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4"/>
    <p:sldMasterId id="2147483925" r:id="rId5"/>
  </p:sldMasterIdLst>
  <p:notesMasterIdLst>
    <p:notesMasterId r:id="rId8"/>
  </p:notesMasterIdLst>
  <p:handoutMasterIdLst>
    <p:handoutMasterId r:id="rId9"/>
  </p:handoutMasterIdLst>
  <p:sldIdLst>
    <p:sldId id="4191" r:id="rId6"/>
    <p:sldId id="4180" r:id="rId7"/>
  </p:sldIdLst>
  <p:sldSz cx="12192000" cy="6858000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Gilroy Medium" panose="00000600000000000000" charset="0"/>
      <p:regular r:id="rId14"/>
      <p:bold r:id="rId15"/>
    </p:embeddedFont>
    <p:embeddedFont>
      <p:font typeface="GT Pressura LCG Black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64267-E6BC-72A8-016C-D36C03CD6D12}" name="Popowski, Nicole {PEP}" initials="PN{" userId="S::Nicole.Popowski@pepsico.com::61f71d42-331a-4ab7-9267-9fbf44eaf944" providerId="AD"/>
  <p188:author id="{57913871-DD69-0834-E5D3-07E0AE26C2B1}" name="Romano, Kelly {PEP}" initials="RK{" userId="S::Kelly.Romano@pepsico.com::d149f040-ccb0-4f54-a04e-732116e0ac40" providerId="AD"/>
  <p188:author id="{6B89F973-028C-BFDA-10D1-1F88A841357F}" name="Dominguez, Manuel {PEP}" initials="DM" userId="S::manuel.dominguez@pepsico.com::bbdbb548-75d2-4851-9814-27ae57cc6700" providerId="AD"/>
  <p188:author id="{C64DD88C-2E9A-E3ED-86B5-7D4C0461A7B2}" name="Masella, Elise {PEP}" initials="ME{" userId="S::Elise.Masella@pepsico.com::82f825f7-1737-422f-880c-fad5fcd4cfd4" providerId="AD"/>
  <p188:author id="{095F5DC6-5918-7F14-0D5A-16F4B2EFE275}" name="Dominguez, Manuel {PEP}" initials="" userId="S::Manuel.Dominguez@pepsico.com::bbdbb548-75d2-4851-9814-27ae57cc6700" providerId="AD"/>
  <p188:author id="{E7923AC8-8D47-E292-0395-8AC09EE152C0}" name="Cutler, Ian {PEP}" initials="CI" userId="S::ian.cutler@pepsico.com::85e2cef1-672a-4989-87a8-a96e9b4c5d6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0CE"/>
    <a:srgbClr val="71A9E3"/>
    <a:srgbClr val="145798"/>
    <a:srgbClr val="954F07"/>
    <a:srgbClr val="C87307"/>
    <a:srgbClr val="71A8E3"/>
    <a:srgbClr val="EC9F0B"/>
    <a:srgbClr val="8DBF28"/>
    <a:srgbClr val="0F440D"/>
    <a:srgbClr val="5D9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82" autoAdjust="0"/>
  </p:normalViewPr>
  <p:slideViewPr>
    <p:cSldViewPr snapToGrid="0">
      <p:cViewPr varScale="1">
        <p:scale>
          <a:sx n="76" d="100"/>
          <a:sy n="76" d="100"/>
        </p:scale>
        <p:origin x="2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Gilroy Medium" panose="00000600000000000000" pitchFamily="50" charset="0"/>
              </a:rPr>
              <a:t>4/9/2026</a:t>
            </a:fld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Gilroy Medium" panose="00000600000000000000" pitchFamily="50" charset="0"/>
              </a:rPr>
              <a:t>‹#›</a:t>
            </a:fld>
            <a:endParaRPr lang="en-US"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4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800"/>
              </a:lnSpc>
            </a:pPr>
            <a:r>
              <a:rPr lang="en-US" sz="3200">
                <a:solidFill>
                  <a:srgbClr val="003459"/>
                </a:solidFill>
                <a:latin typeface="+mj-lt"/>
              </a:rPr>
              <a:t>NET WATER POSITIVE VISION</a:t>
            </a:r>
          </a:p>
          <a:p>
            <a:r>
              <a:rPr lang="en-US" sz="1200">
                <a:solidFill>
                  <a:srgbClr val="003459"/>
                </a:solidFill>
              </a:rPr>
              <a:t>Strive to be net water positive in company owned and franchise bottling high-water-risk manufacturing by improving water use efficiency and replenishing back into the local watershed </a:t>
            </a:r>
            <a:br>
              <a:rPr lang="en-US" sz="1200">
                <a:solidFill>
                  <a:srgbClr val="003459"/>
                </a:solidFill>
              </a:rPr>
            </a:br>
            <a:r>
              <a:rPr lang="en-US" sz="1200">
                <a:solidFill>
                  <a:srgbClr val="003459"/>
                </a:solidFill>
              </a:rPr>
              <a:t>all of the water that we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6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3680CE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57952C-1F35-BE8C-235D-90ABB616A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57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320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4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57912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57912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56BE54F-ABA7-87C3-DDEC-8CC14C3BB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799" y="1219200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9F201B2-0E15-895F-F5D3-04F06E37D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799" y="2531953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62DB5CE-E172-93EF-0E0A-B48D937BC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799" y="3844706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183A6671-C3D1-2881-2875-99B538AF8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799" y="5157458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92EDD37B-1022-E8C0-7621-72C0112B8D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219200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5F925C44-2E51-AEBC-C500-516E0F1CAC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531953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6F8C1F53-B006-62F5-3475-E642FAB8F3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844706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697916BA-3095-BE46-A2C3-DCD32EE34A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5157458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BD22F14-1CC1-583A-F08B-CB8A46EA66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9802" y="983"/>
            <a:ext cx="5446923" cy="6856035"/>
          </a:xfrm>
          <a:custGeom>
            <a:avLst/>
            <a:gdLst>
              <a:gd name="T0" fmla="*/ 8744 w 8745"/>
              <a:gd name="T1" fmla="*/ 11007 h 11008"/>
              <a:gd name="T2" fmla="*/ 7828 w 8745"/>
              <a:gd name="T3" fmla="*/ 11007 h 11008"/>
              <a:gd name="T4" fmla="*/ 7828 w 8745"/>
              <a:gd name="T5" fmla="*/ 8903 h 11008"/>
              <a:gd name="T6" fmla="*/ 7828 w 8745"/>
              <a:gd name="T7" fmla="*/ 8903 h 11008"/>
              <a:gd name="T8" fmla="*/ 7490 w 8745"/>
              <a:gd name="T9" fmla="*/ 8564 h 11008"/>
              <a:gd name="T10" fmla="*/ 5578 w 8745"/>
              <a:gd name="T11" fmla="*/ 8564 h 11008"/>
              <a:gd name="T12" fmla="*/ 5578 w 8745"/>
              <a:gd name="T13" fmla="*/ 8564 h 11008"/>
              <a:gd name="T14" fmla="*/ 4322 w 8745"/>
              <a:gd name="T15" fmla="*/ 7309 h 11008"/>
              <a:gd name="T16" fmla="*/ 4322 w 8745"/>
              <a:gd name="T17" fmla="*/ 5901 h 11008"/>
              <a:gd name="T18" fmla="*/ 4322 w 8745"/>
              <a:gd name="T19" fmla="*/ 5901 h 11008"/>
              <a:gd name="T20" fmla="*/ 3984 w 8745"/>
              <a:gd name="T21" fmla="*/ 5562 h 11008"/>
              <a:gd name="T22" fmla="*/ 1256 w 8745"/>
              <a:gd name="T23" fmla="*/ 5562 h 11008"/>
              <a:gd name="T24" fmla="*/ 1256 w 8745"/>
              <a:gd name="T25" fmla="*/ 5562 h 11008"/>
              <a:gd name="T26" fmla="*/ 0 w 8745"/>
              <a:gd name="T27" fmla="*/ 4307 h 11008"/>
              <a:gd name="T28" fmla="*/ 0 w 8745"/>
              <a:gd name="T29" fmla="*/ 0 h 11008"/>
              <a:gd name="T30" fmla="*/ 917 w 8745"/>
              <a:gd name="T31" fmla="*/ 0 h 11008"/>
              <a:gd name="T32" fmla="*/ 917 w 8745"/>
              <a:gd name="T33" fmla="*/ 4307 h 11008"/>
              <a:gd name="T34" fmla="*/ 917 w 8745"/>
              <a:gd name="T35" fmla="*/ 4307 h 11008"/>
              <a:gd name="T36" fmla="*/ 1256 w 8745"/>
              <a:gd name="T37" fmla="*/ 4645 h 11008"/>
              <a:gd name="T38" fmla="*/ 3984 w 8745"/>
              <a:gd name="T39" fmla="*/ 4645 h 11008"/>
              <a:gd name="T40" fmla="*/ 3984 w 8745"/>
              <a:gd name="T41" fmla="*/ 4645 h 11008"/>
              <a:gd name="T42" fmla="*/ 5239 w 8745"/>
              <a:gd name="T43" fmla="*/ 5901 h 11008"/>
              <a:gd name="T44" fmla="*/ 5239 w 8745"/>
              <a:gd name="T45" fmla="*/ 7309 h 11008"/>
              <a:gd name="T46" fmla="*/ 5239 w 8745"/>
              <a:gd name="T47" fmla="*/ 7309 h 11008"/>
              <a:gd name="T48" fmla="*/ 5578 w 8745"/>
              <a:gd name="T49" fmla="*/ 7647 h 11008"/>
              <a:gd name="T50" fmla="*/ 7490 w 8745"/>
              <a:gd name="T51" fmla="*/ 7647 h 11008"/>
              <a:gd name="T52" fmla="*/ 7490 w 8745"/>
              <a:gd name="T53" fmla="*/ 7647 h 11008"/>
              <a:gd name="T54" fmla="*/ 8744 w 8745"/>
              <a:gd name="T55" fmla="*/ 8903 h 11008"/>
              <a:gd name="T56" fmla="*/ 8744 w 8745"/>
              <a:gd name="T57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745" h="11008">
                <a:moveTo>
                  <a:pt x="8744" y="11007"/>
                </a:moveTo>
                <a:lnTo>
                  <a:pt x="7828" y="11007"/>
                </a:lnTo>
                <a:lnTo>
                  <a:pt x="7828" y="8903"/>
                </a:lnTo>
                <a:lnTo>
                  <a:pt x="7828" y="8903"/>
                </a:lnTo>
                <a:cubicBezTo>
                  <a:pt x="7828" y="8716"/>
                  <a:pt x="7676" y="8564"/>
                  <a:pt x="7490" y="8564"/>
                </a:cubicBezTo>
                <a:lnTo>
                  <a:pt x="5578" y="8564"/>
                </a:lnTo>
                <a:lnTo>
                  <a:pt x="5578" y="8564"/>
                </a:lnTo>
                <a:cubicBezTo>
                  <a:pt x="4885" y="8564"/>
                  <a:pt x="4322" y="8001"/>
                  <a:pt x="4322" y="7309"/>
                </a:cubicBezTo>
                <a:lnTo>
                  <a:pt x="4322" y="5901"/>
                </a:lnTo>
                <a:lnTo>
                  <a:pt x="4322" y="5901"/>
                </a:lnTo>
                <a:cubicBezTo>
                  <a:pt x="4322" y="5714"/>
                  <a:pt x="4170" y="5562"/>
                  <a:pt x="3984" y="5562"/>
                </a:cubicBezTo>
                <a:lnTo>
                  <a:pt x="1256" y="5562"/>
                </a:lnTo>
                <a:lnTo>
                  <a:pt x="1256" y="5562"/>
                </a:lnTo>
                <a:cubicBezTo>
                  <a:pt x="563" y="5562"/>
                  <a:pt x="0" y="5000"/>
                  <a:pt x="0" y="4307"/>
                </a:cubicBezTo>
                <a:lnTo>
                  <a:pt x="0" y="0"/>
                </a:lnTo>
                <a:lnTo>
                  <a:pt x="917" y="0"/>
                </a:lnTo>
                <a:lnTo>
                  <a:pt x="917" y="4307"/>
                </a:lnTo>
                <a:lnTo>
                  <a:pt x="917" y="4307"/>
                </a:lnTo>
                <a:cubicBezTo>
                  <a:pt x="917" y="4494"/>
                  <a:pt x="1069" y="4645"/>
                  <a:pt x="1256" y="4645"/>
                </a:cubicBezTo>
                <a:lnTo>
                  <a:pt x="3984" y="4645"/>
                </a:lnTo>
                <a:lnTo>
                  <a:pt x="3984" y="4645"/>
                </a:lnTo>
                <a:cubicBezTo>
                  <a:pt x="4676" y="4645"/>
                  <a:pt x="5239" y="5209"/>
                  <a:pt x="5239" y="5901"/>
                </a:cubicBezTo>
                <a:lnTo>
                  <a:pt x="5239" y="7309"/>
                </a:lnTo>
                <a:lnTo>
                  <a:pt x="5239" y="7309"/>
                </a:lnTo>
                <a:cubicBezTo>
                  <a:pt x="5239" y="7495"/>
                  <a:pt x="5391" y="7647"/>
                  <a:pt x="5578" y="7647"/>
                </a:cubicBezTo>
                <a:lnTo>
                  <a:pt x="7490" y="7647"/>
                </a:lnTo>
                <a:lnTo>
                  <a:pt x="7490" y="7647"/>
                </a:lnTo>
                <a:cubicBezTo>
                  <a:pt x="8181" y="7647"/>
                  <a:pt x="8744" y="8211"/>
                  <a:pt x="8744" y="8903"/>
                </a:cubicBezTo>
                <a:lnTo>
                  <a:pt x="8744" y="11007"/>
                </a:lnTo>
              </a:path>
            </a:pathLst>
          </a:custGeom>
          <a:solidFill>
            <a:srgbClr val="71A8E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2AC23DE-BDCF-7B12-B239-81D6A0D521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3881" y="983"/>
            <a:ext cx="4938764" cy="6856035"/>
          </a:xfrm>
          <a:custGeom>
            <a:avLst/>
            <a:gdLst>
              <a:gd name="T0" fmla="*/ 0 w 7930"/>
              <a:gd name="T1" fmla="*/ 714 h 11008"/>
              <a:gd name="T2" fmla="*/ 102 w 7930"/>
              <a:gd name="T3" fmla="*/ 0 h 11008"/>
              <a:gd name="T4" fmla="*/ 102 w 7930"/>
              <a:gd name="T5" fmla="*/ 2140 h 11008"/>
              <a:gd name="T6" fmla="*/ 0 w 7930"/>
              <a:gd name="T7" fmla="*/ 1427 h 11008"/>
              <a:gd name="T8" fmla="*/ 102 w 7930"/>
              <a:gd name="T9" fmla="*/ 2140 h 11008"/>
              <a:gd name="T10" fmla="*/ 0 w 7930"/>
              <a:gd name="T11" fmla="*/ 3567 h 11008"/>
              <a:gd name="T12" fmla="*/ 102 w 7930"/>
              <a:gd name="T13" fmla="*/ 2854 h 11008"/>
              <a:gd name="T14" fmla="*/ 296 w 7930"/>
              <a:gd name="T15" fmla="*/ 4951 h 11008"/>
              <a:gd name="T16" fmla="*/ 0 w 7930"/>
              <a:gd name="T17" fmla="*/ 4307 h 11008"/>
              <a:gd name="T18" fmla="*/ 102 w 7930"/>
              <a:gd name="T19" fmla="*/ 4281 h 11008"/>
              <a:gd name="T20" fmla="*/ 102 w 7930"/>
              <a:gd name="T21" fmla="*/ 4307 h 11008"/>
              <a:gd name="T22" fmla="*/ 296 w 7930"/>
              <a:gd name="T23" fmla="*/ 4951 h 11008"/>
              <a:gd name="T24" fmla="*/ 996 w 7930"/>
              <a:gd name="T25" fmla="*/ 5156 h 11008"/>
              <a:gd name="T26" fmla="*/ 1709 w 7930"/>
              <a:gd name="T27" fmla="*/ 5053 h 11008"/>
              <a:gd name="T28" fmla="*/ 3137 w 7930"/>
              <a:gd name="T29" fmla="*/ 5156 h 11008"/>
              <a:gd name="T30" fmla="*/ 2423 w 7930"/>
              <a:gd name="T31" fmla="*/ 5053 h 11008"/>
              <a:gd name="T32" fmla="*/ 3137 w 7930"/>
              <a:gd name="T33" fmla="*/ 5156 h 11008"/>
              <a:gd name="T34" fmla="*/ 4282 w 7930"/>
              <a:gd name="T35" fmla="*/ 5657 h 11008"/>
              <a:gd name="T36" fmla="*/ 3862 w 7930"/>
              <a:gd name="T37" fmla="*/ 5103 h 11008"/>
              <a:gd name="T38" fmla="*/ 4378 w 7930"/>
              <a:gd name="T39" fmla="*/ 5624 h 11008"/>
              <a:gd name="T40" fmla="*/ 4423 w 7930"/>
              <a:gd name="T41" fmla="*/ 7063 h 11008"/>
              <a:gd name="T42" fmla="*/ 4322 w 7930"/>
              <a:gd name="T43" fmla="*/ 6350 h 11008"/>
              <a:gd name="T44" fmla="*/ 4423 w 7930"/>
              <a:gd name="T45" fmla="*/ 7063 h 11008"/>
              <a:gd name="T46" fmla="*/ 5094 w 7930"/>
              <a:gd name="T47" fmla="*/ 8154 h 11008"/>
              <a:gd name="T48" fmla="*/ 4548 w 7930"/>
              <a:gd name="T49" fmla="*/ 7722 h 11008"/>
              <a:gd name="T50" fmla="*/ 5103 w 7930"/>
              <a:gd name="T51" fmla="*/ 8052 h 11008"/>
              <a:gd name="T52" fmla="*/ 6525 w 7930"/>
              <a:gd name="T53" fmla="*/ 8156 h 11008"/>
              <a:gd name="T54" fmla="*/ 5812 w 7930"/>
              <a:gd name="T55" fmla="*/ 8054 h 11008"/>
              <a:gd name="T56" fmla="*/ 6525 w 7930"/>
              <a:gd name="T57" fmla="*/ 8156 h 11008"/>
              <a:gd name="T58" fmla="*/ 7743 w 7930"/>
              <a:gd name="T59" fmla="*/ 8558 h 11008"/>
              <a:gd name="T60" fmla="*/ 7248 w 7930"/>
              <a:gd name="T61" fmla="*/ 8071 h 11008"/>
              <a:gd name="T62" fmla="*/ 7834 w 7930"/>
              <a:gd name="T63" fmla="*/ 8511 h 11008"/>
              <a:gd name="T64" fmla="*/ 7929 w 7930"/>
              <a:gd name="T65" fmla="*/ 9947 h 11008"/>
              <a:gd name="T66" fmla="*/ 7827 w 7930"/>
              <a:gd name="T67" fmla="*/ 9234 h 11008"/>
              <a:gd name="T68" fmla="*/ 7929 w 7930"/>
              <a:gd name="T69" fmla="*/ 9947 h 11008"/>
              <a:gd name="T70" fmla="*/ 7827 w 7930"/>
              <a:gd name="T71" fmla="*/ 11007 h 11008"/>
              <a:gd name="T72" fmla="*/ 7929 w 7930"/>
              <a:gd name="T73" fmla="*/ 10661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930" h="11008">
                <a:moveTo>
                  <a:pt x="102" y="714"/>
                </a:moveTo>
                <a:lnTo>
                  <a:pt x="0" y="714"/>
                </a:lnTo>
                <a:lnTo>
                  <a:pt x="0" y="0"/>
                </a:lnTo>
                <a:lnTo>
                  <a:pt x="102" y="0"/>
                </a:lnTo>
                <a:lnTo>
                  <a:pt x="102" y="714"/>
                </a:lnTo>
                <a:close/>
                <a:moveTo>
                  <a:pt x="102" y="2140"/>
                </a:moveTo>
                <a:lnTo>
                  <a:pt x="0" y="2140"/>
                </a:lnTo>
                <a:lnTo>
                  <a:pt x="0" y="1427"/>
                </a:lnTo>
                <a:lnTo>
                  <a:pt x="102" y="1427"/>
                </a:lnTo>
                <a:lnTo>
                  <a:pt x="102" y="2140"/>
                </a:lnTo>
                <a:close/>
                <a:moveTo>
                  <a:pt x="102" y="3567"/>
                </a:moveTo>
                <a:lnTo>
                  <a:pt x="0" y="3567"/>
                </a:lnTo>
                <a:lnTo>
                  <a:pt x="0" y="2854"/>
                </a:lnTo>
                <a:lnTo>
                  <a:pt x="102" y="2854"/>
                </a:lnTo>
                <a:lnTo>
                  <a:pt x="102" y="3567"/>
                </a:lnTo>
                <a:close/>
                <a:moveTo>
                  <a:pt x="296" y="4951"/>
                </a:moveTo>
                <a:lnTo>
                  <a:pt x="296" y="4951"/>
                </a:lnTo>
                <a:cubicBezTo>
                  <a:pt x="108" y="4790"/>
                  <a:pt x="0" y="4555"/>
                  <a:pt x="0" y="4307"/>
                </a:cubicBezTo>
                <a:lnTo>
                  <a:pt x="0" y="4281"/>
                </a:lnTo>
                <a:lnTo>
                  <a:pt x="102" y="4281"/>
                </a:lnTo>
                <a:lnTo>
                  <a:pt x="102" y="4307"/>
                </a:lnTo>
                <a:lnTo>
                  <a:pt x="102" y="4307"/>
                </a:lnTo>
                <a:cubicBezTo>
                  <a:pt x="102" y="4525"/>
                  <a:pt x="197" y="4732"/>
                  <a:pt x="362" y="4874"/>
                </a:cubicBezTo>
                <a:lnTo>
                  <a:pt x="296" y="4951"/>
                </a:lnTo>
                <a:close/>
                <a:moveTo>
                  <a:pt x="1709" y="5156"/>
                </a:moveTo>
                <a:lnTo>
                  <a:pt x="996" y="5156"/>
                </a:lnTo>
                <a:lnTo>
                  <a:pt x="996" y="5053"/>
                </a:lnTo>
                <a:lnTo>
                  <a:pt x="1709" y="5053"/>
                </a:lnTo>
                <a:lnTo>
                  <a:pt x="1709" y="5156"/>
                </a:lnTo>
                <a:close/>
                <a:moveTo>
                  <a:pt x="3137" y="5156"/>
                </a:moveTo>
                <a:lnTo>
                  <a:pt x="2423" y="5156"/>
                </a:lnTo>
                <a:lnTo>
                  <a:pt x="2423" y="5053"/>
                </a:lnTo>
                <a:lnTo>
                  <a:pt x="3137" y="5053"/>
                </a:lnTo>
                <a:lnTo>
                  <a:pt x="3137" y="5156"/>
                </a:lnTo>
                <a:close/>
                <a:moveTo>
                  <a:pt x="4282" y="5657"/>
                </a:moveTo>
                <a:lnTo>
                  <a:pt x="4282" y="5657"/>
                </a:lnTo>
                <a:cubicBezTo>
                  <a:pt x="4208" y="5447"/>
                  <a:pt x="4039" y="5275"/>
                  <a:pt x="3827" y="5199"/>
                </a:cubicBezTo>
                <a:lnTo>
                  <a:pt x="3862" y="5103"/>
                </a:lnTo>
                <a:lnTo>
                  <a:pt x="3862" y="5103"/>
                </a:lnTo>
                <a:cubicBezTo>
                  <a:pt x="4102" y="5189"/>
                  <a:pt x="4294" y="5384"/>
                  <a:pt x="4378" y="5624"/>
                </a:cubicBezTo>
                <a:lnTo>
                  <a:pt x="4282" y="5657"/>
                </a:lnTo>
                <a:close/>
                <a:moveTo>
                  <a:pt x="4423" y="7063"/>
                </a:moveTo>
                <a:lnTo>
                  <a:pt x="4322" y="7063"/>
                </a:lnTo>
                <a:lnTo>
                  <a:pt x="4322" y="6350"/>
                </a:lnTo>
                <a:lnTo>
                  <a:pt x="4423" y="6350"/>
                </a:lnTo>
                <a:lnTo>
                  <a:pt x="4423" y="7063"/>
                </a:lnTo>
                <a:close/>
                <a:moveTo>
                  <a:pt x="5094" y="8154"/>
                </a:moveTo>
                <a:lnTo>
                  <a:pt x="5094" y="8154"/>
                </a:lnTo>
                <a:cubicBezTo>
                  <a:pt x="4837" y="8130"/>
                  <a:pt x="4607" y="7994"/>
                  <a:pt x="4463" y="7778"/>
                </a:cubicBezTo>
                <a:lnTo>
                  <a:pt x="4548" y="7722"/>
                </a:lnTo>
                <a:lnTo>
                  <a:pt x="4548" y="7722"/>
                </a:lnTo>
                <a:cubicBezTo>
                  <a:pt x="4675" y="7911"/>
                  <a:pt x="4877" y="8032"/>
                  <a:pt x="5103" y="8052"/>
                </a:cubicBezTo>
                <a:lnTo>
                  <a:pt x="5094" y="8154"/>
                </a:lnTo>
                <a:close/>
                <a:moveTo>
                  <a:pt x="6525" y="8156"/>
                </a:moveTo>
                <a:lnTo>
                  <a:pt x="5812" y="8156"/>
                </a:lnTo>
                <a:lnTo>
                  <a:pt x="5812" y="8054"/>
                </a:lnTo>
                <a:lnTo>
                  <a:pt x="6525" y="8054"/>
                </a:lnTo>
                <a:lnTo>
                  <a:pt x="6525" y="8156"/>
                </a:lnTo>
                <a:close/>
                <a:moveTo>
                  <a:pt x="7743" y="8558"/>
                </a:moveTo>
                <a:lnTo>
                  <a:pt x="7743" y="8558"/>
                </a:lnTo>
                <a:cubicBezTo>
                  <a:pt x="7639" y="8357"/>
                  <a:pt x="7451" y="8215"/>
                  <a:pt x="7228" y="8171"/>
                </a:cubicBezTo>
                <a:lnTo>
                  <a:pt x="7248" y="8071"/>
                </a:lnTo>
                <a:lnTo>
                  <a:pt x="7248" y="8071"/>
                </a:lnTo>
                <a:cubicBezTo>
                  <a:pt x="7501" y="8121"/>
                  <a:pt x="7714" y="8281"/>
                  <a:pt x="7834" y="8511"/>
                </a:cubicBezTo>
                <a:lnTo>
                  <a:pt x="7743" y="8558"/>
                </a:lnTo>
                <a:close/>
                <a:moveTo>
                  <a:pt x="7929" y="9947"/>
                </a:moveTo>
                <a:lnTo>
                  <a:pt x="7827" y="9947"/>
                </a:lnTo>
                <a:lnTo>
                  <a:pt x="7827" y="9234"/>
                </a:lnTo>
                <a:lnTo>
                  <a:pt x="7929" y="9234"/>
                </a:lnTo>
                <a:lnTo>
                  <a:pt x="7929" y="9947"/>
                </a:lnTo>
                <a:close/>
                <a:moveTo>
                  <a:pt x="7929" y="11007"/>
                </a:moveTo>
                <a:lnTo>
                  <a:pt x="7827" y="11007"/>
                </a:lnTo>
                <a:lnTo>
                  <a:pt x="7827" y="10661"/>
                </a:lnTo>
                <a:lnTo>
                  <a:pt x="7929" y="10661"/>
                </a:lnTo>
                <a:lnTo>
                  <a:pt x="7929" y="1100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rgbClr val="71A8E3"/>
            </a:solidFill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6B9083-E984-B459-A791-83ED465468AF}"/>
              </a:ext>
            </a:extLst>
          </p:cNvPr>
          <p:cNvGrpSpPr/>
          <p:nvPr userDrawn="1"/>
        </p:nvGrpSpPr>
        <p:grpSpPr>
          <a:xfrm>
            <a:off x="6155347" y="1168821"/>
            <a:ext cx="5597126" cy="3884198"/>
            <a:chOff x="6040405" y="1077244"/>
            <a:chExt cx="5932550" cy="411697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A6D17E1B-F6BF-8A22-2283-3456C556CF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40405" y="1077244"/>
              <a:ext cx="1247052" cy="1444822"/>
            </a:xfrm>
            <a:custGeom>
              <a:avLst/>
              <a:gdLst>
                <a:gd name="T0" fmla="*/ 2002 w 2003"/>
                <a:gd name="T1" fmla="*/ 1002 h 2321"/>
                <a:gd name="T2" fmla="*/ 2002 w 2003"/>
                <a:gd name="T3" fmla="*/ 1002 h 2321"/>
                <a:gd name="T4" fmla="*/ 1001 w 2003"/>
                <a:gd name="T5" fmla="*/ 0 h 2321"/>
                <a:gd name="T6" fmla="*/ 1001 w 2003"/>
                <a:gd name="T7" fmla="*/ 0 h 2321"/>
                <a:gd name="T8" fmla="*/ 0 w 2003"/>
                <a:gd name="T9" fmla="*/ 1002 h 2321"/>
                <a:gd name="T10" fmla="*/ 0 w 2003"/>
                <a:gd name="T11" fmla="*/ 1002 h 2321"/>
                <a:gd name="T12" fmla="*/ 1 w 2003"/>
                <a:gd name="T13" fmla="*/ 1034 h 2321"/>
                <a:gd name="T14" fmla="*/ 1 w 2003"/>
                <a:gd name="T15" fmla="*/ 1034 h 2321"/>
                <a:gd name="T16" fmla="*/ 139 w 2003"/>
                <a:gd name="T17" fmla="*/ 1509 h 2321"/>
                <a:gd name="T18" fmla="*/ 139 w 2003"/>
                <a:gd name="T19" fmla="*/ 1509 h 2321"/>
                <a:gd name="T20" fmla="*/ 1001 w 2003"/>
                <a:gd name="T21" fmla="*/ 2320 h 2321"/>
                <a:gd name="T22" fmla="*/ 1001 w 2003"/>
                <a:gd name="T23" fmla="*/ 2320 h 2321"/>
                <a:gd name="T24" fmla="*/ 1855 w 2003"/>
                <a:gd name="T25" fmla="*/ 1523 h 2321"/>
                <a:gd name="T26" fmla="*/ 1855 w 2003"/>
                <a:gd name="T27" fmla="*/ 1523 h 2321"/>
                <a:gd name="T28" fmla="*/ 2002 w 2003"/>
                <a:gd name="T29" fmla="*/ 1002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1">
                  <a:moveTo>
                    <a:pt x="2002" y="1002"/>
                  </a:moveTo>
                  <a:lnTo>
                    <a:pt x="2002" y="1002"/>
                  </a:lnTo>
                  <a:cubicBezTo>
                    <a:pt x="2002" y="449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0" y="449"/>
                    <a:pt x="0" y="1002"/>
                  </a:cubicBezTo>
                  <a:lnTo>
                    <a:pt x="0" y="1002"/>
                  </a:lnTo>
                  <a:cubicBezTo>
                    <a:pt x="0" y="1002"/>
                    <a:pt x="0" y="1013"/>
                    <a:pt x="1" y="1034"/>
                  </a:cubicBezTo>
                  <a:lnTo>
                    <a:pt x="1" y="1034"/>
                  </a:lnTo>
                  <a:cubicBezTo>
                    <a:pt x="7" y="1207"/>
                    <a:pt x="56" y="1369"/>
                    <a:pt x="139" y="1509"/>
                  </a:cubicBezTo>
                  <a:lnTo>
                    <a:pt x="139" y="1509"/>
                  </a:lnTo>
                  <a:cubicBezTo>
                    <a:pt x="268" y="1764"/>
                    <a:pt x="518" y="2071"/>
                    <a:pt x="1001" y="2320"/>
                  </a:cubicBezTo>
                  <a:lnTo>
                    <a:pt x="1001" y="2320"/>
                  </a:lnTo>
                  <a:cubicBezTo>
                    <a:pt x="1475" y="2075"/>
                    <a:pt x="1724" y="1775"/>
                    <a:pt x="1855" y="1523"/>
                  </a:cubicBezTo>
                  <a:lnTo>
                    <a:pt x="1855" y="1523"/>
                  </a:lnTo>
                  <a:cubicBezTo>
                    <a:pt x="1948" y="1371"/>
                    <a:pt x="2002" y="1192"/>
                    <a:pt x="2002" y="1002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3F51244-EEF0-9BCA-2F92-90F992089F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62460" y="1799655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8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5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solidFill>
                  <a:srgbClr val="3680CE"/>
                </a:solidFill>
                <a:latin typeface="Gilroy Medium" panose="00000600000000000000" pitchFamily="50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9E3F30A-100E-DFCA-0C48-0F43E63D2A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28537" y="3244477"/>
              <a:ext cx="1247052" cy="1444822"/>
            </a:xfrm>
            <a:custGeom>
              <a:avLst/>
              <a:gdLst>
                <a:gd name="T0" fmla="*/ 2002 w 2003"/>
                <a:gd name="T1" fmla="*/ 1000 h 2320"/>
                <a:gd name="T2" fmla="*/ 2002 w 2003"/>
                <a:gd name="T3" fmla="*/ 1000 h 2320"/>
                <a:gd name="T4" fmla="*/ 1001 w 2003"/>
                <a:gd name="T5" fmla="*/ 0 h 2320"/>
                <a:gd name="T6" fmla="*/ 1001 w 2003"/>
                <a:gd name="T7" fmla="*/ 0 h 2320"/>
                <a:gd name="T8" fmla="*/ 0 w 2003"/>
                <a:gd name="T9" fmla="*/ 1000 h 2320"/>
                <a:gd name="T10" fmla="*/ 0 w 2003"/>
                <a:gd name="T11" fmla="*/ 1000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0"/>
                  </a:moveTo>
                  <a:lnTo>
                    <a:pt x="2002" y="1000"/>
                  </a:lnTo>
                  <a:cubicBezTo>
                    <a:pt x="2002" y="447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0" y="447"/>
                    <a:pt x="0" y="1000"/>
                  </a:cubicBezTo>
                  <a:lnTo>
                    <a:pt x="0" y="1000"/>
                  </a:lnTo>
                  <a:cubicBezTo>
                    <a:pt x="0" y="1000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7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0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92E0BFC-9EFA-B829-7466-C444E71B38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5903" y="3749393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3 h 2320"/>
                <a:gd name="T26" fmla="*/ 1855 w 2003"/>
                <a:gd name="T27" fmla="*/ 1523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3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7" y="1368"/>
                    <a:pt x="139" y="1508"/>
                  </a:cubicBezTo>
                  <a:lnTo>
                    <a:pt x="139" y="1508"/>
                  </a:lnTo>
                  <a:cubicBezTo>
                    <a:pt x="268" y="1764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3" y="1775"/>
                    <a:pt x="1855" y="1523"/>
                  </a:cubicBezTo>
                  <a:lnTo>
                    <a:pt x="1855" y="1523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A6D690-C698-DD52-8CBB-FD5EBA199E0F}"/>
                </a:ext>
              </a:extLst>
            </p:cNvPr>
            <p:cNvSpPr txBox="1"/>
            <p:nvPr userDrawn="1"/>
          </p:nvSpPr>
          <p:spPr>
            <a:xfrm>
              <a:off x="6277141" y="1555578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202177-A0A3-7D88-8201-9D04CDA383E0}"/>
                </a:ext>
              </a:extLst>
            </p:cNvPr>
            <p:cNvSpPr txBox="1"/>
            <p:nvPr userDrawn="1"/>
          </p:nvSpPr>
          <p:spPr>
            <a:xfrm>
              <a:off x="7895535" y="227466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3F20E4-154D-645A-EF04-5ADF189D49A7}"/>
                </a:ext>
              </a:extLst>
            </p:cNvPr>
            <p:cNvSpPr txBox="1"/>
            <p:nvPr userDrawn="1"/>
          </p:nvSpPr>
          <p:spPr>
            <a:xfrm>
              <a:off x="9167393" y="3749393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D6A3AC-2EE6-716B-45E4-57056D14E360}"/>
                </a:ext>
              </a:extLst>
            </p:cNvPr>
            <p:cNvSpPr txBox="1"/>
            <p:nvPr userDrawn="1"/>
          </p:nvSpPr>
          <p:spPr>
            <a:xfrm>
              <a:off x="10964759" y="423283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67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9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8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EC9F0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69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865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5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6DBBF03-925F-AA70-F5DD-CD9F7BC1EF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04E06D-D9A7-FA86-D8D8-C47056B56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E0B630-9DB0-EEDA-A570-6BAE8F21570B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1FAC5E-ABB5-EB4E-AEC8-1FBF0208D1D3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9676C-DE24-382F-60F2-14920C2F6B5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28EDD5-B8CE-BBFF-1FD4-3DE14BE01FA3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1C47B-72E7-C8D7-5E59-9263FEFFD44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405638-6C59-2CB0-7CF0-0718DB4028D8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EFA489-93C3-3250-1276-8A57886E33D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13B9ED-5B5D-76A0-A456-2075B3BDBCC5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4A79D3-DFB3-1710-FD97-92387564B20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18AA2-5B78-23EE-95B8-C19EAF32F68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63F77E-4785-1721-68FE-96FC150F077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C4BB03-8D95-F56E-D208-32295AEE0681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413682-5E99-FF2E-418D-2BCDEAF26C8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AE6FC-BE78-2CE4-8B5A-68CA06047269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9219B-2206-0A76-0918-45DE2AC7612C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8C9796-37C1-8A9C-0542-78731590614C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417AECC-9BC0-45D9-566E-A8AE8F662D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31A0C-C119-9375-9E5D-9A81BDD66D1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7AE4C7-DD71-97A4-87D5-9F07C31D7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5186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286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66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0F440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680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C9F0B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C9F0B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3680C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0F440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8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92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7F4FE5B-5F8E-E216-8BAC-205762A7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F50471-D763-CA74-F405-ACED46EF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971E76-12A2-661B-FACD-6C2123716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DA9835B-7401-6A30-DB0D-556D82CC1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93165F-4D89-0A5D-42C0-4B0473883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55602C-2E66-B61E-5328-5197ECE6F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8970E3-7DB7-69DE-D268-492514798D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B0A2EA7-5E6B-6FF9-6A4C-514C001B5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8CB30A6-5EBD-6EB9-4006-EA1B753AF3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D78051-C642-9122-8309-5C44484415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52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6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409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880ABD7-63A3-149D-EFF7-B32FDE7C2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02B41A-200F-AD75-559D-2217CB9A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892A7C-B52D-3C5E-8BC0-444AB8B58F8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1BE445-FE6F-80E5-97A3-05F180D85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0FC361C-D19E-353F-1EEF-25A27245D0F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578B12E-AFB0-AB96-9625-C82B6F686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F6D3F89-0198-D2ED-6F48-832A6A88EF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E98802-78D1-57AB-ECF7-FEEAD05FF7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C2C2217-6493-1FAC-9488-2033B835E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58227F53-8006-920F-512B-FC96A76B02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4A8350-CD02-3A22-20B6-716A895097DF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AB2F5A-F69D-27C9-B35B-A62B35F9ADA2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CD4345-CE30-964A-B676-BF420540755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C02C5-9B59-E560-D00D-327EEC4E8C55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05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2355A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C6ADB45-91F8-32E5-F50D-E393F14F3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DA0642C-B147-E66E-9356-BF91633B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58F267-C587-52A9-0895-3E4CE0DA016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05E962-95EF-2CCF-FD9A-ECC80C1E67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25E8A4C-75B3-412F-228E-95549DC6F35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2D6D21F-7FDC-0675-E9BF-D1D2D29B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E11E3FC-67CF-2551-D67F-E05C32CAF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74BE8BB-0D0A-465A-ED82-FBC87AD814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CB5F87-ADB0-2792-060F-C23FAB8C45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2327EE9-30F6-5C8B-92DA-A3DA5FA45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35CEC-D80E-8E74-90E9-798ED8ADC861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71BC4E-E41E-458B-BE9D-BE383375DDBD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BFB918-C2D6-C89D-ACFC-822FA25B59B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A19E87-5517-9FC2-7EDE-67316D02951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688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063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+Bullet -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5024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71A9E3"/>
                </a:solidFill>
                <a:latin typeface="+mn-lt"/>
              </a:defRPr>
            </a:lvl2pPr>
            <a:lvl3pPr>
              <a:defRPr>
                <a:solidFill>
                  <a:srgbClr val="71A9E3"/>
                </a:solidFill>
                <a:latin typeface="+mn-lt"/>
              </a:defRPr>
            </a:lvl3pPr>
            <a:lvl4pPr>
              <a:defRPr>
                <a:solidFill>
                  <a:srgbClr val="71A9E3"/>
                </a:solidFill>
                <a:latin typeface="+mn-lt"/>
              </a:defRPr>
            </a:lvl4pPr>
            <a:lvl5pPr>
              <a:defRPr>
                <a:solidFill>
                  <a:srgbClr val="71A9E3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9037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3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3136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177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7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E9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666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chemeClr val="tx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6156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Universal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145798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6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84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1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67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228612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77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739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338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481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851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14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25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9182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5892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190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20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9921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5866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6710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26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9735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005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99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8106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200">
                <a:solidFill>
                  <a:schemeClr val="tx2"/>
                </a:solidFill>
                <a:latin typeface="+mn-lt"/>
              </a:defRPr>
            </a:lvl3pPr>
            <a:lvl4pPr>
              <a:defRPr sz="1100">
                <a:solidFill>
                  <a:schemeClr val="tx2"/>
                </a:solidFill>
                <a:latin typeface="+mn-lt"/>
              </a:defRPr>
            </a:lvl4pPr>
            <a:lvl5pP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31694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DE6CA2-CEA1-4A7E-3B9D-7B997AF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533584"/>
            <a:ext cx="842066" cy="7498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2643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BC66A-E42E-141A-B875-89770102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5" y="415635"/>
            <a:ext cx="843534" cy="74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2857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3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560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4240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70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4749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9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973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7085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307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3D9CF-6623-33FA-BCDE-3790E5BC7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1274" y="2824138"/>
            <a:ext cx="4369451" cy="12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2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4" name="Picture 23" descr="A logo with white text and colorful leaves&#10;&#10;AI-generated content may be incorrect.">
            <a:extLst>
              <a:ext uri="{FF2B5EF4-FFF2-40B4-BE49-F238E27FC236}">
                <a16:creationId xmlns:a16="http://schemas.microsoft.com/office/drawing/2014/main" id="{D5CC85D4-ADB6-A385-EEFA-BCC1AE373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7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2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21748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Blank-Blue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79BFA2-9768-37EC-5656-D5310FB67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DarkBlue">
    <p:bg>
      <p:bgPr>
        <a:solidFill>
          <a:srgbClr val="13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A4C8EB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A4C8EB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A4C8EB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E10007-65EE-3DC5-D278-0C9D7E3A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59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BEDD-48E1-F0BC-E1F5-56C1CFDC6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051-143D-99BA-E445-C800F2389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B6BC-B286-4CDC-591D-D4401E79134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9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E7F8E-04D4-A56A-1BCE-393E662B38E0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3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9C008-B438-8A37-A449-C266396B3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F584-DFE9-52B6-FCD7-BAD0737D45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67252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77C6F-2854-1D7B-4CB4-78D6270A6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A1E6-E1AA-7EC1-8287-49071D7C3BF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06464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46315-B0B3-1EC1-FDC0-6BDAD184C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C1FA-5FEE-2B48-80F3-D73F1BCE406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039965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251821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A13F1-F363-9D8B-763B-FF6DB806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2E13-77AC-E425-8E7B-59FA7E5166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620078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B93E-9E09-2CDA-076E-EDCAD081B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D2125-5374-13E1-F795-AC82A9236A1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1036-711C-D15D-D98A-A3898870B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1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B0304-F7B9-A020-6563-16CB86C1E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7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D073-596B-C966-AD2B-94EB41D06CE4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8BD11-B504-A733-1D48-48A168A1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3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FB88-1BF6-658B-090A-FA594F13B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74799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42475-506B-7A75-E736-9BDE0E6C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7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7BF6-CD50-1B4E-0BFC-3EF954589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4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2" y="362758"/>
            <a:ext cx="1612900" cy="13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17875-20D0-C6F7-D1D7-E08E08547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E4383-3308-AECA-BC92-908820AE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5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49EEA-D01D-3940-FE7A-2DCFA1445B13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9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23.emf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24" r:id="rId3"/>
    <p:sldLayoutId id="2147483910" r:id="rId4"/>
    <p:sldLayoutId id="2147483856" r:id="rId5"/>
    <p:sldLayoutId id="2147483865" r:id="rId6"/>
    <p:sldLayoutId id="2147483825" r:id="rId7"/>
    <p:sldLayoutId id="2147483831" r:id="rId8"/>
    <p:sldLayoutId id="2147483845" r:id="rId9"/>
    <p:sldLayoutId id="2147483848" r:id="rId10"/>
    <p:sldLayoutId id="2147483857" r:id="rId11"/>
    <p:sldLayoutId id="2147483866" r:id="rId12"/>
    <p:sldLayoutId id="2147483828" r:id="rId13"/>
    <p:sldLayoutId id="2147483923" r:id="rId14"/>
    <p:sldLayoutId id="2147483922" r:id="rId15"/>
    <p:sldLayoutId id="2147483921" r:id="rId16"/>
    <p:sldLayoutId id="2147483919" r:id="rId17"/>
    <p:sldLayoutId id="2147483920" r:id="rId18"/>
    <p:sldLayoutId id="2147483918" r:id="rId19"/>
    <p:sldLayoutId id="2147483915" r:id="rId20"/>
    <p:sldLayoutId id="2147483916" r:id="rId21"/>
    <p:sldLayoutId id="2147483917" r:id="rId22"/>
    <p:sldLayoutId id="2147483913" r:id="rId23"/>
    <p:sldLayoutId id="2147483855" r:id="rId24"/>
    <p:sldLayoutId id="2147483852" r:id="rId25"/>
    <p:sldLayoutId id="2147483864" r:id="rId26"/>
    <p:sldLayoutId id="2147483875" r:id="rId27"/>
    <p:sldLayoutId id="2147483853" r:id="rId28"/>
    <p:sldLayoutId id="2147483876" r:id="rId29"/>
    <p:sldLayoutId id="2147483863" r:id="rId30"/>
    <p:sldLayoutId id="2147483874" r:id="rId31"/>
    <p:sldLayoutId id="2147483851" r:id="rId32"/>
    <p:sldLayoutId id="2147483885" r:id="rId33"/>
    <p:sldLayoutId id="2147483903" r:id="rId34"/>
    <p:sldLayoutId id="2147483847" r:id="rId35"/>
    <p:sldLayoutId id="2147483861" r:id="rId36"/>
    <p:sldLayoutId id="2147483870" r:id="rId37"/>
    <p:sldLayoutId id="2147483854" r:id="rId38"/>
    <p:sldLayoutId id="2147483826" r:id="rId39"/>
    <p:sldLayoutId id="2147483836" r:id="rId40"/>
    <p:sldLayoutId id="2147483837" r:id="rId41"/>
    <p:sldLayoutId id="2147483835" r:id="rId42"/>
    <p:sldLayoutId id="2147483842" r:id="rId43"/>
    <p:sldLayoutId id="2147483849" r:id="rId44"/>
    <p:sldLayoutId id="2147483888" r:id="rId45"/>
    <p:sldLayoutId id="2147483843" r:id="rId46"/>
    <p:sldLayoutId id="2147483905" r:id="rId47"/>
    <p:sldLayoutId id="2147483887" r:id="rId48"/>
    <p:sldLayoutId id="2147483904" r:id="rId49"/>
    <p:sldLayoutId id="2147483889" r:id="rId50"/>
    <p:sldLayoutId id="2147483890" r:id="rId51"/>
    <p:sldLayoutId id="2147483868" r:id="rId52"/>
    <p:sldLayoutId id="2147483886" r:id="rId53"/>
    <p:sldLayoutId id="2147483892" r:id="rId54"/>
    <p:sldLayoutId id="2147483893" r:id="rId55"/>
    <p:sldLayoutId id="2147483894" r:id="rId56"/>
    <p:sldLayoutId id="2147483846" r:id="rId57"/>
    <p:sldLayoutId id="2147483895" r:id="rId58"/>
    <p:sldLayoutId id="2147483896" r:id="rId59"/>
    <p:sldLayoutId id="2147483900" r:id="rId60"/>
    <p:sldLayoutId id="2147483838" r:id="rId61"/>
    <p:sldLayoutId id="2147483840" r:id="rId62"/>
    <p:sldLayoutId id="2147483872" r:id="rId63"/>
    <p:sldLayoutId id="2147483873" r:id="rId64"/>
    <p:sldLayoutId id="2147483906" r:id="rId65"/>
    <p:sldLayoutId id="2147483907" r:id="rId66"/>
    <p:sldLayoutId id="2147483908" r:id="rId67"/>
    <p:sldLayoutId id="2147483841" r:id="rId68"/>
    <p:sldLayoutId id="2147483858" r:id="rId69"/>
    <p:sldLayoutId id="2147483867" r:id="rId70"/>
    <p:sldLayoutId id="2147483834" r:id="rId71"/>
    <p:sldLayoutId id="2147483833" r:id="rId72"/>
    <p:sldLayoutId id="2147483924" r:id="rId7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C6CA2EA-CEAF-84F7-5EDC-790C0A0431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124044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6CA2EA-CEAF-84F7-5EDC-790C0A043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hyperlink" Target="mailto:Nicole.popowski@pepsico.com" TargetMode="External"/><Relationship Id="rId3" Type="http://schemas.openxmlformats.org/officeDocument/2006/relationships/image" Target="../media/image30.jpeg"/><Relationship Id="rId21" Type="http://schemas.openxmlformats.org/officeDocument/2006/relationships/hyperlink" Target="https://www.pepsico.com/sustainability/report-downloads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17" Type="http://schemas.openxmlformats.org/officeDocument/2006/relationships/hyperlink" Target="mailto:catherine.walton@pepsico.co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hanna.parra@pepsico.com" TargetMode="External"/><Relationship Id="rId20" Type="http://schemas.openxmlformats.org/officeDocument/2006/relationships/hyperlink" Target="https://www.pepsico.com/sustainability" TargetMode="External"/><Relationship Id="rId1" Type="http://schemas.openxmlformats.org/officeDocument/2006/relationships/slideLayout" Target="../slideLayouts/slideLayout87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hyperlink" Target="https://www.pepsico.com/our-impact/esg-topics-a-z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3.png"/><Relationship Id="rId5" Type="http://schemas.openxmlformats.org/officeDocument/2006/relationships/hyperlink" Target="https://www.pepsico.com/our-impact/esg-topics-a-z" TargetMode="Externa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DACF12-921C-551A-7B7F-23820EF75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532660"/>
            <a:ext cx="3657595" cy="5741232"/>
          </a:xfrm>
          <a:solidFill>
            <a:srgbClr val="0F440D"/>
          </a:solidFill>
        </p:spPr>
        <p:txBody>
          <a:bodyPr tIns="274320"/>
          <a:lstStyle/>
          <a:p>
            <a:r>
              <a:rPr lang="en-US" dirty="0">
                <a:solidFill>
                  <a:srgbClr val="BFDF7D"/>
                </a:solidFill>
                <a:latin typeface="+mj-lt"/>
              </a:rPr>
              <a:t>FOR QUESTIONS OR </a:t>
            </a:r>
            <a:br>
              <a:rPr lang="en-US" dirty="0">
                <a:solidFill>
                  <a:srgbClr val="BFDF7D"/>
                </a:solidFill>
                <a:latin typeface="+mj-lt"/>
              </a:rPr>
            </a:br>
            <a:r>
              <a:rPr lang="en-US" dirty="0">
                <a:solidFill>
                  <a:srgbClr val="BFDF7D"/>
                </a:solidFill>
                <a:latin typeface="+mj-lt"/>
              </a:rPr>
              <a:t>MORE INFORMATION:</a:t>
            </a:r>
            <a:endParaRPr lang="en-US" dirty="0">
              <a:solidFill>
                <a:srgbClr val="BFDF7D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solidFill>
                <a:srgbClr val="BFDF7D"/>
              </a:solidFill>
              <a:latin typeface="Gilroy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41E10-2356-AC36-2F50-E27ACBDA8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325AC51-062E-E1F9-C2E8-2E529BC49B0B}"/>
              </a:ext>
            </a:extLst>
          </p:cNvPr>
          <p:cNvGrpSpPr/>
          <p:nvPr/>
        </p:nvGrpSpPr>
        <p:grpSpPr>
          <a:xfrm>
            <a:off x="8419128" y="1573727"/>
            <a:ext cx="731860" cy="750631"/>
            <a:chOff x="3258954" y="4109476"/>
            <a:chExt cx="2679791" cy="2748524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55CD0F27-EF2A-216B-2828-A9999B5CFDBF}"/>
                </a:ext>
              </a:extLst>
            </p:cNvPr>
            <p:cNvSpPr/>
            <p:nvPr/>
          </p:nvSpPr>
          <p:spPr>
            <a:xfrm>
              <a:off x="3271745" y="4109476"/>
              <a:ext cx="2667000" cy="2748523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8" name="Picture 5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15D65063-86B8-03FC-7327-B102CE495E92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39" b="85421" l="11359" r="87751">
                          <a14:foregroundMark x1="81960" y1="74487" x2="87751" y2="79271"/>
                          <a14:foregroundMark x1="18263" y1="72665" x2="20713" y2="82005"/>
                          <a14:foregroundMark x1="45212" y1="70615" x2="34744" y2="77904"/>
                          <a14:foregroundMark x1="34744" y1="77904" x2="39198" y2="78360"/>
                          <a14:foregroundMark x1="59243" y1="75854" x2="42539" y2="83599"/>
                          <a14:foregroundMark x1="42539" y1="83599" x2="39866" y2="76765"/>
                          <a14:foregroundMark x1="18931" y1="73576" x2="12027" y2="83371"/>
                          <a14:foregroundMark x1="12027" y1="83371" x2="17149" y2="84282"/>
                          <a14:foregroundMark x1="44543" y1="10251" x2="47661" y2="9339"/>
                          <a14:backgroundMark x1="16036" y1="63326" x2="15367" y2="649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449" t="3775" r="19203" b="26445"/>
            <a:stretch/>
          </p:blipFill>
          <p:spPr>
            <a:xfrm>
              <a:off x="3258954" y="4109476"/>
              <a:ext cx="2670871" cy="274852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0D4304-D982-1F0A-69EA-107B9F96A296}"/>
              </a:ext>
            </a:extLst>
          </p:cNvPr>
          <p:cNvGrpSpPr/>
          <p:nvPr/>
        </p:nvGrpSpPr>
        <p:grpSpPr>
          <a:xfrm>
            <a:off x="8426881" y="3125286"/>
            <a:ext cx="739424" cy="762026"/>
            <a:chOff x="8420346" y="3915996"/>
            <a:chExt cx="739424" cy="762026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B56EA01-E9A8-3C15-56DB-62C38C93442E}"/>
                </a:ext>
              </a:extLst>
            </p:cNvPr>
            <p:cNvSpPr/>
            <p:nvPr/>
          </p:nvSpPr>
          <p:spPr>
            <a:xfrm>
              <a:off x="8420346" y="3915996"/>
              <a:ext cx="739424" cy="762026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F753AF-CB82-32AE-0C9C-27B3A6E3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457102" y="3968263"/>
              <a:ext cx="702668" cy="709753"/>
            </a:xfrm>
            <a:prstGeom prst="rect">
              <a:avLst/>
            </a:prstGeom>
          </p:spPr>
        </p:pic>
      </p:grp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553C110-86FF-128D-597E-DADB447D542F}"/>
              </a:ext>
            </a:extLst>
          </p:cNvPr>
          <p:cNvSpPr txBox="1">
            <a:spLocks/>
          </p:cNvSpPr>
          <p:nvPr/>
        </p:nvSpPr>
        <p:spPr>
          <a:xfrm>
            <a:off x="3604334" y="532660"/>
            <a:ext cx="4414809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ADDITIONAL RESOURCES: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C67EA3-1786-261A-9E26-EE6084B3C8A4}"/>
              </a:ext>
            </a:extLst>
          </p:cNvPr>
          <p:cNvGrpSpPr/>
          <p:nvPr/>
        </p:nvGrpSpPr>
        <p:grpSpPr>
          <a:xfrm>
            <a:off x="3688935" y="1315493"/>
            <a:ext cx="516467" cy="516467"/>
            <a:chOff x="4221651" y="1484640"/>
            <a:chExt cx="516467" cy="5164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044D523-04AC-D843-5E7E-4CA5C41B5E3B}"/>
                </a:ext>
              </a:extLst>
            </p:cNvPr>
            <p:cNvSpPr/>
            <p:nvPr/>
          </p:nvSpPr>
          <p:spPr>
            <a:xfrm>
              <a:off x="4221651" y="1484640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48" name="Graphic 47" descr="Leaf with solid fill">
              <a:extLst>
                <a:ext uri="{FF2B5EF4-FFF2-40B4-BE49-F238E27FC236}">
                  <a16:creationId xmlns:a16="http://schemas.microsoft.com/office/drawing/2014/main" id="{8FB46FDB-5EA6-0E5F-BDDA-33F43FCF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63945" y="1527830"/>
              <a:ext cx="431878" cy="43187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D73797-DD78-E66C-3653-B27A5EA1E426}"/>
              </a:ext>
            </a:extLst>
          </p:cNvPr>
          <p:cNvGrpSpPr/>
          <p:nvPr/>
        </p:nvGrpSpPr>
        <p:grpSpPr>
          <a:xfrm>
            <a:off x="3690737" y="4161331"/>
            <a:ext cx="516467" cy="516467"/>
            <a:chOff x="4221651" y="2686907"/>
            <a:chExt cx="516467" cy="5164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46A53D-925A-BBCE-5623-8DAEAA0DC236}"/>
                </a:ext>
              </a:extLst>
            </p:cNvPr>
            <p:cNvSpPr/>
            <p:nvPr/>
          </p:nvSpPr>
          <p:spPr>
            <a:xfrm>
              <a:off x="4221651" y="2686907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7FF9139-04E4-1AE2-EF24-563A6280E634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73429" y="2728571"/>
              <a:ext cx="422394" cy="4223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A30A3-ABCF-B9D3-CF3E-BBFD1C7EB6A9}"/>
              </a:ext>
            </a:extLst>
          </p:cNvPr>
          <p:cNvGrpSpPr/>
          <p:nvPr/>
        </p:nvGrpSpPr>
        <p:grpSpPr>
          <a:xfrm>
            <a:off x="3695564" y="2541276"/>
            <a:ext cx="516467" cy="516467"/>
            <a:chOff x="1766692" y="3657762"/>
            <a:chExt cx="516467" cy="5164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7EFCE7-CFB9-1E84-DC21-9C880B1BBA9D}"/>
                </a:ext>
              </a:extLst>
            </p:cNvPr>
            <p:cNvSpPr/>
            <p:nvPr/>
          </p:nvSpPr>
          <p:spPr>
            <a:xfrm>
              <a:off x="1766692" y="3657762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0" name="Graphic 9" descr="Remote learning language with solid fill">
              <a:extLst>
                <a:ext uri="{FF2B5EF4-FFF2-40B4-BE49-F238E27FC236}">
                  <a16:creationId xmlns:a16="http://schemas.microsoft.com/office/drawing/2014/main" id="{11D16DF4-ECF9-34B3-A664-66942D14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811879" y="3702949"/>
              <a:ext cx="426092" cy="426092"/>
            </a:xfrm>
            <a:prstGeom prst="rect">
              <a:avLst/>
            </a:prstGeom>
          </p:spPr>
        </p:pic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224B1FC-77AD-27ED-4FE8-3EBC23F16C89}"/>
              </a:ext>
            </a:extLst>
          </p:cNvPr>
          <p:cNvSpPr txBox="1">
            <a:spLocks/>
          </p:cNvSpPr>
          <p:nvPr/>
        </p:nvSpPr>
        <p:spPr>
          <a:xfrm>
            <a:off x="304802" y="532660"/>
            <a:ext cx="3089072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RESOURCE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PEP+ WATER GOALS &amp; RESOURCES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353EFB-9E0F-70E2-A00A-52AB247AD76A}"/>
              </a:ext>
            </a:extLst>
          </p:cNvPr>
          <p:cNvGrpSpPr/>
          <p:nvPr/>
        </p:nvGrpSpPr>
        <p:grpSpPr>
          <a:xfrm>
            <a:off x="8415346" y="4793605"/>
            <a:ext cx="739424" cy="762026"/>
            <a:chOff x="4538489" y="5008190"/>
            <a:chExt cx="739424" cy="7620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75CB82B-34CF-AD09-0187-DD3F10F15A7A}"/>
                </a:ext>
              </a:extLst>
            </p:cNvPr>
            <p:cNvSpPr>
              <a:spLocks/>
            </p:cNvSpPr>
            <p:nvPr/>
          </p:nvSpPr>
          <p:spPr>
            <a:xfrm>
              <a:off x="4538489" y="5008190"/>
              <a:ext cx="739424" cy="762026"/>
            </a:xfrm>
            <a:prstGeom prst="roundRect">
              <a:avLst>
                <a:gd name="adj" fmla="val 4422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CCCFB2-E6C6-12E8-AEAE-3A1B1AFF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145" t="-2919" r="3628" b="27928"/>
            <a:stretch>
              <a:fillRect/>
            </a:stretch>
          </p:blipFill>
          <p:spPr>
            <a:xfrm>
              <a:off x="4548023" y="5042518"/>
              <a:ext cx="729889" cy="727698"/>
            </a:xfrm>
            <a:prstGeom prst="rect">
              <a:avLst/>
            </a:prstGeom>
            <a:solidFill>
              <a:srgbClr val="BFE07D"/>
            </a:solidFill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D21C91-65F8-73CA-9795-BE33F52F6700}"/>
              </a:ext>
            </a:extLst>
          </p:cNvPr>
          <p:cNvSpPr txBox="1"/>
          <p:nvPr/>
        </p:nvSpPr>
        <p:spPr>
          <a:xfrm>
            <a:off x="8320596" y="2324358"/>
            <a:ext cx="307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SHANNA PARRA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C0FF52-C585-39E2-B802-79CD65722A34}"/>
              </a:ext>
            </a:extLst>
          </p:cNvPr>
          <p:cNvSpPr txBox="1"/>
          <p:nvPr/>
        </p:nvSpPr>
        <p:spPr>
          <a:xfrm>
            <a:off x="8350188" y="3963591"/>
            <a:ext cx="38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CATHERINE WALTON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8E9E79-3DF1-07E2-0FF3-203AF0E0E083}"/>
              </a:ext>
            </a:extLst>
          </p:cNvPr>
          <p:cNvSpPr txBox="1"/>
          <p:nvPr/>
        </p:nvSpPr>
        <p:spPr>
          <a:xfrm>
            <a:off x="8320596" y="5551276"/>
            <a:ext cx="432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NICOLE POPOWSKI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nicole.popowski@pepsico.com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  <a:hlinkClick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4EE4B7-40B9-52A3-F9FE-4C617798682C}"/>
              </a:ext>
            </a:extLst>
          </p:cNvPr>
          <p:cNvSpPr txBox="1"/>
          <p:nvPr/>
        </p:nvSpPr>
        <p:spPr>
          <a:xfrm>
            <a:off x="4257218" y="2535706"/>
            <a:ext cx="34841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 TOPICS A-Z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This online resource explores the sustainability topics that matter to our business key stakeholders, from A-Z.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414569-666E-8855-8F7E-70A5DDAF5A48}"/>
              </a:ext>
            </a:extLst>
          </p:cNvPr>
          <p:cNvSpPr txBox="1"/>
          <p:nvPr/>
        </p:nvSpPr>
        <p:spPr>
          <a:xfrm>
            <a:off x="4247696" y="1285616"/>
            <a:ext cx="367710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SUSTAINABILITY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PepsiCo’s hub for strategy, goals, and progress on our PepsiCo Positive journey.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67447DB-A91D-25EC-EFCA-ABE83EAE6807}"/>
              </a:ext>
            </a:extLst>
          </p:cNvPr>
          <p:cNvSpPr txBox="1"/>
          <p:nvPr/>
        </p:nvSpPr>
        <p:spPr>
          <a:xfrm>
            <a:off x="4247696" y="4146834"/>
            <a:ext cx="367710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ENVIRONMENTAL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AND GOVERNANCE (ESG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Access PepsiCo’s ESG metrics and reports, which are updated on a rolling basis.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798EB-8603-2D5F-62CA-6CB65CE03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1" r="3602"/>
          <a:stretch/>
        </p:blipFill>
        <p:spPr>
          <a:xfrm>
            <a:off x="7697967" y="-2"/>
            <a:ext cx="4507901" cy="685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050D3-9859-FE8A-29EE-87798BC2F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"/>
          <a:stretch/>
        </p:blipFill>
        <p:spPr>
          <a:xfrm>
            <a:off x="7697967" y="0"/>
            <a:ext cx="4494033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A3C658C-EC47-790F-62FE-B2C0BBDC10E5}"/>
              </a:ext>
            </a:extLst>
          </p:cNvPr>
          <p:cNvSpPr txBox="1">
            <a:spLocks/>
          </p:cNvSpPr>
          <p:nvPr/>
        </p:nvSpPr>
        <p:spPr>
          <a:xfrm>
            <a:off x="1347809" y="323766"/>
            <a:ext cx="5922786" cy="953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54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A4CAEE"/>
                </a:solidFill>
                <a:effectLst/>
                <a:uLnTx/>
                <a:uFillTx/>
                <a:latin typeface="GT Pressura LCG Black"/>
                <a:ea typeface="+mj-ea"/>
              </a:rPr>
              <a:t>Positive VALUE </a:t>
            </a:r>
            <a:b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A4CAEE"/>
                </a:solidFill>
                <a:effectLst/>
                <a:uLnTx/>
                <a:uFillTx/>
                <a:latin typeface="GT Pressura LCG Black"/>
                <a:ea typeface="+mj-ea"/>
              </a:rPr>
            </a:b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A4CAEE"/>
                </a:solidFill>
                <a:effectLst/>
                <a:uLnTx/>
                <a:uFillTx/>
                <a:latin typeface="GT Pressura LCG Black"/>
                <a:ea typeface="+mj-ea"/>
              </a:rPr>
              <a:t>CHAIN: </a:t>
            </a: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013459"/>
                </a:solidFill>
                <a:effectLst/>
                <a:uLnTx/>
                <a:uFillTx/>
                <a:latin typeface="GT Pressura LCG Black"/>
                <a:ea typeface="+mj-ea"/>
              </a:rPr>
              <a:t>WATER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288C357-D43F-910A-F3C3-1234F69C3042}"/>
              </a:ext>
            </a:extLst>
          </p:cNvPr>
          <p:cNvSpPr txBox="1">
            <a:spLocks/>
          </p:cNvSpPr>
          <p:nvPr/>
        </p:nvSpPr>
        <p:spPr>
          <a:xfrm>
            <a:off x="3909235" y="1538176"/>
            <a:ext cx="3474720" cy="2189777"/>
          </a:xfrm>
          <a:prstGeom prst="roundRect">
            <a:avLst>
              <a:gd name="adj" fmla="val 2070"/>
            </a:avLst>
          </a:prstGeom>
          <a:solidFill>
            <a:srgbClr val="A5CAE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2025 Replenishment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Achieve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100%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water replenishment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at company-owned facilities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designated in high water-risk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areas by 2025*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6E0381-C97B-F99C-A734-09FA49EEC232}"/>
              </a:ext>
            </a:extLst>
          </p:cNvPr>
          <p:cNvSpPr txBox="1">
            <a:spLocks/>
          </p:cNvSpPr>
          <p:nvPr/>
        </p:nvSpPr>
        <p:spPr>
          <a:xfrm>
            <a:off x="4023668" y="3380623"/>
            <a:ext cx="3263177" cy="347330"/>
          </a:xfrm>
          <a:prstGeom prst="rect">
            <a:avLst/>
          </a:prstGeom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*World Resource Institute’s Aqueduct water stress assessment tool is used to reconfirm 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high water-risk areas every three years. We continue to measure progress against our original 2025 goal and  our extended 2030 goal. In 2022, an updated water risk assessment identified additional company-owned high water-risk facilities, which are in-scope for calculating progress against our 2030 goal only. The reported replenishment volumes 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for company-owned facilities are currently being capped at 100% per location. Once 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we achieve 100% for each company-owned location, we will start to then report progress 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of more than 100% replenishment. We do not currently capture data from third-party manufacturers and are evaluating  how to obtain and include information from our 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top third-party manufacturers in future calculations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363CAB-7ED4-A56F-E856-D06ECEF5F63F}"/>
              </a:ext>
            </a:extLst>
          </p:cNvPr>
          <p:cNvSpPr txBox="1">
            <a:spLocks/>
          </p:cNvSpPr>
          <p:nvPr/>
        </p:nvSpPr>
        <p:spPr>
          <a:xfrm>
            <a:off x="3909235" y="3852781"/>
            <a:ext cx="3474720" cy="1449797"/>
          </a:xfrm>
          <a:prstGeom prst="roundRect">
            <a:avLst>
              <a:gd name="adj" fmla="val 2070"/>
            </a:avLst>
          </a:prstGeom>
          <a:solidFill>
            <a:srgbClr val="A5CAE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Watershed (AWS)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Adopt the Alliance for Water Stewardship (AWS) Standard in high water-risk manufacturing facilities by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475DB7E-21E5-5B0F-CDB2-B482860F8A0A}"/>
              </a:ext>
            </a:extLst>
          </p:cNvPr>
          <p:cNvSpPr txBox="1">
            <a:spLocks/>
          </p:cNvSpPr>
          <p:nvPr/>
        </p:nvSpPr>
        <p:spPr>
          <a:xfrm>
            <a:off x="3909235" y="5427406"/>
            <a:ext cx="3474720" cy="813905"/>
          </a:xfrm>
          <a:prstGeom prst="roundRect">
            <a:avLst>
              <a:gd name="adj" fmla="val 2070"/>
            </a:avLst>
          </a:prstGeom>
          <a:solidFill>
            <a:srgbClr val="A5CAE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Net Water Positive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Achieve net water positive by 2030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D17BF97D-DC96-0D23-F857-ED265C27EFF3}"/>
              </a:ext>
            </a:extLst>
          </p:cNvPr>
          <p:cNvSpPr txBox="1">
            <a:spLocks/>
          </p:cNvSpPr>
          <p:nvPr/>
        </p:nvSpPr>
        <p:spPr>
          <a:xfrm>
            <a:off x="304798" y="1538175"/>
            <a:ext cx="3474720" cy="2686209"/>
          </a:xfrm>
          <a:prstGeom prst="roundRect">
            <a:avLst>
              <a:gd name="adj" fmla="val 2070"/>
            </a:avLst>
          </a:prstGeom>
          <a:solidFill>
            <a:srgbClr val="A5CAE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2030 Operational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Water-Use 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Reach average water-use efficiency ratios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of 1.4 liters/liter of production in beverages sites and 1.7 liters/kilogram of production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in convenient foods sites for 100% of high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water-risk PepsiCo and franchise bottler manufacturing facilities by 2030*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9C07C296-09F4-2904-16CE-794CCA875510}"/>
              </a:ext>
            </a:extLst>
          </p:cNvPr>
          <p:cNvSpPr txBox="1">
            <a:spLocks/>
          </p:cNvSpPr>
          <p:nvPr/>
        </p:nvSpPr>
        <p:spPr>
          <a:xfrm>
            <a:off x="404661" y="3877054"/>
            <a:ext cx="3263177" cy="347330"/>
          </a:xfrm>
          <a:prstGeom prst="rect">
            <a:avLst/>
          </a:prstGeom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*Contract manufacturers and co-packers are excluded. Our progress toward this goal relies in part on water-use efficiency at high water-risk franchise bottler manufacturing facilities. We are working to integrate their data into future calculations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26BEA19-43D1-ED08-D915-7134DF37AFC5}"/>
              </a:ext>
            </a:extLst>
          </p:cNvPr>
          <p:cNvSpPr txBox="1">
            <a:spLocks/>
          </p:cNvSpPr>
          <p:nvPr/>
        </p:nvSpPr>
        <p:spPr>
          <a:xfrm>
            <a:off x="304798" y="4336025"/>
            <a:ext cx="3474720" cy="1905285"/>
          </a:xfrm>
          <a:prstGeom prst="roundRect">
            <a:avLst>
              <a:gd name="adj" fmla="val 2070"/>
            </a:avLst>
          </a:prstGeom>
          <a:solidFill>
            <a:srgbClr val="A5CAE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2030 Replenishment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Replenish back into the watershed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100% of the water we use in high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water-risk PepsiCo and franchise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bottler manufacturing facilities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by 2030*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D32EE2F-5838-DEEF-EB83-779716FF8D6D}"/>
              </a:ext>
            </a:extLst>
          </p:cNvPr>
          <p:cNvSpPr txBox="1">
            <a:spLocks/>
          </p:cNvSpPr>
          <p:nvPr/>
        </p:nvSpPr>
        <p:spPr>
          <a:xfrm>
            <a:off x="404661" y="5893980"/>
            <a:ext cx="3263177" cy="347330"/>
          </a:xfrm>
          <a:prstGeom prst="rect">
            <a:avLst/>
          </a:prstGeom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680CE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*Contract manufacturers and co-packers are excluded. Our progress toward this goal relies in part on replenishment associated with high water-risk franchise bottler manufacturing facilities. We are working to integrate their data into future calculations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AB7C0-8794-FD05-7EEC-7BEA11D4E48C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B5273-46EB-4870-A6B0-6E7F43CBD6D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  <p:sp>
        <p:nvSpPr>
          <p:cNvPr id="6" name="Round Single Corner Rectangle 5">
            <a:hlinkClick r:id="rId5"/>
            <a:extLst>
              <a:ext uri="{FF2B5EF4-FFF2-40B4-BE49-F238E27FC236}">
                <a16:creationId xmlns:a16="http://schemas.microsoft.com/office/drawing/2014/main" id="{AD6FEDAE-1985-9249-EEE3-3D008F6233C2}"/>
              </a:ext>
            </a:extLst>
          </p:cNvPr>
          <p:cNvSpPr/>
          <p:nvPr/>
        </p:nvSpPr>
        <p:spPr>
          <a:xfrm rot="10800000">
            <a:off x="6066381" y="0"/>
            <a:ext cx="1631589" cy="857839"/>
          </a:xfrm>
          <a:prstGeom prst="round1Rect">
            <a:avLst/>
          </a:prstGeom>
          <a:solidFill>
            <a:srgbClr val="FBC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70144D-9287-E219-B79F-A54E78BBF72E}"/>
              </a:ext>
            </a:extLst>
          </p:cNvPr>
          <p:cNvGrpSpPr/>
          <p:nvPr/>
        </p:nvGrpSpPr>
        <p:grpSpPr>
          <a:xfrm>
            <a:off x="6149095" y="444348"/>
            <a:ext cx="1466160" cy="320512"/>
            <a:chOff x="10615518" y="130531"/>
            <a:chExt cx="1466160" cy="320512"/>
          </a:xfrm>
        </p:grpSpPr>
        <p:sp>
          <p:nvSpPr>
            <p:cNvPr id="8" name="Rounded Rectangle 7">
              <a:hlinkClick r:id="rId5"/>
              <a:extLst>
                <a:ext uri="{FF2B5EF4-FFF2-40B4-BE49-F238E27FC236}">
                  <a16:creationId xmlns:a16="http://schemas.microsoft.com/office/drawing/2014/main" id="{032AF246-D41C-EDC3-5D98-B013C1EA9E03}"/>
                </a:ext>
              </a:extLst>
            </p:cNvPr>
            <p:cNvSpPr/>
            <p:nvPr/>
          </p:nvSpPr>
          <p:spPr>
            <a:xfrm>
              <a:off x="10615518" y="130531"/>
              <a:ext cx="1466160" cy="320512"/>
            </a:xfrm>
            <a:prstGeom prst="roundRect">
              <a:avLst>
                <a:gd name="adj" fmla="val 50000"/>
              </a:avLst>
            </a:prstGeom>
            <a:solidFill>
              <a:srgbClr val="8DB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ESG Topics A-Z</a:t>
              </a:r>
            </a:p>
          </p:txBody>
        </p:sp>
        <p:sp>
          <p:nvSpPr>
            <p:cNvPr id="9" name="Half Frame 8">
              <a:extLst>
                <a:ext uri="{FF2B5EF4-FFF2-40B4-BE49-F238E27FC236}">
                  <a16:creationId xmlns:a16="http://schemas.microsoft.com/office/drawing/2014/main" id="{CC9FE16B-FCD4-546F-CD1B-3E62B680801D}"/>
                </a:ext>
              </a:extLst>
            </p:cNvPr>
            <p:cNvSpPr/>
            <p:nvPr/>
          </p:nvSpPr>
          <p:spPr>
            <a:xfrm rot="8100000">
              <a:off x="11786383" y="225028"/>
              <a:ext cx="131515" cy="131515"/>
            </a:xfrm>
            <a:prstGeom prst="halfFrame">
              <a:avLst>
                <a:gd name="adj1" fmla="val 14675"/>
                <a:gd name="adj2" fmla="val 15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363A5E-4D8F-0F69-C463-89901C2813CB}"/>
              </a:ext>
            </a:extLst>
          </p:cNvPr>
          <p:cNvSpPr txBox="1"/>
          <p:nvPr/>
        </p:nvSpPr>
        <p:spPr>
          <a:xfrm>
            <a:off x="6256890" y="93959"/>
            <a:ext cx="126474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  <a:t>For a full list of pep+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  <a:t>goals, click here</a:t>
            </a:r>
          </a:p>
        </p:txBody>
      </p:sp>
      <p:pic>
        <p:nvPicPr>
          <p:cNvPr id="18" name="Picture 17" descr="A circular image of a green field with arrows and water drops&#10;&#10;Description automatically generated">
            <a:extLst>
              <a:ext uri="{FF2B5EF4-FFF2-40B4-BE49-F238E27FC236}">
                <a16:creationId xmlns:a16="http://schemas.microsoft.com/office/drawing/2014/main" id="{508B3D59-0B7A-F7BF-F5D3-953A3F5B3D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34" y="1636031"/>
            <a:ext cx="611711" cy="616465"/>
          </a:xfrm>
          <a:prstGeom prst="rect">
            <a:avLst/>
          </a:prstGeom>
        </p:spPr>
      </p:pic>
      <p:pic>
        <p:nvPicPr>
          <p:cNvPr id="20" name="Picture 19" descr="A blue circle with a drop of water and a cross&#10;&#10;Description automatically generated">
            <a:extLst>
              <a:ext uri="{FF2B5EF4-FFF2-40B4-BE49-F238E27FC236}">
                <a16:creationId xmlns:a16="http://schemas.microsoft.com/office/drawing/2014/main" id="{B508A1EC-1A11-16D9-4885-046DC6F3CF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97" y="4441372"/>
            <a:ext cx="611711" cy="6177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3FC904-B70A-BF19-31A3-677B0FA4BF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42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2.xml><?xml version="1.0" encoding="utf-8"?>
<a:theme xmlns:a="http://schemas.openxmlformats.org/drawingml/2006/main" name="1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1366E4F15C84B88D51EE8B82FAF3A" ma:contentTypeVersion="8" ma:contentTypeDescription="Create a new document." ma:contentTypeScope="" ma:versionID="d8cb57e74b09bcdd78e07051bec0a5c6">
  <xsd:schema xmlns:xsd="http://www.w3.org/2001/XMLSchema" xmlns:xs="http://www.w3.org/2001/XMLSchema" xmlns:p="http://schemas.microsoft.com/office/2006/metadata/properties" xmlns:ns2="338c5a62-c766-4c1d-9499-6cfda948df69" targetNamespace="http://schemas.microsoft.com/office/2006/metadata/properties" ma:root="true" ma:fieldsID="a2cbb82d2c58359c3be0baba583c7cc1" ns2:_="">
    <xsd:import namespace="338c5a62-c766-4c1d-9499-6cfda948d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c5a62-c766-4c1d-9499-6cfda948d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0DC588-FECE-43C9-A0D0-3603CA347115}"/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DD4A1F-2AFD-42A8-A959-40AF59A2239D}">
  <ds:schemaRefs>
    <ds:schemaRef ds:uri="74ea036f-77cf-42d3-b3bb-e4c6ae8e0486"/>
    <ds:schemaRef ds:uri="7bc58ebf-4862-430f-815c-d1d6d9f54d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513</Words>
  <Application>Microsoft Office PowerPoint</Application>
  <PresentationFormat>Widescreen</PresentationFormat>
  <Paragraphs>46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GT Pressura LCG Black</vt:lpstr>
      <vt:lpstr>Arial</vt:lpstr>
      <vt:lpstr>Gilroy Medium</vt:lpstr>
      <vt:lpstr>Arial Narrow</vt:lpstr>
      <vt:lpstr>Office Theme</vt:lpstr>
      <vt:lpstr>1_Office Theme</vt:lpstr>
      <vt:lpstr>think-cell Slide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Watanabe, Ken - Contractor {PEP}</dc:creator>
  <cp:lastModifiedBy>Popowski, Nicole {PEP}</cp:lastModifiedBy>
  <cp:revision>13</cp:revision>
  <dcterms:created xsi:type="dcterms:W3CDTF">2025-10-17T20:50:14Z</dcterms:created>
  <dcterms:modified xsi:type="dcterms:W3CDTF">2026-04-09T21:10:07Z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0x0101009161366E4F15C84B88D51EE8B82FAF3A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Order">
    <vt:lpwstr>134600.000000000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