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 id="2147483947" r:id="rId6"/>
    <p:sldMasterId id="2147484015" r:id="rId7"/>
  </p:sldMasterIdLst>
  <p:notesMasterIdLst>
    <p:notesMasterId r:id="rId19"/>
  </p:notesMasterIdLst>
  <p:handoutMasterIdLst>
    <p:handoutMasterId r:id="rId20"/>
  </p:handoutMasterIdLst>
  <p:sldIdLst>
    <p:sldId id="4191" r:id="rId8"/>
    <p:sldId id="4195" r:id="rId9"/>
    <p:sldId id="4194" r:id="rId10"/>
    <p:sldId id="4196" r:id="rId11"/>
    <p:sldId id="4189" r:id="rId12"/>
    <p:sldId id="4186" r:id="rId13"/>
    <p:sldId id="4190" r:id="rId14"/>
    <p:sldId id="4199" r:id="rId15"/>
    <p:sldId id="4201" r:id="rId16"/>
    <p:sldId id="4200" r:id="rId17"/>
    <p:sldId id="2147483312" r:id="rId18"/>
  </p:sldIdLst>
  <p:sldSz cx="12192000" cy="6858000"/>
  <p:notesSz cx="6858000" cy="9144000"/>
  <p:embeddedFontLst>
    <p:embeddedFont>
      <p:font typeface="Arial Narrow" panose="020B0606020202030204" pitchFamily="34" charset="0"/>
      <p:regular r:id="rId21"/>
      <p:bold r:id="rId22"/>
      <p:italic r:id="rId23"/>
      <p:boldItalic r:id="rId24"/>
    </p:embeddedFont>
    <p:embeddedFont>
      <p:font typeface="Gilroy Medium" panose="00000600000000000000" charset="0"/>
      <p:regular r:id="rId25"/>
      <p:bold r:id="rId26"/>
    </p:embeddedFont>
    <p:embeddedFont>
      <p:font typeface="GT Pressura LCG Black" panose="020B0604020202020204"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64267-E6BC-72A8-016C-D36C03CD6D12}" name="Popowski, Nicole {PEP}" initials="PN{" userId="S::Nicole.Popowski@pepsico.com::61f71d42-331a-4ab7-9267-9fbf44eaf944" providerId="AD"/>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 id="{E7923AC8-8D47-E292-0395-8AC09EE152C0}" name="Cutler, Ian {PEP}" initials="CI" userId="S::ian.cutler@pepsico.com::85e2cef1-672a-4989-87a8-a96e9b4c5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CE"/>
    <a:srgbClr val="71A9E3"/>
    <a:srgbClr val="145798"/>
    <a:srgbClr val="954F07"/>
    <a:srgbClr val="C87307"/>
    <a:srgbClr val="71A8E3"/>
    <a:srgbClr val="EC9F0B"/>
    <a:srgbClr val="8DBF28"/>
    <a:srgbClr val="0F440D"/>
    <a:srgbClr val="5D9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82" autoAdjust="0"/>
  </p:normalViewPr>
  <p:slideViewPr>
    <p:cSldViewPr snapToGrid="0">
      <p:cViewPr varScale="1">
        <p:scale>
          <a:sx n="76" d="100"/>
          <a:sy n="76" d="100"/>
        </p:scale>
        <p:origin x="27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4/9/2026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ls.gov/cps/cpsaat11.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loitte.com/global/en/issues/work/genz-millennial-survey.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806875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7CDE2-7D16-B42D-7CFE-53F197BEB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28C55-AEF7-7219-8C54-14103DC05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6DEB5-E0B2-3751-747E-7D3621561E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FAC6C0-C744-93A0-3340-66DE3F5BA21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97215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solidFill>
                  <a:srgbClr val="000000"/>
                </a:solidFill>
              </a:rPr>
              <a:t>Updated: 5/13/24</a:t>
            </a:r>
          </a:p>
          <a:p>
            <a:pPr algn="l" rtl="0" fontAlgn="base"/>
            <a:endParaRPr lang="en-US">
              <a:solidFill>
                <a:srgbClr val="000000"/>
              </a:solidFill>
            </a:endParaRPr>
          </a:p>
          <a:p>
            <a:pPr algn="l" rtl="0" fontAlgn="base"/>
            <a:r>
              <a:rPr lang="en-US">
                <a:solidFill>
                  <a:srgbClr val="000000"/>
                </a:solidFill>
              </a:rPr>
              <a:t>As many of you are aware, global climate change is threatening our planet, our communities and our livelihood </a:t>
            </a:r>
            <a:r>
              <a:rPr lang="en-US">
                <a:solidFill>
                  <a:srgbClr val="444444"/>
                </a:solidFill>
              </a:rPr>
              <a:t>​</a:t>
            </a:r>
            <a:endParaRPr lang="en-US" b="0" i="0">
              <a:solidFill>
                <a:srgbClr val="444444"/>
              </a:solidFill>
              <a:effectLst/>
            </a:endParaRPr>
          </a:p>
          <a:p>
            <a:pPr algn="l" rtl="0" fontAlgn="base"/>
            <a:endParaRPr lang="en-GB">
              <a:solidFill>
                <a:srgbClr val="000000"/>
              </a:solidFill>
            </a:endParaRPr>
          </a:p>
          <a:p>
            <a:pPr algn="l" rtl="0" fontAlgn="base"/>
            <a:r>
              <a:rPr lang="en-GB">
                <a:solidFill>
                  <a:srgbClr val="000000"/>
                </a:solidFill>
              </a:rPr>
              <a:t>Sustainability is an increasingly important and relevant topic and we are seeing more and more evidence of its significance every day: Over the last couple years we’ve witnessed an increasing number of wildfires, droughts, flash floods and rising sea levels…</a:t>
            </a:r>
            <a:r>
              <a:rPr lang="en-US">
                <a:solidFill>
                  <a:srgbClr val="FF0000"/>
                </a:solidFill>
              </a:rPr>
              <a:t>[fires in California, floods in Texas, sea levels rising in Miami Beach, </a:t>
            </a:r>
            <a:r>
              <a:rPr lang="en-US"/>
              <a:t>half of Pakistan currently under water</a:t>
            </a:r>
            <a:r>
              <a:rPr lang="en-US">
                <a:solidFill>
                  <a:srgbClr val="FF0000"/>
                </a:solidFill>
              </a:rPr>
              <a:t>]</a:t>
            </a:r>
            <a:r>
              <a:rPr lang="en-US">
                <a:solidFill>
                  <a:srgbClr val="444444"/>
                </a:solidFill>
              </a:rPr>
              <a:t>​</a:t>
            </a:r>
            <a:endParaRPr lang="en-US" b="0" i="0">
              <a:solidFill>
                <a:srgbClr val="444444"/>
              </a:solidFill>
              <a:effectLst/>
            </a:endParaRPr>
          </a:p>
          <a:p>
            <a:pPr algn="l" rtl="0" fontAlgn="base"/>
            <a:r>
              <a:rPr lang="en-US">
                <a:solidFill>
                  <a:srgbClr val="444444"/>
                </a:solidFill>
              </a:rPr>
              <a:t>​</a:t>
            </a:r>
            <a:endParaRPr lang="en-US" b="0" i="0">
              <a:solidFill>
                <a:srgbClr val="444444"/>
              </a:solidFill>
              <a:effectLst/>
            </a:endParaRPr>
          </a:p>
          <a:p>
            <a:pPr algn="l" rtl="0" fontAlgn="base"/>
            <a:r>
              <a:rPr lang="en-US">
                <a:solidFill>
                  <a:srgbClr val="000000"/>
                </a:solidFill>
              </a:rPr>
              <a:t>These are a result of decades of burning fossil fuels and destroying nature </a:t>
            </a:r>
            <a:r>
              <a:rPr lang="en-US">
                <a:solidFill>
                  <a:srgbClr val="FF0000"/>
                </a:solidFill>
              </a:rPr>
              <a:t>[forests being cut down]</a:t>
            </a:r>
            <a:r>
              <a:rPr lang="en-US">
                <a:solidFill>
                  <a:srgbClr val="000000"/>
                </a:solidFill>
              </a:rPr>
              <a:t>, altering the delicate balance of gases in Earth’s atmosphere and destabilizing its heating and cooling systems and its weather patterns.</a:t>
            </a:r>
            <a:r>
              <a:rPr lang="en-US">
                <a:solidFill>
                  <a:srgbClr val="444444"/>
                </a:solidFill>
              </a:rPr>
              <a:t>​</a:t>
            </a:r>
            <a:endParaRPr lang="en-US" b="0" i="0">
              <a:solidFill>
                <a:srgbClr val="444444"/>
              </a:solidFill>
              <a:effectLst/>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58545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a:solidFill>
                  <a:srgbClr val="000000"/>
                </a:solidFill>
              </a:rPr>
              <a:t>And our customers are feeling the pressure to act more sustainably…</a:t>
            </a:r>
            <a:r>
              <a:rPr lang="en-US" sz="1900">
                <a:solidFill>
                  <a:srgbClr val="444444"/>
                </a:solidFill>
              </a:rPr>
              <a:t>​</a:t>
            </a:r>
            <a:endParaRPr lang="en-US" b="0" i="0">
              <a:solidFill>
                <a:srgbClr val="444444"/>
              </a:solidFill>
              <a:effectLst/>
            </a:endParaRPr>
          </a:p>
          <a:p>
            <a:pPr algn="l" rtl="0" fontAlgn="base"/>
            <a:r>
              <a:rPr lang="en-US" sz="1900">
                <a:solidFill>
                  <a:srgbClr val="444444"/>
                </a:solidFill>
              </a:rPr>
              <a:t>​</a:t>
            </a:r>
          </a:p>
          <a:p>
            <a:pPr defTabSz="941876" fontAlgn="base">
              <a:defRPr/>
            </a:pPr>
            <a:r>
              <a:rPr lang="en-IN"/>
              <a:t>In the U.S. </a:t>
            </a:r>
            <a:r>
              <a:rPr lang="en-IN" b="1">
                <a:solidFill>
                  <a:schemeClr val="accent5"/>
                </a:solidFill>
              </a:rPr>
              <a:t>58% </a:t>
            </a:r>
            <a:r>
              <a:rPr lang="en-IN"/>
              <a:t>of consumers are willing to pay more for products that are better for the environment</a:t>
            </a:r>
          </a:p>
          <a:p>
            <a:pPr defTabSz="941876" fontAlgn="base">
              <a:defRPr/>
            </a:pPr>
            <a:endParaRPr lang="en-IN"/>
          </a:p>
          <a:p>
            <a:pPr defTabSz="941876" fontAlgn="base">
              <a:defRPr/>
            </a:pPr>
            <a:r>
              <a:rPr lang="en-IN"/>
              <a:t>There is increasing regulation across the world about transparency and disclosure on ESG topics</a:t>
            </a:r>
          </a:p>
          <a:p>
            <a:pPr defTabSz="941876" fontAlgn="base">
              <a:defRPr/>
            </a:pPr>
            <a:endParaRPr lang="en-IN"/>
          </a:p>
          <a:p>
            <a:pPr defTabSz="941876" fontAlgn="base">
              <a:defRPr/>
            </a:pPr>
            <a:r>
              <a:rPr lang="en-IN"/>
              <a:t>Since 2018 there has been 42% increase in sustainable investments and are considering more non-financial information</a:t>
            </a:r>
          </a:p>
          <a:p>
            <a:pPr defTabSz="941876" fontAlgn="base">
              <a:defRPr/>
            </a:pPr>
            <a:endParaRPr lang="en-IN"/>
          </a:p>
          <a:p>
            <a:pPr defTabSz="941876" fontAlgn="base">
              <a:defRPr/>
            </a:pPr>
            <a:r>
              <a:rPr lang="en-IN"/>
              <a:t>Corporates like PepsiCo which can tackle sustainability challenges, customers face a competitive environment where sustainability has become a differentiator</a:t>
            </a:r>
          </a:p>
          <a:p>
            <a:pPr defTabSz="941876" fontAlgn="base">
              <a:defRPr/>
            </a:pPr>
            <a:endParaRPr lang="en-IN"/>
          </a:p>
          <a:p>
            <a:pPr defTabSz="941876" fontAlgn="base">
              <a:defRPr/>
            </a:pPr>
            <a:r>
              <a:rPr lang="en-IN"/>
              <a:t>There is a healthy tension and pressure from activist groups on range of topics and effective public benchmarking of customers by organizations like Greenpeace’s supermarket plastic ranking</a:t>
            </a:r>
          </a:p>
          <a:p>
            <a:pPr defTabSz="941876" fontAlgn="base">
              <a:defRPr/>
            </a:pPr>
            <a:endParaRPr lang="en-IN"/>
          </a:p>
          <a:p>
            <a:pPr defTabSz="941876" fontAlgn="base">
              <a:defRPr/>
            </a:pPr>
            <a:r>
              <a:rPr lang="en-IN"/>
              <a:t>The workforce is also a key stakeholder and driver of change for many customers. Walkouts over key ESG issues (e.g., recent walk outs at amazon over pay and covid protection)</a:t>
            </a:r>
          </a:p>
          <a:p>
            <a:pPr defTabSz="941876" fontAlgn="base">
              <a:defRPr/>
            </a:pPr>
            <a:endParaRPr lang="en-IN"/>
          </a:p>
          <a:p>
            <a:pPr algn="l" rtl="0" fontAlgn="base"/>
            <a:r>
              <a:rPr lang="en-US" sz="1900">
                <a:solidFill>
                  <a:srgbClr val="000000"/>
                </a:solidFill>
              </a:rPr>
              <a:t>In addition </a:t>
            </a:r>
            <a:r>
              <a:rPr lang="en-US" sz="1900"/>
              <a:t>inclusion in business audits becoming a reality. </a:t>
            </a:r>
            <a:r>
              <a:rPr lang="en-US" b="0" i="0">
                <a:solidFill>
                  <a:srgbClr val="191919"/>
                </a:solidFill>
                <a:effectLst/>
              </a:rPr>
              <a:t>DEI audit is a large undertaking and a variety of perspectives will enrich and define the areas to focus on — from gender, sexuality, race, educational attainment, socioeconomic status, disability, age, and other areas relevant to your business. For example, the demographics from department to department can be vastly different. </a:t>
            </a:r>
            <a:r>
              <a:rPr lang="en-US" b="0" i="0" u="none" strike="noStrike">
                <a:solidFill>
                  <a:srgbClr val="2637DE"/>
                </a:solidFill>
                <a:effectLst/>
                <a:hlinkClick r:id="rId3"/>
              </a:rPr>
              <a:t>According to the U.S. Bureau of Labor Statistics’</a:t>
            </a:r>
            <a:r>
              <a:rPr lang="en-US" b="0" i="0">
                <a:solidFill>
                  <a:srgbClr val="191919"/>
                </a:solidFill>
                <a:effectLst/>
              </a:rPr>
              <a:t> 2020 data, women accounted for 66% of public relations professionals and 91% of public relations professionals were white. Departments will have different demographics based on their work, so including all the perspectives is critical</a:t>
            </a:r>
            <a:endParaRPr lang="en-US" b="0" i="0">
              <a:solidFill>
                <a:srgbClr val="444444"/>
              </a:solidFill>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99510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Educate for customer dialog</a:t>
            </a:r>
          </a:p>
          <a:p>
            <a:endParaRPr lang="en-US"/>
          </a:p>
          <a:p>
            <a:r>
              <a:rPr lang="en-US"/>
              <a:t>When we engage in conversations with customers there are times when they want to understand how we are adding “value” or how we are helping them against their scope 3 goals. We are going to spend a few minutes to help you understand what they are and where we as a partner impact </a:t>
            </a:r>
            <a:r>
              <a:rPr lang="en-US" b="1"/>
              <a:t>our customers </a:t>
            </a:r>
            <a:r>
              <a:rPr lang="en-US"/>
              <a:t>sustainability goals.</a:t>
            </a:r>
          </a:p>
          <a:p>
            <a:pPr defTabSz="941923">
              <a:defRPr/>
            </a:pPr>
            <a:endParaRPr lang="en-US">
              <a:solidFill>
                <a:srgbClr val="545454"/>
              </a:solidFill>
              <a:latin typeface="Calibri" panose="020F0502020204030204" pitchFamily="34" charset="0"/>
              <a:cs typeface="Calibri" panose="020F0502020204030204" pitchFamily="34" charset="0"/>
            </a:endParaRPr>
          </a:p>
          <a:p>
            <a:pPr defTabSz="941923">
              <a:defRPr/>
            </a:pPr>
            <a:r>
              <a:rPr lang="en-US">
                <a:solidFill>
                  <a:srgbClr val="545454"/>
                </a:solidFill>
                <a:latin typeface="Calibri" panose="020F0502020204030204" pitchFamily="34" charset="0"/>
                <a:cs typeface="Calibri" panose="020F0502020204030204" pitchFamily="34" charset="0"/>
              </a:rPr>
              <a:t>GHG emissions have been classified into distinct scopes for corporate footprints, organized by level of ownership and control, to help with measurement and management.</a:t>
            </a:r>
            <a:endParaRPr lang="en-GB">
              <a:solidFill>
                <a:srgbClr val="545454"/>
              </a:solidFill>
              <a:latin typeface="Calibri" panose="020F0502020204030204" pitchFamily="34" charset="0"/>
              <a:cs typeface="Calibri" panose="020F0502020204030204" pitchFamily="34" charset="0"/>
            </a:endParaRPr>
          </a:p>
          <a:p>
            <a:endParaRPr lang="en-US"/>
          </a:p>
          <a:p>
            <a:r>
              <a:rPr lang="en-US"/>
              <a:t>Scope 1, 2, and 3 emissions are a way to categorize the different types of greenhouse gas (GHG) emissions a company creates. </a:t>
            </a:r>
          </a:p>
          <a:p>
            <a:endParaRPr lang="en-US"/>
          </a:p>
          <a:p>
            <a:r>
              <a:rPr lang="en-US"/>
              <a:t>The scopes are determined by where the emissions come from:</a:t>
            </a:r>
          </a:p>
          <a:p>
            <a:r>
              <a:rPr lang="en-US" b="1" u="sng"/>
              <a:t>Scope 1</a:t>
            </a:r>
          </a:p>
          <a:p>
            <a:r>
              <a:rPr lang="en-US"/>
              <a:t>Direct emissions that a company generates while performing its </a:t>
            </a:r>
            <a:r>
              <a:rPr lang="en-US" b="1"/>
              <a:t>business activities</a:t>
            </a:r>
            <a:r>
              <a:rPr lang="en-US"/>
              <a:t>, such as emissions from fuel burned in buildings, vehicles, and equipment</a:t>
            </a:r>
          </a:p>
          <a:p>
            <a:r>
              <a:rPr lang="en-US" b="1" u="sng"/>
              <a:t>Scope 2</a:t>
            </a:r>
          </a:p>
          <a:p>
            <a:r>
              <a:rPr lang="en-US"/>
              <a:t>Indirect emissions from </a:t>
            </a:r>
            <a:r>
              <a:rPr lang="en-US" b="1"/>
              <a:t>purchased energy</a:t>
            </a:r>
            <a:r>
              <a:rPr lang="en-US"/>
              <a:t>, such as electricity, steam, heat, and cooling</a:t>
            </a:r>
          </a:p>
          <a:p>
            <a:r>
              <a:rPr lang="en-US" b="1" u="sng"/>
              <a:t>Scope 3</a:t>
            </a:r>
          </a:p>
          <a:p>
            <a:r>
              <a:rPr lang="en-US"/>
              <a:t>In this category go all the </a:t>
            </a:r>
            <a:r>
              <a:rPr lang="en-US" b="1"/>
              <a:t>emissions associated, not with the company itself</a:t>
            </a:r>
            <a:r>
              <a:rPr lang="en-US"/>
              <a:t>, but that the organization is indirectly responsible for, up and down its value chain. For example, from buying products from its suppliers, and from its products when customers use them. Emissions-wise, Scope 3 is nearly always the big one.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09674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8AEC-1772-A6C3-15A7-9822B4A9E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86526-8A5A-6DDE-2798-6BEE65EFB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63BE1-86F1-AD72-955C-5A40D8FC7B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b="1" i="0" dirty="0">
                <a:solidFill>
                  <a:schemeClr val="tx1"/>
                </a:solidFill>
                <a:highlight>
                  <a:srgbClr val="00FFFF"/>
                </a:highlight>
              </a:rPr>
              <a:t>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i="0" dirty="0">
                <a:solidFill>
                  <a:schemeClr val="tx1"/>
                </a:solidFill>
                <a:highlight>
                  <a:srgbClr val="00FFFF"/>
                </a:highlight>
              </a:rPr>
              <a:t>NYU Centre for </a:t>
            </a:r>
            <a:r>
              <a:rPr lang="en-US" altLang="en-US" b="0" i="0" u="none" dirty="0">
                <a:solidFill>
                  <a:schemeClr val="tx1"/>
                </a:solidFill>
                <a:highlight>
                  <a:srgbClr val="00FFFF"/>
                </a:highlight>
              </a:rPr>
              <a:t>Sustainable Business (2024) Sustainable Market Share Index. </a:t>
            </a:r>
            <a:r>
              <a:rPr lang="en-US" altLang="en-US" b="0" i="0" u="none" dirty="0">
                <a:solidFill>
                  <a:schemeClr val="tx1"/>
                </a:solidFill>
              </a:rPr>
              <a:t>https://</a:t>
            </a:r>
            <a:r>
              <a:rPr lang="en-US" altLang="en-US" b="0" i="0" u="none" dirty="0" err="1">
                <a:solidFill>
                  <a:schemeClr val="tx1"/>
                </a:solidFill>
              </a:rPr>
              <a:t>www.stern.nyu.edu</a:t>
            </a:r>
            <a:r>
              <a:rPr lang="en-US" altLang="en-US" b="0" i="0" u="none" dirty="0">
                <a:solidFill>
                  <a:schemeClr val="tx1"/>
                </a:solidFill>
              </a:rPr>
              <a:t>/experience-stern/about/departments-centers-initiatives/centers-of-research/center-sustainable-business/research/</a:t>
            </a:r>
            <a:r>
              <a:rPr lang="en-US" altLang="en-US" b="0" i="0" u="none" dirty="0" err="1">
                <a:solidFill>
                  <a:schemeClr val="tx1"/>
                </a:solidFill>
              </a:rPr>
              <a:t>csb</a:t>
            </a:r>
            <a:r>
              <a:rPr lang="en-US" altLang="en-US" b="0" i="0" u="none" dirty="0">
                <a:solidFill>
                  <a:schemeClr val="tx1"/>
                </a:solidFill>
              </a:rPr>
              <a:t>-sustainable-market-share-index</a:t>
            </a:r>
            <a:endParaRPr lang="en-US" b="0" i="0" u="non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u="none" dirty="0">
                <a:solidFill>
                  <a:schemeClr val="tx1"/>
                </a:solidFill>
                <a:highlight>
                  <a:srgbClr val="00FFFF"/>
                </a:highlight>
              </a:rPr>
              <a:t>Kantar (2024) </a:t>
            </a:r>
            <a:r>
              <a:rPr lang="en-US" b="0" i="0" u="none" dirty="0">
                <a:solidFill>
                  <a:schemeClr val="tx1"/>
                </a:solidFill>
                <a:highlight>
                  <a:srgbClr val="00FFFF"/>
                </a:highlight>
              </a:rPr>
              <a:t>Sustainability insights </a:t>
            </a:r>
            <a:r>
              <a:rPr lang="en-US" b="0" i="1" u="none" dirty="0">
                <a:solidFill>
                  <a:schemeClr val="tx1"/>
                </a:solidFill>
                <a:highlight>
                  <a:srgbClr val="00FFFF"/>
                </a:highlight>
              </a:rPr>
              <a:t>[‘</a:t>
            </a:r>
            <a:r>
              <a:rPr lang="en-US" sz="1200" i="1" kern="1200" dirty="0">
                <a:solidFill>
                  <a:schemeClr val="tx1"/>
                </a:solidFill>
                <a:effectLst/>
                <a:latin typeface="Gilroy Medium" panose="00000600000000000000" pitchFamily="50" charset="0"/>
                <a:ea typeface="+mn-ea"/>
                <a:cs typeface="+mn-cs"/>
              </a:rPr>
              <a:t>72% Americans pay attention to information on beverage packaging/ labels’]</a:t>
            </a:r>
            <a:endParaRPr lang="en-GB" sz="1200" i="1" kern="1200" dirty="0">
              <a:solidFill>
                <a:schemeClr val="tx1"/>
              </a:solidFill>
              <a:effectLst/>
              <a:latin typeface="Gilroy Medium" panose="00000600000000000000" pitchFamily="50" charset="0"/>
              <a:ea typeface="+mn-ea"/>
              <a:cs typeface="+mn-cs"/>
            </a:endParaRPr>
          </a:p>
          <a:p>
            <a:pPr marL="228600" indent="-228600">
              <a:spcAft>
                <a:spcPts val="600"/>
              </a:spcAft>
              <a:buFont typeface="+mj-lt"/>
              <a:buAutoNum type="arabicPeriod"/>
            </a:pPr>
            <a:r>
              <a:rPr lang="en-GB" b="0" i="0" u="none" dirty="0">
                <a:solidFill>
                  <a:schemeClr val="tx1"/>
                </a:solidFill>
                <a:highlight>
                  <a:srgbClr val="00FFFF"/>
                </a:highlight>
              </a:rPr>
              <a:t>McKinsey (2025) Do </a:t>
            </a:r>
            <a:r>
              <a:rPr lang="en-GB" i="0" dirty="0">
                <a:solidFill>
                  <a:schemeClr val="tx1"/>
                </a:solidFill>
                <a:highlight>
                  <a:srgbClr val="00FFFF"/>
                </a:highlight>
              </a:rPr>
              <a:t>US consumers care about sustainable packaging?. </a:t>
            </a:r>
            <a:r>
              <a:rPr lang="en-GB" i="0" dirty="0">
                <a:solidFill>
                  <a:schemeClr val="tx1"/>
                </a:solidFill>
              </a:rPr>
              <a:t>https://</a:t>
            </a:r>
            <a:r>
              <a:rPr lang="en-GB" i="0" dirty="0" err="1">
                <a:solidFill>
                  <a:schemeClr val="tx1"/>
                </a:solidFill>
              </a:rPr>
              <a:t>www.mckinsey.com</a:t>
            </a:r>
            <a:r>
              <a:rPr lang="en-GB" i="0" dirty="0">
                <a:solidFill>
                  <a:schemeClr val="tx1"/>
                </a:solidFill>
              </a:rPr>
              <a:t>/industries/packaging-and-paper/our-insights/do-us-consumers-care-about-sustainable-packaging-in-2025#/ </a:t>
            </a:r>
            <a:r>
              <a:rPr lang="en-GB" i="1" dirty="0">
                <a:solidFill>
                  <a:schemeClr val="tx1"/>
                </a:solidFill>
              </a:rPr>
              <a:t>[‘</a:t>
            </a:r>
            <a:r>
              <a:rPr lang="en-GB" sz="2800" i="1" dirty="0"/>
              <a:t>44% </a:t>
            </a:r>
            <a:r>
              <a:rPr lang="en-GB" b="0" i="1" dirty="0"/>
              <a:t>consumers say environmental impact of packaging is </a:t>
            </a:r>
            <a:r>
              <a:rPr lang="en-GB" b="0" i="1" dirty="0">
                <a:highlight>
                  <a:srgbClr val="2B660F"/>
                </a:highlight>
              </a:rPr>
              <a:t>“extremely important” </a:t>
            </a:r>
            <a:r>
              <a:rPr lang="en-GB" b="0" i="1" dirty="0"/>
              <a:t>or </a:t>
            </a:r>
            <a:r>
              <a:rPr lang="en-GB" b="0" i="1" dirty="0">
                <a:highlight>
                  <a:srgbClr val="2B660F"/>
                </a:highlight>
              </a:rPr>
              <a:t>“very important”  </a:t>
            </a:r>
            <a:r>
              <a:rPr lang="en-GB" b="0" i="1" dirty="0"/>
              <a:t>to them when making a purchasing decision’]</a:t>
            </a:r>
            <a:endParaRPr lang="en-GB" i="1" dirty="0">
              <a:solidFill>
                <a:schemeClr val="tx1"/>
              </a:solidFill>
            </a:endParaRPr>
          </a:p>
          <a:p>
            <a:pPr marL="228600" indent="-228600">
              <a:buFont typeface="+mj-lt"/>
              <a:buAutoNum type="arabicPeriod"/>
            </a:pPr>
            <a:endParaRPr lang="en-GB" b="0" i="0" u="none" dirty="0">
              <a:solidFill>
                <a:schemeClr val="tx1"/>
              </a:solidFill>
            </a:endParaRPr>
          </a:p>
          <a:p>
            <a:pPr marL="0" indent="0">
              <a:buFont typeface="+mj-lt"/>
              <a:buNone/>
            </a:pPr>
            <a:r>
              <a:rPr lang="en-GB" b="1" i="0" u="none" dirty="0">
                <a:solidFill>
                  <a:schemeClr val="tx1"/>
                </a:solidFill>
              </a:rPr>
              <a:t>Alternatives:</a:t>
            </a:r>
          </a:p>
          <a:p>
            <a:pPr marL="171450" indent="-171450">
              <a:buFont typeface="Arial" panose="020B0604020202020204" pitchFamily="34" charset="0"/>
              <a:buChar char="•"/>
            </a:pPr>
            <a:r>
              <a:rPr lang="en-GB" dirty="0"/>
              <a:t>Trust remains an issue - </a:t>
            </a:r>
            <a:r>
              <a:rPr lang="en-GB" sz="3200" dirty="0"/>
              <a:t>4 in 5 US </a:t>
            </a:r>
            <a:r>
              <a:rPr lang="en-GB" dirty="0"/>
              <a:t>consumers can't name a beverage brand that they believe shows genuine concern for the environment.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u="none" dirty="0">
                <a:solidFill>
                  <a:schemeClr val="tx1"/>
                </a:solidFill>
                <a:highlight>
                  <a:srgbClr val="00FFFF"/>
                </a:highlight>
              </a:rPr>
              <a:t>Source: Kantar (2024) </a:t>
            </a:r>
            <a:r>
              <a:rPr lang="en-US" b="0" i="1" u="none" dirty="0">
                <a:solidFill>
                  <a:schemeClr val="tx1"/>
                </a:solidFill>
                <a:highlight>
                  <a:srgbClr val="00FFFF"/>
                </a:highlight>
              </a:rPr>
              <a:t>Sustainability insights</a:t>
            </a:r>
            <a:endParaRPr lang="en-US" b="0" i="1"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24% US consumers will </a:t>
            </a:r>
            <a:r>
              <a:rPr lang="en-US" b="0" dirty="0">
                <a:highlight>
                  <a:srgbClr val="2A660F"/>
                </a:highlight>
              </a:rPr>
              <a:t>pay more </a:t>
            </a:r>
            <a:r>
              <a:rPr lang="en-US" b="0" dirty="0"/>
              <a:t>for </a:t>
            </a:r>
            <a:r>
              <a:rPr lang="en-US" b="0" dirty="0">
                <a:highlight>
                  <a:srgbClr val="2A660F"/>
                </a:highlight>
              </a:rPr>
              <a:t>100% recyclable</a:t>
            </a:r>
            <a:r>
              <a:rPr lang="en-US" b="0" dirty="0"/>
              <a:t> beverage packaging.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u="none" dirty="0">
                <a:solidFill>
                  <a:schemeClr val="tx1"/>
                </a:solidFill>
                <a:highlight>
                  <a:srgbClr val="00FFFF"/>
                </a:highlight>
              </a:rPr>
              <a:t>Source: Kantar (2024) </a:t>
            </a:r>
            <a:r>
              <a:rPr lang="en-US" b="0" i="1" u="none" dirty="0">
                <a:solidFill>
                  <a:schemeClr val="tx1"/>
                </a:solidFill>
                <a:highlight>
                  <a:srgbClr val="00FFFF"/>
                </a:highlight>
              </a:rPr>
              <a:t>Sustainability insights</a:t>
            </a:r>
            <a:endParaRPr lang="en-US" b="0" i="1"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GB" b="0" i="0" u="none" dirty="0">
              <a:solidFill>
                <a:schemeClr val="tx1"/>
              </a:solidFill>
              <a:highlight>
                <a:srgbClr val="00FFFF"/>
              </a:highligh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i="0" dirty="0"/>
          </a:p>
        </p:txBody>
      </p:sp>
      <p:sp>
        <p:nvSpPr>
          <p:cNvPr id="4" name="Slide Number Placeholder 3">
            <a:extLst>
              <a:ext uri="{FF2B5EF4-FFF2-40B4-BE49-F238E27FC236}">
                <a16:creationId xmlns:a16="http://schemas.microsoft.com/office/drawing/2014/main" id="{577C3C87-E8ED-05F8-09D3-E63F0D7BBD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367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solidFill>
                  <a:schemeClr val="tx1"/>
                </a:solidFill>
                <a:highlight>
                  <a:srgbClr val="00FFFF"/>
                </a:highlight>
              </a:rPr>
              <a:t>Sources:</a:t>
            </a:r>
            <a:endParaRPr lang="en-GB" sz="1200" b="0" i="0" kern="1200" dirty="0">
              <a:solidFill>
                <a:schemeClr val="tx1"/>
              </a:solidFill>
              <a:effectLst/>
              <a:highlight>
                <a:srgbClr val="00FFFF"/>
              </a:highlight>
              <a:latin typeface="Gilroy Medium" panose="00000600000000000000" pitchFamily="50"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highlight>
                  <a:srgbClr val="00FFFF"/>
                </a:highlight>
                <a:latin typeface="Gilroy Medium" panose="00000600000000000000" pitchFamily="50" charset="0"/>
                <a:ea typeface="+mn-ea"/>
                <a:cs typeface="+mn-cs"/>
              </a:rPr>
              <a:t>National Restaurant Association (2023) State of the Industry report</a:t>
            </a:r>
            <a:r>
              <a:rPr lang="en-GB" sz="1200" b="0" i="0" u="none" kern="1200" dirty="0">
                <a:solidFill>
                  <a:schemeClr val="tx1"/>
                </a:solidFill>
                <a:effectLst/>
                <a:highlight>
                  <a:srgbClr val="00FFFF"/>
                </a:highlight>
                <a:latin typeface="Gilroy Medium" panose="00000600000000000000" pitchFamily="50" charset="0"/>
                <a:ea typeface="+mn-ea"/>
                <a:cs typeface="+mn-cs"/>
              </a:rPr>
              <a:t>. </a:t>
            </a:r>
            <a:r>
              <a:rPr lang="en-GB" b="0" i="0" u="none" dirty="0">
                <a:solidFill>
                  <a:schemeClr val="tx1"/>
                </a:solidFill>
              </a:rPr>
              <a:t>https://</a:t>
            </a:r>
            <a:r>
              <a:rPr lang="en-GB" b="0" i="0" u="none" dirty="0" err="1">
                <a:solidFill>
                  <a:schemeClr val="tx1"/>
                </a:solidFill>
              </a:rPr>
              <a:t>cdn.ymaws.com</a:t>
            </a:r>
            <a:r>
              <a:rPr lang="en-GB" b="0" i="0" u="none" dirty="0">
                <a:solidFill>
                  <a:schemeClr val="tx1"/>
                </a:solidFill>
              </a:rPr>
              <a:t>/</a:t>
            </a:r>
            <a:r>
              <a:rPr lang="en-GB" b="0" i="0" u="none" dirty="0" err="1">
                <a:solidFill>
                  <a:schemeClr val="tx1"/>
                </a:solidFill>
              </a:rPr>
              <a:t>www.krha.org</a:t>
            </a:r>
            <a:r>
              <a:rPr lang="en-GB" b="0" i="0" u="none" dirty="0">
                <a:solidFill>
                  <a:schemeClr val="tx1"/>
                </a:solidFill>
              </a:rPr>
              <a:t>/resource/</a:t>
            </a:r>
            <a:r>
              <a:rPr lang="en-GB" b="0" i="0" u="none" dirty="0" err="1">
                <a:solidFill>
                  <a:schemeClr val="tx1"/>
                </a:solidFill>
              </a:rPr>
              <a:t>resmgr</a:t>
            </a:r>
            <a:r>
              <a:rPr lang="en-GB" b="0" i="0" u="none" dirty="0">
                <a:solidFill>
                  <a:schemeClr val="tx1"/>
                </a:solidFill>
              </a:rPr>
              <a:t>/</a:t>
            </a:r>
            <a:r>
              <a:rPr lang="en-GB" b="0" i="0" u="none" dirty="0" err="1">
                <a:solidFill>
                  <a:schemeClr val="tx1"/>
                </a:solidFill>
              </a:rPr>
              <a:t>nra</a:t>
            </a:r>
            <a:r>
              <a:rPr lang="en-GB" b="0" i="0" u="none" dirty="0">
                <a:solidFill>
                  <a:schemeClr val="tx1"/>
                </a:solidFill>
              </a:rPr>
              <a:t>_/2023-State-of-the-Restaurant.pdf</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29660F"/>
                </a:solidFill>
              </a:rPr>
              <a:t>Bain (2025) W</a:t>
            </a:r>
            <a:r>
              <a:rPr lang="en-GB" sz="1200" b="0" i="0" u="none" strike="noStrike" kern="1200" dirty="0">
                <a:solidFill>
                  <a:schemeClr val="tx1"/>
                </a:solidFill>
                <a:effectLst/>
                <a:latin typeface="Gilroy Medium" panose="00000600000000000000" pitchFamily="50" charset="0"/>
                <a:ea typeface="+mn-ea"/>
                <a:cs typeface="+mn-cs"/>
              </a:rPr>
              <a:t>hat’s Still Stopping Consumers from Living Sustainably?. </a:t>
            </a:r>
            <a:r>
              <a:rPr lang="en-GB" sz="1200" dirty="0">
                <a:solidFill>
                  <a:srgbClr val="29660F"/>
                </a:solidFill>
              </a:rPr>
              <a:t>https://</a:t>
            </a:r>
            <a:r>
              <a:rPr lang="en-GB" sz="1200" dirty="0" err="1">
                <a:solidFill>
                  <a:srgbClr val="29660F"/>
                </a:solidFill>
              </a:rPr>
              <a:t>www.bain.com</a:t>
            </a:r>
            <a:r>
              <a:rPr lang="en-GB" sz="1200" dirty="0">
                <a:solidFill>
                  <a:srgbClr val="29660F"/>
                </a:solidFill>
              </a:rPr>
              <a:t>/insights/whats-still-stopping-consumers-from-living-sustainably-ceo-sustainability-guide-2025/</a:t>
            </a:r>
            <a:endParaRPr lang="en-GB" b="0" i="0" u="none" dirty="0">
              <a:solidFill>
                <a:schemeClr val="tx1"/>
              </a:solidFill>
              <a:highlight>
                <a:srgbClr val="00FFFF"/>
              </a:highligh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u="none" dirty="0">
                <a:solidFill>
                  <a:schemeClr val="tx1"/>
                </a:solidFill>
                <a:highlight>
                  <a:srgbClr val="00FFFF"/>
                </a:highlight>
              </a:rPr>
              <a:t>Kantar (2024) </a:t>
            </a:r>
            <a:r>
              <a:rPr lang="en-US" b="0" i="0" u="none" dirty="0">
                <a:solidFill>
                  <a:schemeClr val="tx1"/>
                </a:solidFill>
                <a:highlight>
                  <a:srgbClr val="00FFFF"/>
                </a:highlight>
              </a:rPr>
              <a:t>Sustainability insights</a:t>
            </a:r>
            <a:endParaRPr lang="en-US" b="0" i="0" u="none"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u="none" dirty="0">
              <a:solidFill>
                <a:schemeClr val="tx1"/>
              </a:solidFill>
              <a:highlight>
                <a:srgbClr val="00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dirty="0">
                <a:solidFill>
                  <a:schemeClr val="tx1"/>
                </a:solidFill>
                <a:highlight>
                  <a:srgbClr val="00FFFF"/>
                </a:highlight>
              </a:rPr>
              <a:t>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strike="noStrike" dirty="0">
                <a:solidFill>
                  <a:schemeClr val="bg1"/>
                </a:solidFill>
                <a:highlight>
                  <a:srgbClr val="2A660F"/>
                </a:highlight>
              </a:rPr>
              <a:t>1 in 3 consumers</a:t>
            </a:r>
            <a:r>
              <a:rPr lang="en-US" altLang="en-US" sz="1200" b="0" strike="noStrike" dirty="0">
                <a:solidFill>
                  <a:schemeClr val="bg1"/>
                </a:solidFill>
              </a:rPr>
              <a:t> </a:t>
            </a:r>
            <a:r>
              <a:rPr lang="en-US" altLang="en-US" sz="1200" b="0" strike="noStrike" dirty="0">
                <a:solidFill>
                  <a:srgbClr val="2A660F"/>
                </a:solidFill>
              </a:rPr>
              <a:t>rank </a:t>
            </a:r>
            <a:r>
              <a:rPr lang="en-US" altLang="en-US" sz="1200" b="0" strike="noStrike" dirty="0">
                <a:solidFill>
                  <a:schemeClr val="bg1"/>
                </a:solidFill>
                <a:highlight>
                  <a:srgbClr val="2A660F"/>
                </a:highlight>
              </a:rPr>
              <a:t>“plastic pollution”</a:t>
            </a:r>
            <a:r>
              <a:rPr lang="en-US" altLang="en-US" sz="1200" b="0" strike="noStrike" dirty="0">
                <a:solidFill>
                  <a:schemeClr val="bg1"/>
                </a:solidFill>
              </a:rPr>
              <a:t> </a:t>
            </a:r>
            <a:r>
              <a:rPr lang="en-US" altLang="en-US" sz="1200" b="0" strike="noStrike" dirty="0">
                <a:solidFill>
                  <a:srgbClr val="2A660F"/>
                </a:solidFill>
              </a:rPr>
              <a:t>as one of their top three environmental concerns (globally).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strike="noStrike" dirty="0">
                <a:solidFill>
                  <a:srgbClr val="2A660F"/>
                </a:solidFill>
              </a:rPr>
              <a:t>Source: </a:t>
            </a:r>
            <a:r>
              <a:rPr lang="en-US" altLang="en-US" sz="1200" b="0" i="1" strike="noStrike" dirty="0">
                <a:solidFill>
                  <a:schemeClr val="tx1"/>
                </a:solidFill>
                <a:highlight>
                  <a:srgbClr val="00FFFF"/>
                </a:highlight>
                <a:latin typeface="Calibri" panose="020F0502020204030204" pitchFamily="34" charset="0"/>
              </a:rPr>
              <a:t>Mintel (2025) Global Outlook on Sustainability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bg1"/>
                </a:solidFill>
                <a:highlight>
                  <a:srgbClr val="2A660F"/>
                </a:highlight>
              </a:rPr>
              <a:t>2 in 3 US consumers</a:t>
            </a:r>
            <a:r>
              <a:rPr lang="en-GB" sz="1200" b="0" dirty="0">
                <a:solidFill>
                  <a:schemeClr val="bg1"/>
                </a:solidFill>
              </a:rPr>
              <a:t> </a:t>
            </a:r>
            <a:r>
              <a:rPr lang="en-GB" sz="1200" b="0" dirty="0">
                <a:solidFill>
                  <a:srgbClr val="29660F"/>
                </a:solidFill>
              </a:rPr>
              <a:t>believe that either brand owners or packaging producers should be </a:t>
            </a:r>
            <a:r>
              <a:rPr lang="en-GB" sz="1200" b="0" dirty="0">
                <a:solidFill>
                  <a:schemeClr val="bg1"/>
                </a:solidFill>
                <a:highlight>
                  <a:srgbClr val="2A660F"/>
                </a:highlight>
              </a:rPr>
              <a:t>held responsible for sustainability </a:t>
            </a:r>
            <a:r>
              <a:rPr lang="en-GB" sz="1200" b="0" dirty="0">
                <a:solidFill>
                  <a:srgbClr val="2A660F"/>
                </a:solidFill>
              </a:rPr>
              <a:t>in packaging.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dirty="0">
                <a:solidFill>
                  <a:srgbClr val="2A660F"/>
                </a:solidFill>
              </a:rPr>
              <a:t>Source: </a:t>
            </a:r>
            <a:r>
              <a:rPr lang="en-GB" b="0" i="1" u="none" dirty="0">
                <a:solidFill>
                  <a:schemeClr val="tx1"/>
                </a:solidFill>
                <a:highlight>
                  <a:srgbClr val="00FFFF"/>
                </a:highlight>
              </a:rPr>
              <a:t>McKinsey (2025) Do </a:t>
            </a:r>
            <a:r>
              <a:rPr lang="en-GB" i="1" dirty="0">
                <a:solidFill>
                  <a:schemeClr val="tx1"/>
                </a:solidFill>
                <a:highlight>
                  <a:srgbClr val="00FFFF"/>
                </a:highlight>
              </a:rPr>
              <a:t>US consumers care about sustainable packaging?. </a:t>
            </a:r>
            <a:r>
              <a:rPr lang="en-GB" i="1" dirty="0">
                <a:solidFill>
                  <a:schemeClr val="tx1"/>
                </a:solidFill>
              </a:rPr>
              <a:t>https://</a:t>
            </a:r>
            <a:r>
              <a:rPr lang="en-GB" i="1" dirty="0" err="1">
                <a:solidFill>
                  <a:schemeClr val="tx1"/>
                </a:solidFill>
              </a:rPr>
              <a:t>www.mckinsey.com</a:t>
            </a:r>
            <a:r>
              <a:rPr lang="en-GB" i="1" dirty="0">
                <a:solidFill>
                  <a:schemeClr val="tx1"/>
                </a:solidFill>
              </a:rPr>
              <a:t>/industries/packaging-and-paper/our-insights/do-us-consumers-care-about-sustainable-packaging-in-2025#/</a:t>
            </a:r>
            <a:endParaRPr lang="en-US" i="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2A660F"/>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u="none" strike="noStrike" dirty="0">
              <a:solidFill>
                <a:schemeClr val="tx1"/>
              </a:solidFill>
              <a:highlight>
                <a:srgbClr val="00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trike="sngStrike" dirty="0">
              <a:solidFill>
                <a:srgbClr val="29660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dirty="0">
              <a:solidFill>
                <a:schemeClr val="tx1"/>
              </a:solidFill>
              <a:highlight>
                <a:srgbClr val="00FFFF"/>
              </a:highligh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88108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817F5-E3D6-12C3-432E-F57F3FADC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CABE2-EADE-0210-90D9-8D680934B5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5D6F5-6C9F-22AC-8F0C-B058187C344A}"/>
              </a:ext>
            </a:extLst>
          </p:cNvPr>
          <p:cNvSpPr>
            <a:spLocks noGrp="1"/>
          </p:cNvSpPr>
          <p:nvPr>
            <p:ph type="body" idx="1"/>
          </p:nvPr>
        </p:nvSpPr>
        <p:spPr/>
        <p:txBody>
          <a:bodyPr/>
          <a:lstStyle/>
          <a:p>
            <a:pPr marL="0" indent="0">
              <a:buFont typeface="+mj-lt"/>
              <a:buNone/>
            </a:pPr>
            <a:r>
              <a:rPr lang="en-US" altLang="en-US" b="1" i="0" dirty="0">
                <a:solidFill>
                  <a:schemeClr val="tx1"/>
                </a:solidFill>
                <a:highlight>
                  <a:srgbClr val="00FFFF"/>
                </a:highlight>
              </a:rPr>
              <a:t>Sources:</a:t>
            </a:r>
            <a:endParaRPr lang="en-GB" dirty="0">
              <a:highlight>
                <a:srgbClr val="00FFFF"/>
              </a:highligh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i="0" u="none" dirty="0">
                <a:highlight>
                  <a:srgbClr val="00FFFF"/>
                </a:highlight>
              </a:rPr>
              <a:t>[Global statistic] </a:t>
            </a:r>
            <a:r>
              <a:rPr lang="en-US" b="0" i="0" u="none" dirty="0">
                <a:highlight>
                  <a:srgbClr val="00FFFF"/>
                </a:highlight>
              </a:rPr>
              <a:t>Statista (2024) </a:t>
            </a:r>
            <a:r>
              <a:rPr lang="en-GB" sz="1200" b="0" i="0" kern="1200" dirty="0">
                <a:solidFill>
                  <a:schemeClr val="tx1"/>
                </a:solidFill>
                <a:effectLst/>
                <a:latin typeface="Gilroy Medium" panose="00000600000000000000" pitchFamily="50" charset="0"/>
                <a:ea typeface="+mn-ea"/>
                <a:cs typeface="+mn-cs"/>
              </a:rPr>
              <a:t>Sustainable food packaging market - statistics &amp; facts. </a:t>
            </a:r>
            <a:r>
              <a:rPr lang="en-US" b="0" i="0" u="none" dirty="0">
                <a:highlight>
                  <a:srgbClr val="00FFFF"/>
                </a:highlight>
              </a:rPr>
              <a:t>https://</a:t>
            </a:r>
            <a:r>
              <a:rPr lang="en-US" b="0" i="0" u="none" dirty="0" err="1">
                <a:highlight>
                  <a:srgbClr val="00FFFF"/>
                </a:highlight>
              </a:rPr>
              <a:t>www.statista.com</a:t>
            </a:r>
            <a:r>
              <a:rPr lang="en-US" b="0" i="0" u="none" dirty="0">
                <a:highlight>
                  <a:srgbClr val="00FFFF"/>
                </a:highlight>
              </a:rPr>
              <a:t>/topics/12478/sustainable-food-packaging-market/</a:t>
            </a:r>
            <a:endParaRPr lang="en-GB" b="0" i="0" u="none" dirty="0">
              <a:solidFill>
                <a:schemeClr val="tx1"/>
              </a:solidFill>
              <a:highlight>
                <a:srgbClr val="00FFFF"/>
              </a:highligh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i="0" kern="1200" dirty="0">
                <a:solidFill>
                  <a:schemeClr val="tx1"/>
                </a:solidFill>
                <a:highlight>
                  <a:srgbClr val="00FFFF"/>
                </a:highlight>
                <a:latin typeface="Gilroy Medium" panose="00000600000000000000" pitchFamily="50" charset="0"/>
                <a:ea typeface="+mn-ea"/>
                <a:cs typeface="+mn-cs"/>
              </a:rPr>
              <a:t>Deloitte (2025) Gen Z </a:t>
            </a:r>
            <a:r>
              <a:rPr lang="en-GB" sz="1200" b="0" i="0" kern="1200" dirty="0">
                <a:solidFill>
                  <a:schemeClr val="tx1"/>
                </a:solidFill>
                <a:effectLst/>
                <a:highlight>
                  <a:srgbClr val="00FFFF"/>
                </a:highlight>
                <a:latin typeface="Gilroy Medium" panose="00000600000000000000" pitchFamily="50" charset="0"/>
                <a:ea typeface="+mn-ea"/>
                <a:cs typeface="+mn-cs"/>
              </a:rPr>
              <a:t>and Millennial Survey</a:t>
            </a:r>
            <a:r>
              <a:rPr lang="en-GB" sz="1200" b="1" i="0" kern="1200" dirty="0">
                <a:solidFill>
                  <a:schemeClr val="tx1"/>
                </a:solidFill>
                <a:effectLst/>
                <a:highlight>
                  <a:srgbClr val="00FFFF"/>
                </a:highlight>
                <a:latin typeface="Gilroy Medium" panose="00000600000000000000" pitchFamily="50" charset="0"/>
                <a:ea typeface="+mn-ea"/>
                <a:cs typeface="+mn-cs"/>
              </a:rPr>
              <a:t>. </a:t>
            </a:r>
            <a:r>
              <a:rPr lang="en-GB" i="0" dirty="0">
                <a:solidFill>
                  <a:srgbClr val="062D25"/>
                </a:solidFill>
                <a:highlight>
                  <a:srgbClr val="00FFFF"/>
                </a:highlight>
                <a:latin typeface="Calibri" panose="020F0502020204030204" pitchFamily="34" charset="0"/>
                <a:hlinkClick r:id="rId3"/>
              </a:rPr>
              <a:t>https://www.deloitte.com/global/en/issues/work/genz-millennial-survey.html</a:t>
            </a:r>
            <a:r>
              <a:rPr lang="en-GB" i="0" dirty="0">
                <a:solidFill>
                  <a:srgbClr val="062D25"/>
                </a:solidFill>
                <a:highlight>
                  <a:srgbClr val="00FFFF"/>
                </a:highlight>
                <a:latin typeface="Calibri" panose="020F0502020204030204" pitchFamily="34" charset="0"/>
              </a:rPr>
              <a:t> [26% </a:t>
            </a:r>
            <a:r>
              <a:rPr lang="en-GB" sz="1200" i="0" dirty="0">
                <a:highlight>
                  <a:srgbClr val="00FFFF"/>
                </a:highlight>
              </a:rPr>
              <a:t>Gen Zs have conducted research on a company's environmental impact or policies before buying a product or service from them].</a:t>
            </a:r>
            <a:endParaRPr lang="en-GB" b="0" i="0" u="none" dirty="0">
              <a:solidFill>
                <a:schemeClr val="tx1"/>
              </a:solidFill>
              <a:highlight>
                <a:srgbClr val="00FFFF"/>
              </a:highligh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u="none" dirty="0">
                <a:solidFill>
                  <a:schemeClr val="tx1"/>
                </a:solidFill>
                <a:highlight>
                  <a:srgbClr val="00FFFF"/>
                </a:highlight>
              </a:rPr>
              <a:t>Kantar (2024) </a:t>
            </a:r>
            <a:r>
              <a:rPr lang="en-US" b="0" i="0" u="none" dirty="0">
                <a:solidFill>
                  <a:schemeClr val="tx1"/>
                </a:solidFill>
                <a:highlight>
                  <a:srgbClr val="00FFFF"/>
                </a:highlight>
              </a:rPr>
              <a:t>Sustainability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dirty="0">
              <a:solidFill>
                <a:schemeClr val="tx1"/>
              </a:solidFill>
              <a:highlight>
                <a:srgbClr val="00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chemeClr val="tx1"/>
                </a:solidFill>
                <a:highlight>
                  <a:srgbClr val="00FFFF"/>
                </a:highlight>
              </a:rPr>
              <a:t>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29660F"/>
                </a:highlight>
              </a:rPr>
              <a:t>3 in 5</a:t>
            </a:r>
            <a:r>
              <a:rPr lang="en-GB" sz="1200" dirty="0"/>
              <a:t> </a:t>
            </a:r>
            <a:r>
              <a:rPr lang="en-US" altLang="en-US" sz="1200" dirty="0"/>
              <a:t>students say </a:t>
            </a:r>
            <a:r>
              <a:rPr lang="en-GB" sz="1200" dirty="0"/>
              <a:t>environmental credentials affect </a:t>
            </a:r>
            <a:r>
              <a:rPr lang="en-GB" sz="1200" dirty="0">
                <a:highlight>
                  <a:srgbClr val="29660F"/>
                </a:highlight>
              </a:rPr>
              <a:t>whether they attend</a:t>
            </a:r>
            <a:r>
              <a:rPr lang="en-GB" sz="1200" dirty="0"/>
              <a:t> a particular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dirty="0"/>
              <a:t>Source: </a:t>
            </a:r>
            <a:r>
              <a:rPr lang="en-GB" i="1" dirty="0">
                <a:highlight>
                  <a:srgbClr val="00FFFF"/>
                </a:highlight>
              </a:rPr>
              <a:t>Princeton Review (2024) </a:t>
            </a:r>
            <a:r>
              <a:rPr lang="en-GB" sz="1200" b="0" i="1" kern="1200" dirty="0">
                <a:solidFill>
                  <a:schemeClr val="tx1"/>
                </a:solidFill>
                <a:effectLst/>
                <a:highlight>
                  <a:srgbClr val="00FFFF"/>
                </a:highlight>
                <a:latin typeface="Gilroy Medium" panose="00000600000000000000" pitchFamily="50" charset="0"/>
                <a:ea typeface="+mn-ea"/>
                <a:cs typeface="+mn-cs"/>
              </a:rPr>
              <a:t>Hopes &amp; Worries Survey Report. </a:t>
            </a:r>
            <a:r>
              <a:rPr lang="en-GB" sz="1200" b="0" i="1" kern="1200" dirty="0">
                <a:solidFill>
                  <a:schemeClr val="tx1"/>
                </a:solidFill>
                <a:effectLst/>
                <a:latin typeface="Gilroy Medium" panose="00000600000000000000" pitchFamily="50" charset="0"/>
                <a:ea typeface="+mn-ea"/>
                <a:cs typeface="+mn-cs"/>
              </a:rPr>
              <a:t>https://</a:t>
            </a:r>
            <a:r>
              <a:rPr lang="en-GB" sz="1200" b="0" i="1" kern="1200" dirty="0" err="1">
                <a:solidFill>
                  <a:schemeClr val="tx1"/>
                </a:solidFill>
                <a:effectLst/>
                <a:latin typeface="Gilroy Medium" panose="00000600000000000000" pitchFamily="50" charset="0"/>
                <a:ea typeface="+mn-ea"/>
                <a:cs typeface="+mn-cs"/>
              </a:rPr>
              <a:t>www.princetonreview.com</a:t>
            </a:r>
            <a:r>
              <a:rPr lang="en-GB" sz="1200" b="0" i="1" kern="1200" dirty="0">
                <a:solidFill>
                  <a:schemeClr val="tx1"/>
                </a:solidFill>
                <a:effectLst/>
                <a:latin typeface="Gilroy Medium" panose="00000600000000000000" pitchFamily="50" charset="0"/>
                <a:ea typeface="+mn-ea"/>
                <a:cs typeface="+mn-cs"/>
              </a:rPr>
              <a:t>/</a:t>
            </a:r>
            <a:r>
              <a:rPr lang="en-GB" sz="1200" b="0" i="1" kern="1200" dirty="0" err="1">
                <a:solidFill>
                  <a:schemeClr val="tx1"/>
                </a:solidFill>
                <a:effectLst/>
                <a:latin typeface="Gilroy Medium" panose="00000600000000000000" pitchFamily="50" charset="0"/>
                <a:ea typeface="+mn-ea"/>
                <a:cs typeface="+mn-cs"/>
              </a:rPr>
              <a:t>cms</a:t>
            </a:r>
            <a:r>
              <a:rPr lang="en-GB" sz="1200" b="0" i="1" kern="1200" dirty="0">
                <a:solidFill>
                  <a:schemeClr val="tx1"/>
                </a:solidFill>
                <a:effectLst/>
                <a:latin typeface="Gilroy Medium" panose="00000600000000000000" pitchFamily="50" charset="0"/>
                <a:ea typeface="+mn-ea"/>
                <a:cs typeface="+mn-cs"/>
              </a:rPr>
              <a:t>-content/2024-college-hopes-worries-survey-report.pdf [</a:t>
            </a:r>
            <a:r>
              <a:rPr lang="en-GB" i="1" dirty="0"/>
              <a:t>The majority (59%) of respondents chose answers indicating that information about a college's commitment to the environment would contribute to their decision to apply to or attend the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1" dirty="0">
              <a:highlight>
                <a:srgbClr val="00FFFF"/>
              </a:highligh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highlight>
                  <a:srgbClr val="29660F"/>
                </a:highlight>
              </a:rPr>
              <a:t>A quarter</a:t>
            </a:r>
            <a:r>
              <a:rPr lang="en-GB" sz="1200" dirty="0"/>
              <a:t> of higher education institutions have registered with STARS</a:t>
            </a:r>
            <a:r>
              <a:rPr lang="en-GB" sz="1200" baseline="30000" dirty="0"/>
              <a:t>~</a:t>
            </a:r>
            <a:r>
              <a:rPr lang="en-GB" sz="1200" dirty="0"/>
              <a:t> to </a:t>
            </a:r>
            <a:r>
              <a:rPr lang="en-GB" sz="1200" dirty="0">
                <a:highlight>
                  <a:srgbClr val="29660F"/>
                </a:highlight>
              </a:rPr>
              <a:t>track sustainability performance</a:t>
            </a:r>
            <a:r>
              <a:rPr lang="en-GB" sz="120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kern="1200" dirty="0">
                <a:solidFill>
                  <a:schemeClr val="tx1"/>
                </a:solidFill>
                <a:effectLst/>
                <a:latin typeface="Gilroy Medium" panose="00000600000000000000" pitchFamily="50" charset="0"/>
                <a:ea typeface="+mn-ea"/>
                <a:cs typeface="+mn-cs"/>
              </a:rPr>
              <a:t>Source: 970 US higher education institutions have registered </a:t>
            </a:r>
            <a:r>
              <a:rPr lang="en-US" sz="1200" b="0" i="1" kern="1200" dirty="0">
                <a:solidFill>
                  <a:srgbClr val="2B660F"/>
                </a:solidFill>
                <a:effectLst/>
                <a:latin typeface="Gilroy Medium" panose="00000600000000000000" pitchFamily="50" charset="0"/>
                <a:ea typeface="+mn-ea"/>
                <a:cs typeface="+mn-cs"/>
              </a:rPr>
              <a:t>with STARS (</a:t>
            </a:r>
            <a:r>
              <a:rPr lang="en-GB" i="1" dirty="0">
                <a:solidFill>
                  <a:srgbClr val="2B660F"/>
                </a:solidFill>
              </a:rPr>
              <a:t>Sustainability Tracking, Assessment &amp; Rating System). https://</a:t>
            </a:r>
            <a:r>
              <a:rPr lang="en-GB" i="1" dirty="0" err="1">
                <a:solidFill>
                  <a:srgbClr val="2B660F"/>
                </a:solidFill>
              </a:rPr>
              <a:t>reports.aashe.org</a:t>
            </a:r>
            <a:r>
              <a:rPr lang="en-GB" i="1" dirty="0">
                <a:solidFill>
                  <a:srgbClr val="2B660F"/>
                </a:solidFill>
              </a:rPr>
              <a:t>/institutions/data-displays/dashboard/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kern="1200" dirty="0">
                <a:solidFill>
                  <a:srgbClr val="2B660F"/>
                </a:solidFill>
                <a:effectLst/>
                <a:latin typeface="Gilroy Medium" panose="00000600000000000000" pitchFamily="50" charset="0"/>
                <a:ea typeface="+mn-ea"/>
                <a:cs typeface="+mn-cs"/>
              </a:rPr>
              <a:t>Source: </a:t>
            </a:r>
            <a:r>
              <a:rPr lang="en-GB" sz="1200" b="0" i="1" kern="1200" dirty="0">
                <a:solidFill>
                  <a:schemeClr val="tx1"/>
                </a:solidFill>
                <a:effectLst/>
                <a:latin typeface="Gilroy Medium" panose="00000600000000000000" pitchFamily="50" charset="0"/>
                <a:ea typeface="+mn-ea"/>
                <a:cs typeface="+mn-cs"/>
              </a:rPr>
              <a:t>3931 higher education institutions in US. https://</a:t>
            </a:r>
            <a:r>
              <a:rPr lang="en-GB" sz="1200" b="0" i="1" kern="1200" dirty="0" err="1">
                <a:solidFill>
                  <a:schemeClr val="tx1"/>
                </a:solidFill>
                <a:effectLst/>
                <a:latin typeface="Gilroy Medium" panose="00000600000000000000" pitchFamily="50" charset="0"/>
                <a:ea typeface="+mn-ea"/>
                <a:cs typeface="+mn-cs"/>
              </a:rPr>
              <a:t>www.statista.com</a:t>
            </a:r>
            <a:r>
              <a:rPr lang="en-GB" sz="1200" b="0" i="1" kern="1200" dirty="0">
                <a:solidFill>
                  <a:schemeClr val="tx1"/>
                </a:solidFill>
                <a:effectLst/>
                <a:latin typeface="Gilroy Medium" panose="00000600000000000000" pitchFamily="50" charset="0"/>
                <a:ea typeface="+mn-ea"/>
                <a:cs typeface="+mn-cs"/>
              </a:rPr>
              <a:t>/statistics/240833/higher-education-institutions-in-the-us-by-type/</a:t>
            </a:r>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dirty="0">
              <a:solidFill>
                <a:schemeClr val="tx1"/>
              </a:solidFill>
              <a:highlight>
                <a:srgbClr val="00FFFF"/>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trike="noStrike" dirty="0"/>
              <a:t>US postgraduates worry more about global warming than the average consumer </a:t>
            </a:r>
            <a:r>
              <a:rPr lang="en-GB" sz="1200" i="1" strike="noStrike" dirty="0"/>
              <a:t>[71% respondents said they worried a great deal/ fair amount vs 61% average].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strike="noStrike" dirty="0"/>
              <a:t>Source: </a:t>
            </a:r>
            <a:r>
              <a:rPr lang="en-GB" i="1" strike="noStrike" dirty="0">
                <a:solidFill>
                  <a:schemeClr val="tx1"/>
                </a:solidFill>
                <a:highlight>
                  <a:srgbClr val="00FFFF"/>
                </a:highlight>
                <a:latin typeface="Gilroy Medium" panose="00000600000000000000" pitchFamily="50" charset="0"/>
              </a:rPr>
              <a:t>Gallup (2024) https://</a:t>
            </a:r>
            <a:r>
              <a:rPr lang="en-GB" i="1" strike="noStrike" dirty="0" err="1">
                <a:solidFill>
                  <a:schemeClr val="tx1"/>
                </a:solidFill>
                <a:highlight>
                  <a:srgbClr val="00FFFF"/>
                </a:highlight>
                <a:latin typeface="Gilroy Medium" panose="00000600000000000000" pitchFamily="50" charset="0"/>
              </a:rPr>
              <a:t>news.gallup.com</a:t>
            </a:r>
            <a:r>
              <a:rPr lang="en-GB" i="1" strike="noStrike" dirty="0">
                <a:solidFill>
                  <a:schemeClr val="tx1"/>
                </a:solidFill>
                <a:highlight>
                  <a:srgbClr val="00FFFF"/>
                </a:highlight>
                <a:latin typeface="Gilroy Medium" panose="00000600000000000000" pitchFamily="50" charset="0"/>
              </a:rPr>
              <a:t>/poll/355427/</a:t>
            </a:r>
            <a:r>
              <a:rPr lang="en-GB" i="1" strike="noStrike" dirty="0" err="1">
                <a:solidFill>
                  <a:schemeClr val="tx1"/>
                </a:solidFill>
                <a:highlight>
                  <a:srgbClr val="00FFFF"/>
                </a:highlight>
                <a:latin typeface="Gilroy Medium" panose="00000600000000000000" pitchFamily="50" charset="0"/>
              </a:rPr>
              <a:t>americans</a:t>
            </a:r>
            <a:r>
              <a:rPr lang="en-GB" i="1" strike="noStrike" dirty="0">
                <a:solidFill>
                  <a:schemeClr val="tx1"/>
                </a:solidFill>
                <a:highlight>
                  <a:srgbClr val="00FFFF"/>
                </a:highlight>
                <a:latin typeface="Gilroy Medium" panose="00000600000000000000" pitchFamily="50" charset="0"/>
              </a:rPr>
              <a:t>-concerned-global-</a:t>
            </a:r>
            <a:r>
              <a:rPr lang="en-GB" i="1" strike="noStrike" dirty="0" err="1">
                <a:solidFill>
                  <a:schemeClr val="tx1"/>
                </a:solidFill>
                <a:highlight>
                  <a:srgbClr val="00FFFF"/>
                </a:highlight>
                <a:latin typeface="Gilroy Medium" panose="00000600000000000000" pitchFamily="50" charset="0"/>
              </a:rPr>
              <a:t>warming.aspx</a:t>
            </a:r>
            <a:endParaRPr lang="en-GB" i="1" strike="noStrike" dirty="0">
              <a:solidFill>
                <a:schemeClr val="tx1"/>
              </a:solidFill>
              <a:highlight>
                <a:srgbClr val="00FFFF"/>
              </a:highlight>
              <a:latin typeface="Gilroy Medium" panose="00000600000000000000" pitchFamily="50"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u="none" dirty="0">
              <a:highlight>
                <a:srgbClr val="00FFFF"/>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strike="noStrike" dirty="0">
              <a:highlight>
                <a:srgbClr val="00FFFF"/>
              </a:highlight>
            </a:endParaRPr>
          </a:p>
        </p:txBody>
      </p:sp>
      <p:sp>
        <p:nvSpPr>
          <p:cNvPr id="4" name="Slide Number Placeholder 3">
            <a:extLst>
              <a:ext uri="{FF2B5EF4-FFF2-40B4-BE49-F238E27FC236}">
                <a16:creationId xmlns:a16="http://schemas.microsoft.com/office/drawing/2014/main" id="{81272B41-DF27-2A96-39A2-8B62508EDA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76312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128731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890842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GB"/>
              <a:t>Click to edit Master title style</a:t>
            </a:r>
            <a:endParaRPr lang="en-US"/>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9515474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GB"/>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GB"/>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GB"/>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GB"/>
              <a:t>Click to edit Master title style</a:t>
            </a:r>
            <a:endParaRPr lang="en-US"/>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Tree>
    <p:extLst>
      <p:ext uri="{BB962C8B-B14F-4D97-AF65-F5344CB8AC3E}">
        <p14:creationId xmlns:p14="http://schemas.microsoft.com/office/powerpoint/2010/main" val="14192272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GB"/>
              <a:t>Click icon to add picture</a:t>
            </a:r>
            <a:endParaRPr lang="en-US"/>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GB"/>
              <a:t>Click icon to add picture</a:t>
            </a:r>
            <a:endParaRPr lang="en-US"/>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923144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GB"/>
              <a:t>Click icon to add picture</a:t>
            </a:r>
            <a:endParaRPr lang="en-US"/>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GB"/>
              <a:t>Click icon to add picture</a:t>
            </a:r>
            <a:endParaRPr lang="en-US"/>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5903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GB"/>
              <a:t>Click icon to add picture</a:t>
            </a:r>
            <a:endParaRPr lang="en-US"/>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GB"/>
              <a:t>Click icon to add picture</a:t>
            </a:r>
            <a:endParaRPr lang="en-US"/>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7677804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GB"/>
              <a:t>Click to edit Master title style</a:t>
            </a:r>
            <a:endParaRPr lang="en-US"/>
          </a:p>
        </p:txBody>
      </p:sp>
    </p:spTree>
    <p:extLst>
      <p:ext uri="{BB962C8B-B14F-4D97-AF65-F5344CB8AC3E}">
        <p14:creationId xmlns:p14="http://schemas.microsoft.com/office/powerpoint/2010/main" val="12556653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GB"/>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GB"/>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GB"/>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GB"/>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GB"/>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GB"/>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2542373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GB"/>
              <a:t>Click icon to add picture</a:t>
            </a:r>
            <a:endParaRPr lang="en-US"/>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14476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GB"/>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GB"/>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GB"/>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GB"/>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GB"/>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GB"/>
              <a:t>Click to edit Master text styles</a:t>
            </a:r>
          </a:p>
        </p:txBody>
      </p:sp>
    </p:spTree>
    <p:extLst>
      <p:ext uri="{BB962C8B-B14F-4D97-AF65-F5344CB8AC3E}">
        <p14:creationId xmlns:p14="http://schemas.microsoft.com/office/powerpoint/2010/main" val="2274791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GB"/>
              <a:t>Click to edit Master title style</a:t>
            </a:r>
            <a:endParaRPr lang="en-US"/>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GB"/>
              <a:t>Click icon to add chart</a:t>
            </a:r>
            <a:endParaRPr lang="en-US"/>
          </a:p>
        </p:txBody>
      </p:sp>
    </p:spTree>
    <p:extLst>
      <p:ext uri="{BB962C8B-B14F-4D97-AF65-F5344CB8AC3E}">
        <p14:creationId xmlns:p14="http://schemas.microsoft.com/office/powerpoint/2010/main" val="2445214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3203285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GB"/>
              <a:t>Click icon to add table</a:t>
            </a:r>
            <a:endParaRPr lang="en-US"/>
          </a:p>
        </p:txBody>
      </p:sp>
    </p:spTree>
    <p:extLst>
      <p:ext uri="{BB962C8B-B14F-4D97-AF65-F5344CB8AC3E}">
        <p14:creationId xmlns:p14="http://schemas.microsoft.com/office/powerpoint/2010/main" val="28260632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GB"/>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GB"/>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GB"/>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GB"/>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GB"/>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GB"/>
              <a:t>Click icon to add picture</a:t>
            </a:r>
            <a:endParaRPr lang="en-US"/>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GB"/>
              <a:t>Click icon to add picture</a:t>
            </a:r>
            <a:endParaRPr lang="en-US"/>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GB"/>
              <a:t>Click icon to add picture</a:t>
            </a:r>
            <a:endParaRPr lang="en-US"/>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GB"/>
              <a:t>Click icon to add picture</a:t>
            </a:r>
            <a:endParaRPr lang="en-US"/>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GB"/>
              <a:t>Click icon to add picture</a:t>
            </a:r>
            <a:endParaRPr lang="en-US"/>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24931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GB"/>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GB"/>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GB"/>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GB"/>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GB"/>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GB"/>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GB"/>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GB"/>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GB"/>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GB"/>
              <a:t>Click to edit Master text styles</a:t>
            </a:r>
          </a:p>
        </p:txBody>
      </p:sp>
    </p:spTree>
    <p:extLst>
      <p:ext uri="{BB962C8B-B14F-4D97-AF65-F5344CB8AC3E}">
        <p14:creationId xmlns:p14="http://schemas.microsoft.com/office/powerpoint/2010/main" val="19582726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GB"/>
              <a:t>Click to edit Master text styles</a:t>
            </a:r>
          </a:p>
          <a:p>
            <a:pPr lvl="1"/>
            <a:r>
              <a:rPr lang="en-GB"/>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GB"/>
              <a:t>Click icon to add picture</a:t>
            </a:r>
            <a:endParaRPr lang="en-US"/>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GB"/>
              <a:t>Click icon to add picture</a:t>
            </a:r>
            <a:endParaRPr lang="en-US"/>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GB"/>
              <a:t>Click icon to add picture</a:t>
            </a:r>
            <a:endParaRPr lang="en-US"/>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GB"/>
              <a:t>Click icon to add picture</a:t>
            </a:r>
            <a:endParaRPr lang="en-US"/>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GB"/>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GB"/>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GB"/>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GB"/>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8750629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GB"/>
              <a:t>Click icon to add chart</a:t>
            </a:r>
            <a:endParaRPr lang="en-US"/>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GB"/>
              <a:t>Click icon to add chart</a:t>
            </a:r>
            <a:endParaRPr lang="en-US"/>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GB"/>
              <a:t>Click icon to add chart</a:t>
            </a:r>
            <a:endParaRPr lang="en-US"/>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Tree>
    <p:extLst>
      <p:ext uri="{BB962C8B-B14F-4D97-AF65-F5344CB8AC3E}">
        <p14:creationId xmlns:p14="http://schemas.microsoft.com/office/powerpoint/2010/main" val="7350962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58301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2368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Tree>
    <p:extLst>
      <p:ext uri="{BB962C8B-B14F-4D97-AF65-F5344CB8AC3E}">
        <p14:creationId xmlns:p14="http://schemas.microsoft.com/office/powerpoint/2010/main" val="10619304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GB"/>
              <a:t>Click icon to add picture</a:t>
            </a:r>
            <a:endParaRPr lang="en-US"/>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16827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GB"/>
              <a:t>Click to edit Master title style</a:t>
            </a:r>
            <a:endParaRPr lang="en-US"/>
          </a:p>
        </p:txBody>
      </p:sp>
    </p:spTree>
    <p:extLst>
      <p:ext uri="{BB962C8B-B14F-4D97-AF65-F5344CB8AC3E}">
        <p14:creationId xmlns:p14="http://schemas.microsoft.com/office/powerpoint/2010/main" val="20093749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GB"/>
              <a:t>Click icon to add picture</a:t>
            </a:r>
            <a:endParaRPr lang="en-US"/>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5741129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GB"/>
              <a:t>Click icon to add picture</a:t>
            </a:r>
            <a:endParaRPr lang="en-US"/>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a:t>Click to edit title</a:t>
            </a:r>
          </a:p>
        </p:txBody>
      </p:sp>
    </p:spTree>
    <p:extLst>
      <p:ext uri="{BB962C8B-B14F-4D97-AF65-F5344CB8AC3E}">
        <p14:creationId xmlns:p14="http://schemas.microsoft.com/office/powerpoint/2010/main" val="32552648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GB"/>
              <a:t>Click icon to add picture</a:t>
            </a:r>
            <a:endParaRPr lang="en-US"/>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12050187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GB"/>
              <a:t>Click icon to add picture</a:t>
            </a:r>
            <a:endParaRPr lang="en-US"/>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78360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GB"/>
              <a:t>Click icon to add picture</a:t>
            </a:r>
            <a:endParaRPr lang="en-US"/>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0090380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GB"/>
              <a:t>Click to edit Master title style</a:t>
            </a:r>
            <a:endParaRPr lang="en-US"/>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GB"/>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7266752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Tree>
    <p:extLst>
      <p:ext uri="{BB962C8B-B14F-4D97-AF65-F5344CB8AC3E}">
        <p14:creationId xmlns:p14="http://schemas.microsoft.com/office/powerpoint/2010/main" val="26778544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Tree>
    <p:extLst>
      <p:ext uri="{BB962C8B-B14F-4D97-AF65-F5344CB8AC3E}">
        <p14:creationId xmlns:p14="http://schemas.microsoft.com/office/powerpoint/2010/main" val="8041302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GB"/>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GB"/>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GB"/>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Tree>
    <p:extLst>
      <p:ext uri="{BB962C8B-B14F-4D97-AF65-F5344CB8AC3E}">
        <p14:creationId xmlns:p14="http://schemas.microsoft.com/office/powerpoint/2010/main" val="115884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Tree>
    <p:extLst>
      <p:ext uri="{BB962C8B-B14F-4D97-AF65-F5344CB8AC3E}">
        <p14:creationId xmlns:p14="http://schemas.microsoft.com/office/powerpoint/2010/main" val="37424052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GB"/>
              <a:t>Click icon to add chart</a:t>
            </a:r>
            <a:endParaRPr lang="en-US"/>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1950569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GB"/>
              <a:t>Click icon to add chart</a:t>
            </a:r>
            <a:endParaRPr lang="en-US"/>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GB"/>
              <a:t>Click icon to add chart</a:t>
            </a:r>
            <a:endParaRPr lang="en-US"/>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GB"/>
              <a:t>Click to edit Master title style</a:t>
            </a:r>
            <a:endParaRPr lang="en-US"/>
          </a:p>
        </p:txBody>
      </p:sp>
    </p:spTree>
    <p:extLst>
      <p:ext uri="{BB962C8B-B14F-4D97-AF65-F5344CB8AC3E}">
        <p14:creationId xmlns:p14="http://schemas.microsoft.com/office/powerpoint/2010/main" val="3291607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20036977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GB"/>
              <a:t>Click icon to add chart</a:t>
            </a:r>
            <a:endParaRPr lang="en-US"/>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GB"/>
              <a:t>Click to edit Master title style</a:t>
            </a:r>
            <a:endParaRPr lang="en-US"/>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41206041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GB"/>
              <a:t>Click to edit Master title style</a:t>
            </a:r>
            <a:endParaRPr lang="en-US"/>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909250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GB"/>
              <a:t>Click to edit Master title style</a:t>
            </a:r>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GB"/>
              <a:t>Click icon to add picture</a:t>
            </a:r>
            <a:endParaRPr lang="en-US"/>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32206440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GB"/>
              <a:t>Click to edit Master title style</a:t>
            </a:r>
            <a:endParaRPr lang="en-US"/>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517777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9058945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281876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GB"/>
              <a:t>Click to edit Master title style</a:t>
            </a:r>
            <a:endParaRPr lang="en-US"/>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GB"/>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11729030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GB"/>
              <a:t>Click to edit Master title style</a:t>
            </a:r>
            <a:endParaRPr lang="en-US"/>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Tree>
    <p:extLst>
      <p:ext uri="{BB962C8B-B14F-4D97-AF65-F5344CB8AC3E}">
        <p14:creationId xmlns:p14="http://schemas.microsoft.com/office/powerpoint/2010/main" val="35091782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GB"/>
              <a:t>Click to edit Master title style</a:t>
            </a:r>
            <a:endParaRPr lang="en-US"/>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6937584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GB"/>
              <a:t>Click to edit Master title style</a:t>
            </a:r>
            <a:endParaRPr lang="en-US"/>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6889237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GB"/>
              <a:t>Click to edit Master title style</a:t>
            </a:r>
            <a:endParaRPr lang="en-US"/>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GB"/>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24484291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GB"/>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997141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GB"/>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4001217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GB"/>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28294494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GB"/>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GB"/>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42132573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GB"/>
              <a:t>Click icon to add picture</a:t>
            </a:r>
            <a:endParaRPr lang="en-US"/>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GB"/>
              <a:t>Click icon to add picture</a:t>
            </a:r>
            <a:endParaRPr lang="en-US"/>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GB"/>
              <a:t>Click to edit Master title style</a:t>
            </a:r>
            <a:endParaRPr lang="en-US"/>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563347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GB"/>
              <a:t>Click icon to add picture</a:t>
            </a:r>
            <a:endParaRPr lang="en-US"/>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GB"/>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1671103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GB"/>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GB"/>
              <a:t>Click icon to add picture</a:t>
            </a:r>
            <a:endParaRPr lang="en-US"/>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27085722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GB"/>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GB"/>
              <a:t>Click icon to add picture</a:t>
            </a:r>
            <a:endParaRPr lang="en-US"/>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1365977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GB"/>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GB"/>
              <a:t>Click icon to add picture</a:t>
            </a:r>
            <a:endParaRPr lang="en-US"/>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1319976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GB"/>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GB"/>
              <a:t>Click icon to add picture</a:t>
            </a:r>
            <a:endParaRPr lang="en-US"/>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8764760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7093097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8349661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8683148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6590539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2916523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GB"/>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4355016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32563462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3103044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4534876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27925769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4312685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US" dirty="0"/>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3338105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dirty="0"/>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US" dirty="0"/>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26499441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dirty="0"/>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590301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819003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1121824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630707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dirty="0"/>
              <a:t>Click to edit Master title style</a:t>
            </a:r>
          </a:p>
        </p:txBody>
      </p:sp>
    </p:spTree>
    <p:extLst>
      <p:ext uri="{BB962C8B-B14F-4D97-AF65-F5344CB8AC3E}">
        <p14:creationId xmlns:p14="http://schemas.microsoft.com/office/powerpoint/2010/main" val="5328688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962100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dirty="0"/>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395472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dirty="0"/>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a:p>
            <a:pPr lvl="1"/>
            <a:r>
              <a:rPr lang="en-US" dirty="0"/>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7750719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a:p>
            <a:pPr lvl="1"/>
            <a:r>
              <a:rPr lang="en-US" dirty="0"/>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32015129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868515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30902949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dirty="0"/>
              <a:t>Click to edit Master text styles</a:t>
            </a:r>
          </a:p>
          <a:p>
            <a:pPr lvl="1"/>
            <a:r>
              <a:rPr lang="en-US" dirty="0"/>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0917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681128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US" dirty="0"/>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US" dirty="0"/>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US" dirty="0"/>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US" dirty="0"/>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41848062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US" dirty="0"/>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6105552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5043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1244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dirty="0"/>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887387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2398315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dirty="0"/>
              <a:t>CLICK TO EDIT MASTER </a:t>
            </a:r>
          </a:p>
          <a:p>
            <a:pPr lvl="0"/>
            <a:r>
              <a:rPr lang="en-US" dirty="0"/>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dirty="0"/>
              <a:t>Click to edit Master title style</a:t>
            </a:r>
          </a:p>
        </p:txBody>
      </p:sp>
    </p:spTree>
    <p:extLst>
      <p:ext uri="{BB962C8B-B14F-4D97-AF65-F5344CB8AC3E}">
        <p14:creationId xmlns:p14="http://schemas.microsoft.com/office/powerpoint/2010/main" val="8748104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650218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dirty="0"/>
              <a:t>Click to edit title</a:t>
            </a:r>
          </a:p>
        </p:txBody>
      </p:sp>
    </p:spTree>
    <p:extLst>
      <p:ext uri="{BB962C8B-B14F-4D97-AF65-F5344CB8AC3E}">
        <p14:creationId xmlns:p14="http://schemas.microsoft.com/office/powerpoint/2010/main" val="351025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20929874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0236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4398103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5300012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9174963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3245991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dirty="0"/>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US" dirty="0"/>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546288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848194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dirty="0"/>
              <a:t>Click to title</a:t>
            </a:r>
          </a:p>
        </p:txBody>
      </p:sp>
    </p:spTree>
    <p:extLst>
      <p:ext uri="{BB962C8B-B14F-4D97-AF65-F5344CB8AC3E}">
        <p14:creationId xmlns:p14="http://schemas.microsoft.com/office/powerpoint/2010/main" val="9895495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9748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23886801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6692797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US" dirty="0"/>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dirty="0"/>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dirty="0"/>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dirty="0"/>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7551417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US" dirty="0"/>
              <a:t>Click to edit Master title style</a:t>
            </a:r>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dirty="0"/>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30078298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4728573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0748404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466199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30318263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dirty="0"/>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2028178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122438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8995090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36776914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6890017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3747537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18103733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39574246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US" dirty="0"/>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5795411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40460885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22786732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624109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21289439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121995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8205999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3811500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32033142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458123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32008420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36778927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dirty="0"/>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dirty="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2086269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GB"/>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34929925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923937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1165723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4565639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GB"/>
              <a:t>Click to edit Master title style</a:t>
            </a:r>
            <a:endParaRPr lang="en-US"/>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9505535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23.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oleObject" Target="../embeddings/oleObject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slideLayout" Target="../slideLayouts/slideLayout157.xml"/><Relationship Id="rId68" Type="http://schemas.openxmlformats.org/officeDocument/2006/relationships/theme" Target="../theme/theme3.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61" Type="http://schemas.openxmlformats.org/officeDocument/2006/relationships/slideLayout" Target="../slideLayouts/slideLayout155.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9" Type="http://schemas.openxmlformats.org/officeDocument/2006/relationships/slideLayout" Target="../slideLayouts/slideLayout200.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42" Type="http://schemas.openxmlformats.org/officeDocument/2006/relationships/slideLayout" Target="../slideLayouts/slideLayout203.xml"/><Relationship Id="rId47" Type="http://schemas.openxmlformats.org/officeDocument/2006/relationships/slideLayout" Target="../slideLayouts/slideLayout208.xml"/><Relationship Id="rId50" Type="http://schemas.openxmlformats.org/officeDocument/2006/relationships/slideLayout" Target="../slideLayouts/slideLayout211.xml"/><Relationship Id="rId55" Type="http://schemas.openxmlformats.org/officeDocument/2006/relationships/slideLayout" Target="../slideLayouts/slideLayout216.xml"/><Relationship Id="rId63" Type="http://schemas.openxmlformats.org/officeDocument/2006/relationships/slideLayout" Target="../slideLayouts/slideLayout224.xml"/><Relationship Id="rId68" Type="http://schemas.openxmlformats.org/officeDocument/2006/relationships/theme" Target="../theme/theme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9" Type="http://schemas.openxmlformats.org/officeDocument/2006/relationships/slideLayout" Target="../slideLayouts/slideLayout190.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40" Type="http://schemas.openxmlformats.org/officeDocument/2006/relationships/slideLayout" Target="../slideLayouts/slideLayout201.xml"/><Relationship Id="rId45" Type="http://schemas.openxmlformats.org/officeDocument/2006/relationships/slideLayout" Target="../slideLayouts/slideLayout206.xml"/><Relationship Id="rId53" Type="http://schemas.openxmlformats.org/officeDocument/2006/relationships/slideLayout" Target="../slideLayouts/slideLayout214.xml"/><Relationship Id="rId58" Type="http://schemas.openxmlformats.org/officeDocument/2006/relationships/slideLayout" Target="../slideLayouts/slideLayout219.xml"/><Relationship Id="rId66" Type="http://schemas.openxmlformats.org/officeDocument/2006/relationships/slideLayout" Target="../slideLayouts/slideLayout227.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49" Type="http://schemas.openxmlformats.org/officeDocument/2006/relationships/slideLayout" Target="../slideLayouts/slideLayout210.xml"/><Relationship Id="rId57" Type="http://schemas.openxmlformats.org/officeDocument/2006/relationships/slideLayout" Target="../slideLayouts/slideLayout218.xml"/><Relationship Id="rId61" Type="http://schemas.openxmlformats.org/officeDocument/2006/relationships/slideLayout" Target="../slideLayouts/slideLayout222.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31" Type="http://schemas.openxmlformats.org/officeDocument/2006/relationships/slideLayout" Target="../slideLayouts/slideLayout192.xml"/><Relationship Id="rId44" Type="http://schemas.openxmlformats.org/officeDocument/2006/relationships/slideLayout" Target="../slideLayouts/slideLayout205.xml"/><Relationship Id="rId52" Type="http://schemas.openxmlformats.org/officeDocument/2006/relationships/slideLayout" Target="../slideLayouts/slideLayout213.xml"/><Relationship Id="rId60" Type="http://schemas.openxmlformats.org/officeDocument/2006/relationships/slideLayout" Target="../slideLayouts/slideLayout221.xml"/><Relationship Id="rId65" Type="http://schemas.openxmlformats.org/officeDocument/2006/relationships/slideLayout" Target="../slideLayouts/slideLayout226.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43" Type="http://schemas.openxmlformats.org/officeDocument/2006/relationships/slideLayout" Target="../slideLayouts/slideLayout204.xml"/><Relationship Id="rId48" Type="http://schemas.openxmlformats.org/officeDocument/2006/relationships/slideLayout" Target="../slideLayouts/slideLayout209.xml"/><Relationship Id="rId56" Type="http://schemas.openxmlformats.org/officeDocument/2006/relationships/slideLayout" Target="../slideLayouts/slideLayout217.xml"/><Relationship Id="rId64" Type="http://schemas.openxmlformats.org/officeDocument/2006/relationships/slideLayout" Target="../slideLayouts/slideLayout225.xml"/><Relationship Id="rId8" Type="http://schemas.openxmlformats.org/officeDocument/2006/relationships/slideLayout" Target="../slideLayouts/slideLayout169.xml"/><Relationship Id="rId51" Type="http://schemas.openxmlformats.org/officeDocument/2006/relationships/slideLayout" Target="../slideLayouts/slideLayout212.xml"/><Relationship Id="rId3" Type="http://schemas.openxmlformats.org/officeDocument/2006/relationships/slideLayout" Target="../slideLayouts/slideLayout164.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slideLayout" Target="../slideLayouts/slideLayout199.xml"/><Relationship Id="rId46" Type="http://schemas.openxmlformats.org/officeDocument/2006/relationships/slideLayout" Target="../slideLayouts/slideLayout207.xml"/><Relationship Id="rId59" Type="http://schemas.openxmlformats.org/officeDocument/2006/relationships/slideLayout" Target="../slideLayouts/slideLayout220.xml"/><Relationship Id="rId67" Type="http://schemas.openxmlformats.org/officeDocument/2006/relationships/slideLayout" Target="../slideLayouts/slideLayout228.xml"/><Relationship Id="rId20" Type="http://schemas.openxmlformats.org/officeDocument/2006/relationships/slideLayout" Target="../slideLayouts/slideLayout181.xml"/><Relationship Id="rId41" Type="http://schemas.openxmlformats.org/officeDocument/2006/relationships/slideLayout" Target="../slideLayouts/slideLayout202.xml"/><Relationship Id="rId54" Type="http://schemas.openxmlformats.org/officeDocument/2006/relationships/slideLayout" Target="../slideLayouts/slideLayout215.xml"/><Relationship Id="rId62" Type="http://schemas.openxmlformats.org/officeDocument/2006/relationships/slideLayout" Target="../slideLayouts/slideLayout2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GB"/>
              <a:t>Click to edit Master title style</a:t>
            </a:r>
            <a:endParaRPr lang="en-US"/>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52492021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 id="2147483989" r:id="rId42"/>
    <p:sldLayoutId id="2147483990" r:id="rId43"/>
    <p:sldLayoutId id="2147483991" r:id="rId44"/>
    <p:sldLayoutId id="2147483992" r:id="rId45"/>
    <p:sldLayoutId id="2147483993" r:id="rId46"/>
    <p:sldLayoutId id="2147483994" r:id="rId47"/>
    <p:sldLayoutId id="2147483995" r:id="rId48"/>
    <p:sldLayoutId id="2147483996" r:id="rId49"/>
    <p:sldLayoutId id="2147483997" r:id="rId50"/>
    <p:sldLayoutId id="2147483998" r:id="rId51"/>
    <p:sldLayoutId id="2147483999" r:id="rId52"/>
    <p:sldLayoutId id="2147484000" r:id="rId53"/>
    <p:sldLayoutId id="2147484001" r:id="rId54"/>
    <p:sldLayoutId id="2147484002" r:id="rId55"/>
    <p:sldLayoutId id="2147484003" r:id="rId56"/>
    <p:sldLayoutId id="2147484004" r:id="rId57"/>
    <p:sldLayoutId id="2147484005" r:id="rId58"/>
    <p:sldLayoutId id="2147484006" r:id="rId59"/>
    <p:sldLayoutId id="2147484007" r:id="rId60"/>
    <p:sldLayoutId id="2147484008" r:id="rId61"/>
    <p:sldLayoutId id="2147484009" r:id="rId62"/>
    <p:sldLayoutId id="2147484010" r:id="rId63"/>
    <p:sldLayoutId id="2147484011" r:id="rId64"/>
    <p:sldLayoutId id="2147484012" r:id="rId65"/>
    <p:sldLayoutId id="2147484013" r:id="rId66"/>
    <p:sldLayoutId id="2147484014" r:id="rId67"/>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dirty="0"/>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0516491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 id="2147484043" r:id="rId28"/>
    <p:sldLayoutId id="2147484044" r:id="rId29"/>
    <p:sldLayoutId id="2147484045" r:id="rId30"/>
    <p:sldLayoutId id="2147484046" r:id="rId31"/>
    <p:sldLayoutId id="2147484047" r:id="rId32"/>
    <p:sldLayoutId id="2147484048" r:id="rId33"/>
    <p:sldLayoutId id="2147484049" r:id="rId34"/>
    <p:sldLayoutId id="2147484050" r:id="rId35"/>
    <p:sldLayoutId id="2147484051" r:id="rId36"/>
    <p:sldLayoutId id="2147484052" r:id="rId37"/>
    <p:sldLayoutId id="2147484053" r:id="rId38"/>
    <p:sldLayoutId id="2147484054" r:id="rId39"/>
    <p:sldLayoutId id="2147484055" r:id="rId40"/>
    <p:sldLayoutId id="2147484056" r:id="rId41"/>
    <p:sldLayoutId id="2147484057" r:id="rId42"/>
    <p:sldLayoutId id="2147484058" r:id="rId43"/>
    <p:sldLayoutId id="2147484059" r:id="rId44"/>
    <p:sldLayoutId id="2147484060" r:id="rId45"/>
    <p:sldLayoutId id="2147484061" r:id="rId46"/>
    <p:sldLayoutId id="2147484062" r:id="rId47"/>
    <p:sldLayoutId id="2147484063" r:id="rId48"/>
    <p:sldLayoutId id="2147484064" r:id="rId49"/>
    <p:sldLayoutId id="2147484065" r:id="rId50"/>
    <p:sldLayoutId id="2147484066" r:id="rId51"/>
    <p:sldLayoutId id="2147484067" r:id="rId52"/>
    <p:sldLayoutId id="2147484068" r:id="rId53"/>
    <p:sldLayoutId id="2147484069" r:id="rId54"/>
    <p:sldLayoutId id="2147484070" r:id="rId55"/>
    <p:sldLayoutId id="2147484071" r:id="rId56"/>
    <p:sldLayoutId id="2147484072" r:id="rId57"/>
    <p:sldLayoutId id="2147484073" r:id="rId58"/>
    <p:sldLayoutId id="2147484074" r:id="rId59"/>
    <p:sldLayoutId id="2147484075" r:id="rId60"/>
    <p:sldLayoutId id="2147484076" r:id="rId61"/>
    <p:sldLayoutId id="2147484077" r:id="rId62"/>
    <p:sldLayoutId id="2147484078" r:id="rId63"/>
    <p:sldLayoutId id="2147484079" r:id="rId64"/>
    <p:sldLayoutId id="2147484080" r:id="rId65"/>
    <p:sldLayoutId id="2147484081" r:id="rId66"/>
    <p:sldLayoutId id="2147484082" r:id="rId67"/>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18" Type="http://schemas.openxmlformats.org/officeDocument/2006/relationships/hyperlink" Target="mailto:Nicole.popowski@pepsico.com" TargetMode="External"/><Relationship Id="rId3" Type="http://schemas.openxmlformats.org/officeDocument/2006/relationships/image" Target="../media/image33.jpeg"/><Relationship Id="rId21" Type="http://schemas.openxmlformats.org/officeDocument/2006/relationships/hyperlink" Target="https://www.pepsico.com/sustainability/report-downloads" TargetMode="External"/><Relationship Id="rId7" Type="http://schemas.openxmlformats.org/officeDocument/2006/relationships/image" Target="../media/image36.png"/><Relationship Id="rId12" Type="http://schemas.openxmlformats.org/officeDocument/2006/relationships/image" Target="../media/image40.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hyperlink" Target="https://www.pepsico.com/our-impact/esg-topics-a-z" TargetMode="External"/><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2.svg"/></Relationships>
</file>

<file path=ppt/slides/_rels/slide1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9.jpeg"/><Relationship Id="rId7"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28.emf"/><Relationship Id="rId11" Type="http://schemas.openxmlformats.org/officeDocument/2006/relationships/image" Target="../media/image72.png"/><Relationship Id="rId5" Type="http://schemas.microsoft.com/office/2007/relationships/hdphoto" Target="../media/hdphoto3.wdp"/><Relationship Id="rId10" Type="http://schemas.openxmlformats.org/officeDocument/2006/relationships/hyperlink" Target="https://www.pepsico.com/our-impact/esg-topics-a-z" TargetMode="External"/><Relationship Id="rId4" Type="http://schemas.openxmlformats.org/officeDocument/2006/relationships/image" Target="../media/image70.png"/><Relationship Id="rId9" Type="http://schemas.openxmlformats.org/officeDocument/2006/relationships/image" Target="../media/image29.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89.xml"/><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8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8.xml"/></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16.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xml"/><Relationship Id="rId1" Type="http://schemas.openxmlformats.org/officeDocument/2006/relationships/slideLayout" Target="../slideLayouts/slideLayout188.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hyperlink" Target="https://www.pepsico.com/our-impact/esg-topics-a-z" TargetMode="External"/><Relationship Id="rId2" Type="http://schemas.openxmlformats.org/officeDocument/2006/relationships/notesSlide" Target="../notesSlides/notesSlide9.xml"/><Relationship Id="rId1" Type="http://schemas.openxmlformats.org/officeDocument/2006/relationships/slideLayout" Target="../slideLayouts/slideLayout87.xml"/><Relationship Id="rId6" Type="http://schemas.openxmlformats.org/officeDocument/2006/relationships/image" Target="../media/image27.emf"/><Relationship Id="rId5" Type="http://schemas.openxmlformats.org/officeDocument/2006/relationships/image" Target="../media/image28.emf"/><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 STRATEGY &amp; INSIGHTS </a:t>
            </a: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sp>
        <p:nvSpPr>
          <p:cNvPr id="27" name="Title 9">
            <a:extLst>
              <a:ext uri="{FF2B5EF4-FFF2-40B4-BE49-F238E27FC236}">
                <a16:creationId xmlns:a16="http://schemas.microsoft.com/office/drawing/2014/main" id="{669C1934-EA05-C9AC-49A1-1E92529E4CF6}"/>
              </a:ext>
            </a:extLst>
          </p:cNvPr>
          <p:cNvSpPr>
            <a:spLocks noGrp="1"/>
          </p:cNvSpPr>
          <p:nvPr>
            <p:ph type="title"/>
          </p:nvPr>
        </p:nvSpPr>
        <p:spPr>
          <a:xfrm>
            <a:off x="304799" y="248594"/>
            <a:ext cx="11582401" cy="475306"/>
          </a:xfrm>
        </p:spPr>
        <p:txBody>
          <a:bodyPr/>
          <a:lstStyle/>
          <a:p>
            <a:r>
              <a:rPr lang="en-US">
                <a:solidFill>
                  <a:srgbClr val="EC9F0B"/>
                </a:solidFill>
              </a:rPr>
              <a:t>2024 Highlights—Global Results</a:t>
            </a:r>
          </a:p>
        </p:txBody>
      </p:sp>
      <p:sp>
        <p:nvSpPr>
          <p:cNvPr id="4" name="Text Placeholder 7">
            <a:extLst>
              <a:ext uri="{FF2B5EF4-FFF2-40B4-BE49-F238E27FC236}">
                <a16:creationId xmlns:a16="http://schemas.microsoft.com/office/drawing/2014/main" id="{B557199A-5B76-3D7A-4F04-EC4A2EF37EBA}"/>
              </a:ext>
            </a:extLst>
          </p:cNvPr>
          <p:cNvSpPr txBox="1">
            <a:spLocks/>
          </p:cNvSpPr>
          <p:nvPr/>
        </p:nvSpPr>
        <p:spPr>
          <a:xfrm>
            <a:off x="9220200" y="1219199"/>
            <a:ext cx="2667000" cy="4419598"/>
          </a:xfrm>
          <a:prstGeom prst="roundRect">
            <a:avLst>
              <a:gd name="adj" fmla="val 3771"/>
            </a:avLst>
          </a:prstGeom>
          <a:solidFill>
            <a:srgbClr val="EE6D26"/>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23459"/>
              </a:solidFill>
              <a:effectLst/>
              <a:uLnTx/>
              <a:uFillTx/>
              <a:latin typeface="Gilroy Medium"/>
              <a:ea typeface="+mn-ea"/>
              <a:cs typeface="+mn-cs"/>
            </a:endParaRPr>
          </a:p>
        </p:txBody>
      </p:sp>
      <p:sp>
        <p:nvSpPr>
          <p:cNvPr id="5" name="Text Placeholder 22">
            <a:extLst>
              <a:ext uri="{FF2B5EF4-FFF2-40B4-BE49-F238E27FC236}">
                <a16:creationId xmlns:a16="http://schemas.microsoft.com/office/drawing/2014/main" id="{E87628FE-7B0B-49E3-D754-C44098DB0AEE}"/>
              </a:ext>
            </a:extLst>
          </p:cNvPr>
          <p:cNvSpPr txBox="1">
            <a:spLocks/>
          </p:cNvSpPr>
          <p:nvPr/>
        </p:nvSpPr>
        <p:spPr>
          <a:xfrm>
            <a:off x="304799" y="1219199"/>
            <a:ext cx="2670048" cy="4419599"/>
          </a:xfrm>
          <a:prstGeom prst="roundRect">
            <a:avLst>
              <a:gd name="adj" fmla="val 3771"/>
            </a:avLst>
          </a:prstGeom>
          <a:solidFill>
            <a:srgbClr val="EC9F0B"/>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2B660F"/>
              </a:solidFill>
              <a:effectLst/>
              <a:uLnTx/>
              <a:uFillTx/>
              <a:latin typeface="Gilroy Medium"/>
              <a:ea typeface="+mn-ea"/>
              <a:cs typeface="+mn-cs"/>
            </a:endParaRPr>
          </a:p>
        </p:txBody>
      </p:sp>
      <p:sp>
        <p:nvSpPr>
          <p:cNvPr id="6" name="Text Placeholder 6">
            <a:extLst>
              <a:ext uri="{FF2B5EF4-FFF2-40B4-BE49-F238E27FC236}">
                <a16:creationId xmlns:a16="http://schemas.microsoft.com/office/drawing/2014/main" id="{27EEC287-F5D5-C033-3691-E4796F75B9F5}"/>
              </a:ext>
            </a:extLst>
          </p:cNvPr>
          <p:cNvSpPr txBox="1">
            <a:spLocks/>
          </p:cNvSpPr>
          <p:nvPr/>
        </p:nvSpPr>
        <p:spPr>
          <a:xfrm>
            <a:off x="3276598" y="1219200"/>
            <a:ext cx="5638802" cy="4419598"/>
          </a:xfrm>
          <a:prstGeom prst="roundRect">
            <a:avLst>
              <a:gd name="adj" fmla="val 1710"/>
            </a:avLst>
          </a:prstGeom>
          <a:solidFill>
            <a:srgbClr val="3680CF"/>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23459"/>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616B9E9C-0629-CB15-1123-E0EFDB6ECCA4}"/>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l="-1" t="19174" r="-1" b="17809"/>
          <a:stretch/>
        </p:blipFill>
        <p:spPr>
          <a:xfrm>
            <a:off x="312805" y="1219198"/>
            <a:ext cx="2655124" cy="1115568"/>
          </a:xfrm>
          <a:prstGeom prst="round2SameRect">
            <a:avLst>
              <a:gd name="adj1" fmla="val 7560"/>
              <a:gd name="adj2" fmla="val 0"/>
            </a:avLst>
          </a:prstGeom>
        </p:spPr>
      </p:pic>
      <p:pic>
        <p:nvPicPr>
          <p:cNvPr id="2" name="Picture 1" descr="A building with many square structures&#10;&#10;Description automatically generated with medium confidence">
            <a:extLst>
              <a:ext uri="{FF2B5EF4-FFF2-40B4-BE49-F238E27FC236}">
                <a16:creationId xmlns:a16="http://schemas.microsoft.com/office/drawing/2014/main" id="{0337B8EC-9603-52CF-CF47-818866A28A7C}"/>
              </a:ext>
            </a:extLst>
          </p:cNvPr>
          <p:cNvPicPr>
            <a:picLocks noChangeAspect="1"/>
          </p:cNvPicPr>
          <p:nvPr/>
        </p:nvPicPr>
        <p:blipFill rotWithShape="1">
          <a:blip r:embed="rId4" cstate="screen">
            <a:alphaModFix amt="46000"/>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t="32988" b="31698"/>
          <a:stretch/>
        </p:blipFill>
        <p:spPr>
          <a:xfrm>
            <a:off x="3276092" y="1219198"/>
            <a:ext cx="5638802" cy="1119631"/>
          </a:xfrm>
          <a:prstGeom prst="round2SameRect">
            <a:avLst>
              <a:gd name="adj1" fmla="val 6221"/>
              <a:gd name="adj2" fmla="val 0"/>
            </a:avLst>
          </a:prstGeom>
        </p:spPr>
      </p:pic>
      <p:pic>
        <p:nvPicPr>
          <p:cNvPr id="18" name="Picture 17">
            <a:extLst>
              <a:ext uri="{FF2B5EF4-FFF2-40B4-BE49-F238E27FC236}">
                <a16:creationId xmlns:a16="http://schemas.microsoft.com/office/drawing/2014/main" id="{525ABD07-11D2-8BCC-9689-848353CF82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1386153"/>
            <a:ext cx="798035" cy="798035"/>
          </a:xfrm>
          <a:prstGeom prst="rect">
            <a:avLst/>
          </a:prstGeom>
        </p:spPr>
      </p:pic>
      <p:pic>
        <p:nvPicPr>
          <p:cNvPr id="19" name="Picture 18">
            <a:extLst>
              <a:ext uri="{FF2B5EF4-FFF2-40B4-BE49-F238E27FC236}">
                <a16:creationId xmlns:a16="http://schemas.microsoft.com/office/drawing/2014/main" id="{D8B37CEC-5170-2874-6998-4DABD80EC0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6808" y="1386153"/>
            <a:ext cx="798034" cy="798034"/>
          </a:xfrm>
          <a:prstGeom prst="rect">
            <a:avLst/>
          </a:prstGeom>
        </p:spPr>
      </p:pic>
      <p:pic>
        <p:nvPicPr>
          <p:cNvPr id="10" name="Picture 9" descr="A group of people sitting on a couch eating snacks&#10;&#10;Description automatically generated">
            <a:extLst>
              <a:ext uri="{FF2B5EF4-FFF2-40B4-BE49-F238E27FC236}">
                <a16:creationId xmlns:a16="http://schemas.microsoft.com/office/drawing/2014/main" id="{CA1EF592-1F04-6B08-433E-E299084E6A49}"/>
              </a:ext>
            </a:extLst>
          </p:cNvPr>
          <p:cNvPicPr>
            <a:picLocks noChangeAspect="1"/>
          </p:cNvPicPr>
          <p:nvPr/>
        </p:nvPicPr>
        <p:blipFill rotWithShape="1">
          <a:blip r:embed="rId8" cstate="screen">
            <a:alphaModFix amt="49000"/>
            <a:extLst>
              <a:ext uri="{28A0092B-C50C-407E-A947-70E740481C1C}">
                <a14:useLocalDpi xmlns:a14="http://schemas.microsoft.com/office/drawing/2010/main"/>
              </a:ext>
            </a:extLst>
          </a:blip>
          <a:srcRect l="9606" t="15108" r="10976" b="34767"/>
          <a:stretch/>
        </p:blipFill>
        <p:spPr>
          <a:xfrm>
            <a:off x="9223057" y="1219197"/>
            <a:ext cx="2670048" cy="1123489"/>
          </a:xfrm>
          <a:prstGeom prst="round2SameRect">
            <a:avLst>
              <a:gd name="adj1" fmla="val 10042"/>
              <a:gd name="adj2" fmla="val 0"/>
            </a:avLst>
          </a:prstGeom>
        </p:spPr>
      </p:pic>
      <p:pic>
        <p:nvPicPr>
          <p:cNvPr id="20" name="Picture 19">
            <a:extLst>
              <a:ext uri="{FF2B5EF4-FFF2-40B4-BE49-F238E27FC236}">
                <a16:creationId xmlns:a16="http://schemas.microsoft.com/office/drawing/2014/main" id="{090FB28B-CAB9-F1B5-630D-FC354D1E479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2335" r="30985" b="34111"/>
          <a:stretch/>
        </p:blipFill>
        <p:spPr>
          <a:xfrm>
            <a:off x="9365042" y="1371995"/>
            <a:ext cx="836104" cy="826350"/>
          </a:xfrm>
          <a:prstGeom prst="rect">
            <a:avLst/>
          </a:prstGeom>
        </p:spPr>
      </p:pic>
      <p:sp>
        <p:nvSpPr>
          <p:cNvPr id="22" name="TextBox 21">
            <a:extLst>
              <a:ext uri="{FF2B5EF4-FFF2-40B4-BE49-F238E27FC236}">
                <a16:creationId xmlns:a16="http://schemas.microsoft.com/office/drawing/2014/main" id="{4A0F36E5-F2A8-B96D-DE3E-A3A9579CEE94}"/>
              </a:ext>
            </a:extLst>
          </p:cNvPr>
          <p:cNvSpPr txBox="1"/>
          <p:nvPr/>
        </p:nvSpPr>
        <p:spPr>
          <a:xfrm>
            <a:off x="1262880" y="1547444"/>
            <a:ext cx="1807470" cy="553998"/>
          </a:xfrm>
          <a:prstGeom prst="rect">
            <a:avLst/>
          </a:prstGeom>
          <a:noFill/>
          <a:effectLst>
            <a:glow rad="63500">
              <a:schemeClr val="tx1">
                <a:alpha val="40000"/>
              </a:schemeClr>
            </a:glow>
            <a:outerShdw blurRad="76200" dist="46224" dir="2700000" algn="tl" rotWithShape="0">
              <a:prstClr val="black">
                <a:alpha val="20000"/>
              </a:prstClr>
            </a:outerShdw>
          </a:effectLst>
        </p:spPr>
        <p:txBody>
          <a:bodyPr wrap="squar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T Pressura LCG Black"/>
                <a:ea typeface="+mn-ea"/>
                <a:cs typeface="+mn-cs"/>
              </a:rPr>
              <a:t>POSITIVE AGRICULTURE</a:t>
            </a:r>
          </a:p>
        </p:txBody>
      </p:sp>
      <p:sp>
        <p:nvSpPr>
          <p:cNvPr id="23" name="TextBox 22">
            <a:extLst>
              <a:ext uri="{FF2B5EF4-FFF2-40B4-BE49-F238E27FC236}">
                <a16:creationId xmlns:a16="http://schemas.microsoft.com/office/drawing/2014/main" id="{754F16B3-68DE-AB71-57A5-6AD2588AAF24}"/>
              </a:ext>
            </a:extLst>
          </p:cNvPr>
          <p:cNvSpPr txBox="1"/>
          <p:nvPr/>
        </p:nvSpPr>
        <p:spPr>
          <a:xfrm>
            <a:off x="4243796" y="1547444"/>
            <a:ext cx="3056384" cy="553998"/>
          </a:xfrm>
          <a:prstGeom prst="rect">
            <a:avLst/>
          </a:prstGeom>
          <a:noFill/>
          <a:effectLst>
            <a:outerShdw blurRad="50800" dist="38100" dir="2700000" algn="tl" rotWithShape="0">
              <a:prstClr val="black">
                <a:alpha val="20000"/>
              </a:prstClr>
            </a:outerShdw>
          </a:effectLst>
        </p:spPr>
        <p:txBody>
          <a:bodyPr wrap="squar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T Pressura LCG Black"/>
                <a:ea typeface="+mn-ea"/>
                <a:cs typeface="+mn-cs"/>
              </a:rPr>
              <a:t>POSITIVE </a:t>
            </a:r>
            <a:br>
              <a:rPr kumimoji="0" lang="en-US" sz="1800" b="0" i="0" u="none" strike="noStrike" kern="1200" cap="none" spc="0" normalizeH="0" baseline="0" noProof="0">
                <a:ln>
                  <a:noFill/>
                </a:ln>
                <a:solidFill>
                  <a:prstClr val="white"/>
                </a:solidFill>
                <a:effectLst/>
                <a:uLnTx/>
                <a:uFillTx/>
                <a:latin typeface="GT Pressura LCG Black"/>
                <a:ea typeface="+mn-ea"/>
                <a:cs typeface="+mn-cs"/>
              </a:rPr>
            </a:br>
            <a:r>
              <a:rPr kumimoji="0" lang="en-US" sz="1800" b="0" i="0" u="none" strike="noStrike" kern="1200" cap="none" spc="0" normalizeH="0" baseline="0" noProof="0">
                <a:ln>
                  <a:noFill/>
                </a:ln>
                <a:solidFill>
                  <a:prstClr val="white"/>
                </a:solidFill>
                <a:effectLst/>
                <a:uLnTx/>
                <a:uFillTx/>
                <a:latin typeface="GT Pressura LCG Black"/>
                <a:ea typeface="+mn-ea"/>
                <a:cs typeface="+mn-cs"/>
              </a:rPr>
              <a:t>VALUE CHAIN</a:t>
            </a:r>
          </a:p>
        </p:txBody>
      </p:sp>
      <p:sp>
        <p:nvSpPr>
          <p:cNvPr id="34" name="TextBox 33">
            <a:extLst>
              <a:ext uri="{FF2B5EF4-FFF2-40B4-BE49-F238E27FC236}">
                <a16:creationId xmlns:a16="http://schemas.microsoft.com/office/drawing/2014/main" id="{0C7A4258-2543-7E3B-52AB-043489E8425F}"/>
              </a:ext>
            </a:extLst>
          </p:cNvPr>
          <p:cNvSpPr txBox="1"/>
          <p:nvPr/>
        </p:nvSpPr>
        <p:spPr>
          <a:xfrm>
            <a:off x="10201652" y="1548049"/>
            <a:ext cx="1318770" cy="553998"/>
          </a:xfrm>
          <a:prstGeom prst="rect">
            <a:avLst/>
          </a:prstGeom>
          <a:noFill/>
          <a:effectLst>
            <a:outerShdw blurRad="50800" dist="38100" dir="2700000" algn="tl" rotWithShape="0">
              <a:prstClr val="black">
                <a:alpha val="17000"/>
              </a:prstClr>
            </a:outerShdw>
          </a:effectLst>
        </p:spPr>
        <p:txBody>
          <a:bodyPr wrap="squar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T Pressura LCG Black"/>
                <a:ea typeface="+mn-ea"/>
                <a:cs typeface="+mn-cs"/>
              </a:rPr>
              <a:t>POSITIVE CHOICES</a:t>
            </a:r>
          </a:p>
        </p:txBody>
      </p:sp>
      <p:sp>
        <p:nvSpPr>
          <p:cNvPr id="7" name="Footer Placeholder 16">
            <a:extLst>
              <a:ext uri="{FF2B5EF4-FFF2-40B4-BE49-F238E27FC236}">
                <a16:creationId xmlns:a16="http://schemas.microsoft.com/office/drawing/2014/main" id="{4EB31592-32EA-BEA4-CFFC-F99804A0B914}"/>
              </a:ext>
            </a:extLst>
          </p:cNvPr>
          <p:cNvSpPr txBox="1">
            <a:spLocks/>
          </p:cNvSpPr>
          <p:nvPr/>
        </p:nvSpPr>
        <p:spPr>
          <a:xfrm>
            <a:off x="310053"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EC9F0B"/>
                </a:solidFill>
                <a:effectLst/>
                <a:uLnTx/>
                <a:uFillTx/>
                <a:latin typeface="Gilroy Medium"/>
                <a:ea typeface="+mn-ea"/>
                <a:cs typeface="Arial" panose="020B0604020202020204" pitchFamily="34" charset="0"/>
              </a:rPr>
              <a:t>1. Refined goal announced on May 22, 2025. 2024 performance calculated retroactively. For more information, see Calculation Methodology</a:t>
            </a: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EC9F0B"/>
                </a:solidFill>
                <a:effectLst/>
                <a:uLnTx/>
                <a:uFillTx/>
                <a:latin typeface="Gilroy Medium"/>
                <a:ea typeface="+mn-ea"/>
                <a:cs typeface="Arial" panose="020B0604020202020204" pitchFamily="34" charset="0"/>
              </a:rPr>
              <a:t>2. This goal captures the number of livelihoods reached through an outcome-focused evaluation measuring improvements in economic prosperity and farmer and farm worker security. Metric counts the cumulative people impacted since 2021</a:t>
            </a:r>
          </a:p>
        </p:txBody>
      </p:sp>
      <p:sp>
        <p:nvSpPr>
          <p:cNvPr id="8" name="TextBox 7">
            <a:extLst>
              <a:ext uri="{FF2B5EF4-FFF2-40B4-BE49-F238E27FC236}">
                <a16:creationId xmlns:a16="http://schemas.microsoft.com/office/drawing/2014/main" id="{5C1EB4F4-7A79-C444-0DF3-0CE2251E6B85}"/>
              </a:ext>
            </a:extLst>
          </p:cNvPr>
          <p:cNvSpPr txBox="1"/>
          <p:nvPr/>
        </p:nvSpPr>
        <p:spPr>
          <a:xfrm>
            <a:off x="317720" y="2460227"/>
            <a:ext cx="1903836" cy="1323439"/>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FFEAAD"/>
                </a:solidFill>
                <a:effectLst/>
                <a:uLnTx/>
                <a:uFillTx/>
                <a:latin typeface="GT Pressura LCG Black"/>
                <a:ea typeface="+mn-ea"/>
                <a:cs typeface="+mn-cs"/>
              </a:rPr>
              <a:t>&gt;3.5MM</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54F07"/>
                </a:solidFill>
                <a:effectLst/>
                <a:uLnTx/>
                <a:uFillTx/>
                <a:latin typeface="Gilroy Medium"/>
                <a:ea typeface="+mn-ea"/>
                <a:cs typeface="+mn-cs"/>
              </a:rPr>
              <a:t>acres used </a:t>
            </a:r>
            <a:r>
              <a:rPr kumimoji="0" lang="en-US" sz="1200" b="0" i="0" u="none" strike="noStrike" kern="1200" cap="none" spc="0" normalizeH="0" baseline="0" noProof="0">
                <a:ln>
                  <a:noFill/>
                </a:ln>
                <a:solidFill>
                  <a:srgbClr val="FFEAAD"/>
                </a:solidFill>
                <a:effectLst/>
                <a:uLnTx/>
                <a:uFillTx/>
                <a:latin typeface="Gilroy Medium"/>
                <a:ea typeface="+mn-ea"/>
                <a:cs typeface="+mn-cs"/>
              </a:rPr>
              <a:t>regenerative agriculture,​ restorative or protective practices </a:t>
            </a:r>
            <a:r>
              <a:rPr kumimoji="0" lang="en-US" sz="1200" b="0" i="0" u="none" strike="noStrike" kern="1200" cap="none" spc="0" normalizeH="0" baseline="0" noProof="0">
                <a:ln>
                  <a:noFill/>
                </a:ln>
                <a:solidFill>
                  <a:srgbClr val="954F07"/>
                </a:solidFill>
                <a:effectLst/>
                <a:uLnTx/>
                <a:uFillTx/>
                <a:latin typeface="Gilroy Medium"/>
                <a:ea typeface="+mn-ea"/>
                <a:cs typeface="+mn-cs"/>
              </a:rPr>
              <a:t>in 2024</a:t>
            </a:r>
            <a:r>
              <a:rPr kumimoji="0" lang="en-US" sz="1200" b="0" i="0" u="none" strike="noStrike" kern="1200" cap="none" spc="0" normalizeH="0" baseline="30000" noProof="0">
                <a:ln>
                  <a:noFill/>
                </a:ln>
                <a:solidFill>
                  <a:srgbClr val="954F07"/>
                </a:solidFill>
                <a:effectLst/>
                <a:uLnTx/>
                <a:uFillTx/>
                <a:latin typeface="Gilroy Medium"/>
                <a:ea typeface="+mn-ea"/>
                <a:cs typeface="+mn-cs"/>
              </a:rPr>
              <a:t>1</a:t>
            </a:r>
            <a:r>
              <a:rPr kumimoji="0" lang="en-US" sz="1200" b="0" i="0" u="none" strike="noStrike" kern="1200" cap="none" spc="0" normalizeH="0" baseline="0" noProof="0">
                <a:ln>
                  <a:noFill/>
                </a:ln>
                <a:solidFill>
                  <a:srgbClr val="954F07"/>
                </a:solidFill>
                <a:effectLst/>
                <a:uLnTx/>
                <a:uFillTx/>
                <a:latin typeface="Gilroy Medium"/>
                <a:ea typeface="+mn-ea"/>
                <a:cs typeface="+mn-cs"/>
              </a:rPr>
              <a:t>​</a:t>
            </a:r>
          </a:p>
        </p:txBody>
      </p:sp>
      <p:sp>
        <p:nvSpPr>
          <p:cNvPr id="9" name="TextBox 8">
            <a:extLst>
              <a:ext uri="{FF2B5EF4-FFF2-40B4-BE49-F238E27FC236}">
                <a16:creationId xmlns:a16="http://schemas.microsoft.com/office/drawing/2014/main" id="{289BE499-3BFA-E687-56A1-01F0390B15DA}"/>
              </a:ext>
            </a:extLst>
          </p:cNvPr>
          <p:cNvSpPr txBox="1"/>
          <p:nvPr/>
        </p:nvSpPr>
        <p:spPr>
          <a:xfrm>
            <a:off x="317720" y="3775124"/>
            <a:ext cx="2095871" cy="1138773"/>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FFEAAD"/>
                </a:solidFill>
                <a:effectLst/>
                <a:uLnTx/>
                <a:uFillTx/>
                <a:latin typeface="GT Pressura LCG Black"/>
                <a:ea typeface="+mn-ea"/>
                <a:cs typeface="+mn-cs"/>
              </a:rPr>
              <a:t>&gt;185K</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EAAD"/>
                </a:solidFill>
                <a:effectLst/>
                <a:uLnTx/>
                <a:uFillTx/>
                <a:latin typeface="Gilroy Medium"/>
                <a:ea typeface="+mn-ea"/>
                <a:cs typeface="+mn-cs"/>
              </a:rPr>
              <a:t>Measurable improvements in more than 185,000 livelihoods </a:t>
            </a:r>
            <a:r>
              <a:rPr kumimoji="0" lang="en-US" sz="1200" b="0" i="0" u="none" strike="noStrike" kern="1200" cap="none" spc="0" normalizeH="0" baseline="0" noProof="0">
                <a:ln>
                  <a:noFill/>
                </a:ln>
                <a:solidFill>
                  <a:srgbClr val="954F07"/>
                </a:solidFill>
                <a:effectLst/>
                <a:uLnTx/>
                <a:uFillTx/>
                <a:latin typeface="Gilroy Medium"/>
                <a:ea typeface="+mn-ea"/>
                <a:cs typeface="+mn-cs"/>
              </a:rPr>
              <a:t>since 2021</a:t>
            </a:r>
            <a:r>
              <a:rPr kumimoji="0" lang="en-US" sz="1200" b="0" i="0" u="none" strike="noStrike" kern="1200" cap="none" spc="0" normalizeH="0" baseline="30000" noProof="0">
                <a:ln>
                  <a:noFill/>
                </a:ln>
                <a:solidFill>
                  <a:srgbClr val="954F07"/>
                </a:solidFill>
                <a:effectLst/>
                <a:uLnTx/>
                <a:uFillTx/>
                <a:latin typeface="Gilroy Medium"/>
                <a:ea typeface="+mn-ea"/>
                <a:cs typeface="+mn-cs"/>
              </a:rPr>
              <a:t>2​</a:t>
            </a:r>
          </a:p>
        </p:txBody>
      </p:sp>
      <p:sp>
        <p:nvSpPr>
          <p:cNvPr id="21" name="TextBox 20">
            <a:extLst>
              <a:ext uri="{FF2B5EF4-FFF2-40B4-BE49-F238E27FC236}">
                <a16:creationId xmlns:a16="http://schemas.microsoft.com/office/drawing/2014/main" id="{C7705EE1-9B89-86AB-E177-E9C2B022EDAB}"/>
              </a:ext>
            </a:extLst>
          </p:cNvPr>
          <p:cNvSpPr txBox="1"/>
          <p:nvPr/>
        </p:nvSpPr>
        <p:spPr>
          <a:xfrm>
            <a:off x="3291878" y="2460227"/>
            <a:ext cx="1903836" cy="1323439"/>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A5CBEE"/>
                </a:solidFill>
                <a:effectLst/>
                <a:uLnTx/>
                <a:uFillTx/>
                <a:latin typeface="GT Pressura LCG Black"/>
                <a:ea typeface="+mn-ea"/>
                <a:cs typeface="+mn-cs"/>
              </a:rPr>
              <a:t>~80%</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compressed natural gas for our North American foods </a:t>
            </a:r>
            <a:r>
              <a:rPr kumimoji="0" lang="en-US" sz="1200" b="0" i="0" u="none" strike="noStrike" kern="1200" cap="none" spc="0" normalizeH="0" baseline="0" noProof="0">
                <a:ln>
                  <a:noFill/>
                </a:ln>
                <a:solidFill>
                  <a:srgbClr val="A4C8EB"/>
                </a:solidFill>
                <a:effectLst/>
                <a:uLnTx/>
                <a:uFillTx/>
                <a:latin typeface="Gilroy Medium"/>
                <a:ea typeface="+mn-ea"/>
                <a:cs typeface="+mn-cs"/>
              </a:rPr>
              <a:t>fleet was renewable </a:t>
            </a:r>
            <a:r>
              <a:rPr kumimoji="0" lang="en-US" sz="1200" b="0" i="0" u="none" strike="noStrike" kern="1200" cap="none" spc="0" normalizeH="0" baseline="0" noProof="0">
                <a:ln>
                  <a:noFill/>
                </a:ln>
                <a:solidFill>
                  <a:srgbClr val="013459"/>
                </a:solidFill>
                <a:effectLst/>
                <a:uLnTx/>
                <a:uFillTx/>
                <a:latin typeface="Gilroy Medium"/>
                <a:ea typeface="+mn-ea"/>
                <a:cs typeface="+mn-cs"/>
              </a:rPr>
              <a:t>in 2024</a:t>
            </a:r>
            <a:r>
              <a:rPr kumimoji="0" lang="en-US" sz="1200" b="0" i="0" u="none" strike="noStrike" kern="1200" cap="none" spc="0" normalizeH="0" baseline="30000" noProof="0">
                <a:ln>
                  <a:noFill/>
                </a:ln>
                <a:solidFill>
                  <a:srgbClr val="013459"/>
                </a:solidFill>
                <a:effectLst/>
                <a:uLnTx/>
                <a:uFillTx/>
                <a:latin typeface="Gilroy Medium"/>
                <a:ea typeface="+mn-ea"/>
                <a:cs typeface="+mn-cs"/>
              </a:rPr>
              <a:t>3</a:t>
            </a:r>
          </a:p>
        </p:txBody>
      </p:sp>
      <p:sp>
        <p:nvSpPr>
          <p:cNvPr id="24" name="TextBox 23">
            <a:extLst>
              <a:ext uri="{FF2B5EF4-FFF2-40B4-BE49-F238E27FC236}">
                <a16:creationId xmlns:a16="http://schemas.microsoft.com/office/drawing/2014/main" id="{380418EE-C41C-1289-488A-2055FE13C93C}"/>
              </a:ext>
            </a:extLst>
          </p:cNvPr>
          <p:cNvSpPr txBox="1"/>
          <p:nvPr/>
        </p:nvSpPr>
        <p:spPr>
          <a:xfrm>
            <a:off x="3291878" y="3775124"/>
            <a:ext cx="1903836" cy="1138773"/>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A5CBEE"/>
                </a:solidFill>
                <a:effectLst/>
                <a:uLnTx/>
                <a:uFillTx/>
                <a:latin typeface="GT Pressura LCG Black"/>
                <a:ea typeface="+mn-ea"/>
                <a:cs typeface="+mn-cs"/>
              </a:rPr>
              <a:t>89%</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of company-owned operations using 100% renewable electricity</a:t>
            </a:r>
            <a:r>
              <a:rPr kumimoji="0" lang="en-US" sz="1200" b="0" i="0" u="none" strike="noStrike" kern="1200" cap="none" spc="0" normalizeH="0" baseline="30000" noProof="0">
                <a:ln>
                  <a:noFill/>
                </a:ln>
                <a:solidFill>
                  <a:srgbClr val="013459"/>
                </a:solidFill>
                <a:effectLst/>
                <a:uLnTx/>
                <a:uFillTx/>
                <a:latin typeface="Gilroy Medium"/>
                <a:ea typeface="+mn-ea"/>
                <a:cs typeface="+mn-cs"/>
              </a:rPr>
              <a:t>4</a:t>
            </a:r>
          </a:p>
        </p:txBody>
      </p:sp>
      <p:sp>
        <p:nvSpPr>
          <p:cNvPr id="25" name="TextBox 24">
            <a:extLst>
              <a:ext uri="{FF2B5EF4-FFF2-40B4-BE49-F238E27FC236}">
                <a16:creationId xmlns:a16="http://schemas.microsoft.com/office/drawing/2014/main" id="{A38C46BB-59D6-6CB0-1FA1-521ACAC1AF3A}"/>
              </a:ext>
            </a:extLst>
          </p:cNvPr>
          <p:cNvSpPr txBox="1"/>
          <p:nvPr/>
        </p:nvSpPr>
        <p:spPr>
          <a:xfrm>
            <a:off x="5195714" y="2460227"/>
            <a:ext cx="1516630" cy="1323439"/>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A5CBEE"/>
                </a:solidFill>
                <a:effectLst/>
                <a:uLnTx/>
                <a:uFillTx/>
                <a:latin typeface="GT Pressura LCG Black"/>
                <a:ea typeface="+mn-ea"/>
                <a:cs typeface="+mn-cs"/>
              </a:rPr>
              <a:t>18%</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reduction in Scope </a:t>
            </a:r>
            <a:br>
              <a:rPr kumimoji="0" lang="en-US" sz="1200" b="0" i="0" u="none" strike="noStrike" kern="1200" cap="none" spc="0" normalizeH="0" baseline="0" noProof="0">
                <a:ln>
                  <a:noFill/>
                </a:ln>
                <a:solidFill>
                  <a:srgbClr val="013459"/>
                </a:solidFill>
                <a:effectLst/>
                <a:uLnTx/>
                <a:uFillTx/>
                <a:latin typeface="Gilroy Medium"/>
                <a:ea typeface="+mn-ea"/>
                <a:cs typeface="+mn-cs"/>
              </a:rPr>
            </a:br>
            <a:r>
              <a:rPr kumimoji="0" lang="en-US" sz="1200" b="0" i="0" u="none" strike="noStrike" kern="1200" cap="none" spc="0" normalizeH="0" baseline="0" noProof="0">
                <a:ln>
                  <a:noFill/>
                </a:ln>
                <a:solidFill>
                  <a:srgbClr val="013459"/>
                </a:solidFill>
                <a:effectLst/>
                <a:uLnTx/>
                <a:uFillTx/>
                <a:latin typeface="Gilroy Medium"/>
                <a:ea typeface="+mn-ea"/>
                <a:cs typeface="+mn-cs"/>
              </a:rPr>
              <a:t>1 and 2 emissions (verses 2022 baseline)</a:t>
            </a:r>
            <a:r>
              <a:rPr kumimoji="0" lang="en-US" sz="1200" b="0" i="0" u="none" strike="noStrike" kern="1200" cap="none" spc="0" normalizeH="0" baseline="30000" noProof="0">
                <a:ln>
                  <a:noFill/>
                </a:ln>
                <a:solidFill>
                  <a:srgbClr val="013459"/>
                </a:solidFill>
                <a:effectLst/>
                <a:uLnTx/>
                <a:uFillTx/>
                <a:latin typeface="Gilroy Medium"/>
                <a:ea typeface="+mn-ea"/>
                <a:cs typeface="+mn-cs"/>
              </a:rPr>
              <a:t>5</a:t>
            </a:r>
          </a:p>
        </p:txBody>
      </p:sp>
      <p:sp>
        <p:nvSpPr>
          <p:cNvPr id="26" name="TextBox 25">
            <a:extLst>
              <a:ext uri="{FF2B5EF4-FFF2-40B4-BE49-F238E27FC236}">
                <a16:creationId xmlns:a16="http://schemas.microsoft.com/office/drawing/2014/main" id="{46525116-8AF0-1A86-330A-C304A2971300}"/>
              </a:ext>
            </a:extLst>
          </p:cNvPr>
          <p:cNvSpPr txBox="1"/>
          <p:nvPr/>
        </p:nvSpPr>
        <p:spPr>
          <a:xfrm>
            <a:off x="5195714" y="3775124"/>
            <a:ext cx="1666240" cy="1138773"/>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A5CBEE"/>
                </a:solidFill>
                <a:effectLst/>
                <a:uLnTx/>
                <a:uFillTx/>
                <a:latin typeface="GT Pressura LCG Black"/>
                <a:ea typeface="+mn-ea"/>
                <a:cs typeface="+mn-cs"/>
              </a:rPr>
              <a:t>12%</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reduction in Scope 3 emissions (verses 2022 baseline)</a:t>
            </a:r>
            <a:r>
              <a:rPr kumimoji="0" lang="en-US" sz="1200" b="0" i="0" u="none" strike="noStrike" kern="1200" cap="none" spc="0" normalizeH="0" baseline="30000" noProof="0">
                <a:ln>
                  <a:noFill/>
                </a:ln>
                <a:solidFill>
                  <a:srgbClr val="013459"/>
                </a:solidFill>
                <a:effectLst/>
                <a:uLnTx/>
                <a:uFillTx/>
                <a:latin typeface="Gilroy Medium"/>
                <a:ea typeface="+mn-ea"/>
                <a:cs typeface="+mn-cs"/>
              </a:rPr>
              <a:t>6</a:t>
            </a:r>
          </a:p>
        </p:txBody>
      </p:sp>
      <p:sp>
        <p:nvSpPr>
          <p:cNvPr id="28" name="TextBox 27">
            <a:extLst>
              <a:ext uri="{FF2B5EF4-FFF2-40B4-BE49-F238E27FC236}">
                <a16:creationId xmlns:a16="http://schemas.microsoft.com/office/drawing/2014/main" id="{D6122871-B226-F717-FCFE-D2E6C4E2ED78}"/>
              </a:ext>
            </a:extLst>
          </p:cNvPr>
          <p:cNvSpPr txBox="1"/>
          <p:nvPr/>
        </p:nvSpPr>
        <p:spPr>
          <a:xfrm>
            <a:off x="6861954" y="2460227"/>
            <a:ext cx="1903836" cy="1354217"/>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A5CBEE"/>
                </a:solidFill>
                <a:effectLst/>
                <a:uLnTx/>
                <a:uFillTx/>
                <a:latin typeface="GT Pressura LCG Black"/>
                <a:ea typeface="+mn-ea"/>
                <a:cs typeface="+mn-cs"/>
              </a:rPr>
              <a:t>75%</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3459"/>
                </a:solidFill>
                <a:effectLst/>
                <a:uLnTx/>
                <a:uFillTx/>
                <a:latin typeface="Gilroy Medium"/>
                <a:ea typeface="+mn-ea"/>
                <a:cs typeface="+mn-cs"/>
              </a:rPr>
              <a:t>Replenished ~75% </a:t>
            </a:r>
            <a:br>
              <a:rPr kumimoji="0" lang="en-US" sz="1000" b="0" i="0" u="none" strike="noStrike" kern="1200" cap="none" spc="0" normalizeH="0" baseline="0" noProof="0">
                <a:ln>
                  <a:noFill/>
                </a:ln>
                <a:solidFill>
                  <a:srgbClr val="013459"/>
                </a:solidFill>
                <a:effectLst/>
                <a:uLnTx/>
                <a:uFillTx/>
                <a:latin typeface="Gilroy Medium"/>
                <a:ea typeface="+mn-ea"/>
                <a:cs typeface="+mn-cs"/>
              </a:rPr>
            </a:br>
            <a:r>
              <a:rPr kumimoji="0" lang="en-US" sz="1000" b="0" i="0" u="none" strike="noStrike" kern="1200" cap="none" spc="0" normalizeH="0" baseline="0" noProof="0">
                <a:ln>
                  <a:noFill/>
                </a:ln>
                <a:solidFill>
                  <a:srgbClr val="013459"/>
                </a:solidFill>
                <a:effectLst/>
                <a:uLnTx/>
                <a:uFillTx/>
                <a:latin typeface="Gilroy Medium"/>
                <a:ea typeface="+mn-ea"/>
                <a:cs typeface="+mn-cs"/>
              </a:rPr>
              <a:t>of the water we use in </a:t>
            </a:r>
            <a:br>
              <a:rPr kumimoji="0" lang="en-US" sz="1000" b="0" i="0" u="none" strike="noStrike" kern="1200" cap="none" spc="0" normalizeH="0" baseline="0" noProof="0">
                <a:ln>
                  <a:noFill/>
                </a:ln>
                <a:solidFill>
                  <a:srgbClr val="013459"/>
                </a:solidFill>
                <a:effectLst/>
                <a:uLnTx/>
                <a:uFillTx/>
                <a:latin typeface="Gilroy Medium"/>
                <a:ea typeface="+mn-ea"/>
                <a:cs typeface="+mn-cs"/>
              </a:rPr>
            </a:br>
            <a:r>
              <a:rPr kumimoji="0" lang="en-US" sz="1000" b="0" i="0" u="none" strike="noStrike" kern="1200" cap="none" spc="0" normalizeH="0" baseline="0" noProof="0">
                <a:ln>
                  <a:noFill/>
                </a:ln>
                <a:solidFill>
                  <a:srgbClr val="013459"/>
                </a:solidFill>
                <a:effectLst/>
                <a:uLnTx/>
                <a:uFillTx/>
                <a:latin typeface="Gilroy Medium"/>
                <a:ea typeface="+mn-ea"/>
                <a:cs typeface="+mn-cs"/>
              </a:rPr>
              <a:t>our company-owned manufacturing facilities in high-risk watersheds in 2024</a:t>
            </a:r>
            <a:r>
              <a:rPr kumimoji="0" lang="en-US" sz="1000" b="0" i="0" u="none" strike="noStrike" kern="1200" cap="none" spc="0" normalizeH="0" baseline="30000" noProof="0">
                <a:ln>
                  <a:noFill/>
                </a:ln>
                <a:solidFill>
                  <a:srgbClr val="013459"/>
                </a:solidFill>
                <a:effectLst/>
                <a:uLnTx/>
                <a:uFillTx/>
                <a:latin typeface="Gilroy Medium"/>
                <a:ea typeface="+mn-ea"/>
                <a:cs typeface="+mn-cs"/>
              </a:rPr>
              <a:t>7</a:t>
            </a:r>
          </a:p>
        </p:txBody>
      </p:sp>
      <p:sp>
        <p:nvSpPr>
          <p:cNvPr id="29" name="TextBox 28">
            <a:extLst>
              <a:ext uri="{FF2B5EF4-FFF2-40B4-BE49-F238E27FC236}">
                <a16:creationId xmlns:a16="http://schemas.microsoft.com/office/drawing/2014/main" id="{09A704D5-EB21-D574-91C0-ED994E058943}"/>
              </a:ext>
            </a:extLst>
          </p:cNvPr>
          <p:cNvSpPr txBox="1"/>
          <p:nvPr/>
        </p:nvSpPr>
        <p:spPr>
          <a:xfrm>
            <a:off x="6861954" y="3783666"/>
            <a:ext cx="1903836" cy="1508105"/>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A5CBEE"/>
                </a:solidFill>
                <a:effectLst/>
                <a:uLnTx/>
                <a:uFillTx/>
                <a:latin typeface="GT Pressura LCG Black"/>
                <a:ea typeface="+mn-ea"/>
                <a:cs typeface="+mn-cs"/>
              </a:rPr>
              <a:t>5%</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reduction in our absolute tonnage of virgin plastics between 2023 and 2024 in key packaging markets</a:t>
            </a:r>
            <a:r>
              <a:rPr kumimoji="0" lang="en-US" sz="1200" b="0" i="0" u="none" strike="noStrike" kern="1200" cap="none" spc="0" normalizeH="0" baseline="30000" noProof="0">
                <a:ln>
                  <a:noFill/>
                </a:ln>
                <a:solidFill>
                  <a:srgbClr val="013459"/>
                </a:solidFill>
                <a:effectLst/>
                <a:uLnTx/>
                <a:uFillTx/>
                <a:latin typeface="Gilroy Medium"/>
                <a:ea typeface="+mn-ea"/>
                <a:cs typeface="+mn-cs"/>
              </a:rPr>
              <a:t>8</a:t>
            </a:r>
          </a:p>
        </p:txBody>
      </p:sp>
      <p:sp>
        <p:nvSpPr>
          <p:cNvPr id="30" name="TextBox 29">
            <a:extLst>
              <a:ext uri="{FF2B5EF4-FFF2-40B4-BE49-F238E27FC236}">
                <a16:creationId xmlns:a16="http://schemas.microsoft.com/office/drawing/2014/main" id="{9AB7E4DD-4BDB-C266-6240-DC045CAB3E07}"/>
              </a:ext>
            </a:extLst>
          </p:cNvPr>
          <p:cNvSpPr txBox="1"/>
          <p:nvPr/>
        </p:nvSpPr>
        <p:spPr>
          <a:xfrm>
            <a:off x="9217151" y="2460227"/>
            <a:ext cx="1903836" cy="1508105"/>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FBD0B7"/>
                </a:solidFill>
                <a:effectLst/>
                <a:uLnTx/>
                <a:uFillTx/>
                <a:latin typeface="GT Pressura LCG Black"/>
                <a:ea typeface="+mn-ea"/>
                <a:cs typeface="+mn-cs"/>
              </a:rPr>
              <a:t>~66%</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2F11"/>
                </a:solidFill>
                <a:effectLst/>
                <a:uLnTx/>
                <a:uFillTx/>
                <a:latin typeface="Gilroy Medium"/>
                <a:ea typeface="+mn-ea"/>
                <a:cs typeface="+mn-cs"/>
              </a:rPr>
              <a:t>of our key ingredients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2F11"/>
                </a:solidFill>
                <a:effectLst/>
                <a:uLnTx/>
                <a:uFillTx/>
                <a:latin typeface="Gilroy Medium"/>
                <a:ea typeface="+mn-ea"/>
                <a:cs typeface="+mn-cs"/>
              </a:rPr>
              <a:t>are sustainably sourced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2F11"/>
                </a:solidFill>
                <a:effectLst/>
                <a:uLnTx/>
                <a:uFillTx/>
                <a:latin typeface="Gilroy Medium"/>
                <a:ea typeface="+mn-ea"/>
                <a:cs typeface="+mn-cs"/>
              </a:rPr>
              <a:t>in accordance with our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2F11"/>
                </a:solidFill>
                <a:effectLst/>
                <a:uLnTx/>
                <a:uFillTx/>
                <a:latin typeface="Gilroy Medium"/>
                <a:ea typeface="+mn-ea"/>
                <a:cs typeface="+mn-cs"/>
              </a:rPr>
              <a:t>guidelines in 2024</a:t>
            </a:r>
            <a:r>
              <a:rPr kumimoji="0" lang="en-US" sz="1200" b="0" i="0" u="none" strike="noStrike" kern="1200" cap="none" spc="0" normalizeH="0" baseline="30000" noProof="0">
                <a:ln>
                  <a:noFill/>
                </a:ln>
                <a:solidFill>
                  <a:srgbClr val="922F11"/>
                </a:solidFill>
                <a:effectLst/>
                <a:uLnTx/>
                <a:uFillTx/>
                <a:latin typeface="Gilroy Medium"/>
                <a:ea typeface="+mn-ea"/>
                <a:cs typeface="+mn-cs"/>
              </a:rPr>
              <a:t>2</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22F11"/>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553DEC4B-081D-154F-C93F-EF14666EF616}"/>
              </a:ext>
            </a:extLst>
          </p:cNvPr>
          <p:cNvSpPr txBox="1"/>
          <p:nvPr/>
        </p:nvSpPr>
        <p:spPr>
          <a:xfrm>
            <a:off x="9217151" y="3783666"/>
            <a:ext cx="1903836" cy="1323439"/>
          </a:xfrm>
          <a:prstGeom prst="rect">
            <a:avLst/>
          </a:prstGeom>
          <a:noFill/>
        </p:spPr>
        <p:txBody>
          <a:bodyPr wrap="square" lIns="182880" rIns="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kumimoji="0" lang="en-US" sz="3200" b="0" i="0" u="none" strike="noStrike" kern="1200" cap="none" spc="0" normalizeH="0" baseline="0" noProof="0">
                <a:ln>
                  <a:noFill/>
                </a:ln>
                <a:solidFill>
                  <a:srgbClr val="FBD0B7"/>
                </a:solidFill>
                <a:effectLst/>
                <a:uLnTx/>
                <a:uFillTx/>
                <a:latin typeface="GT Pressura LCG Black"/>
                <a:ea typeface="+mn-ea"/>
                <a:cs typeface="+mn-cs"/>
              </a:rPr>
              <a:t>~77%</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22F11"/>
                </a:solidFill>
                <a:effectLst/>
                <a:uLnTx/>
                <a:uFillTx/>
                <a:latin typeface="Gilroy Medium"/>
                <a:ea typeface="+mn-ea"/>
                <a:cs typeface="+mn-cs"/>
              </a:rPr>
              <a:t>of our convenient </a:t>
            </a:r>
            <a:br>
              <a:rPr kumimoji="0" lang="en-US" sz="1200" b="0" i="0" u="none" strike="noStrike" kern="1200" cap="none" spc="0" normalizeH="0" baseline="0" noProof="0">
                <a:ln>
                  <a:noFill/>
                </a:ln>
                <a:solidFill>
                  <a:srgbClr val="922F11"/>
                </a:solidFill>
                <a:effectLst/>
                <a:uLnTx/>
                <a:uFillTx/>
                <a:latin typeface="Gilroy Medium"/>
                <a:ea typeface="+mn-ea"/>
                <a:cs typeface="+mn-cs"/>
              </a:rPr>
            </a:br>
            <a:r>
              <a:rPr kumimoji="0" lang="en-US" sz="1200" b="0" i="0" u="none" strike="noStrike" kern="1200" cap="none" spc="0" normalizeH="0" baseline="0" noProof="0">
                <a:ln>
                  <a:noFill/>
                </a:ln>
                <a:solidFill>
                  <a:srgbClr val="922F11"/>
                </a:solidFill>
                <a:effectLst/>
                <a:uLnTx/>
                <a:uFillTx/>
                <a:latin typeface="Gilroy Medium"/>
                <a:ea typeface="+mn-ea"/>
                <a:cs typeface="+mn-cs"/>
              </a:rPr>
              <a:t>foods portfolio volume</a:t>
            </a:r>
            <a:r>
              <a:rPr kumimoji="0" lang="en-US" sz="1200" b="0" i="0" u="none" strike="noStrike" kern="1200" cap="none" spc="0" normalizeH="0" baseline="30000" noProof="0">
                <a:ln>
                  <a:noFill/>
                </a:ln>
                <a:solidFill>
                  <a:srgbClr val="922F11"/>
                </a:solidFill>
                <a:effectLst/>
                <a:uLnTx/>
                <a:uFillTx/>
                <a:latin typeface="Gilroy Medium"/>
                <a:ea typeface="+mn-ea"/>
                <a:cs typeface="+mn-cs"/>
              </a:rPr>
              <a:t>6</a:t>
            </a:r>
            <a:r>
              <a:rPr kumimoji="0" lang="en-US" sz="1200" b="0" i="0" u="none" strike="noStrike" kern="1200" cap="none" spc="0" normalizeH="0" baseline="0" noProof="0">
                <a:ln>
                  <a:noFill/>
                </a:ln>
                <a:solidFill>
                  <a:srgbClr val="922F11"/>
                </a:solidFill>
                <a:effectLst/>
                <a:uLnTx/>
                <a:uFillTx/>
                <a:latin typeface="Gilroy Medium"/>
                <a:ea typeface="+mn-ea"/>
                <a:cs typeface="+mn-cs"/>
              </a:rPr>
              <a:t> already meets our </a:t>
            </a:r>
            <a:br>
              <a:rPr kumimoji="0" lang="en-US" sz="1200" b="0" i="0" u="none" strike="noStrike" kern="1200" cap="none" spc="0" normalizeH="0" baseline="0" noProof="0">
                <a:ln>
                  <a:noFill/>
                </a:ln>
                <a:solidFill>
                  <a:srgbClr val="922F11"/>
                </a:solidFill>
                <a:effectLst/>
                <a:uLnTx/>
                <a:uFillTx/>
                <a:latin typeface="Gilroy Medium"/>
                <a:ea typeface="+mn-ea"/>
                <a:cs typeface="+mn-cs"/>
              </a:rPr>
            </a:br>
            <a:r>
              <a:rPr kumimoji="0" lang="en-US" sz="1200" b="0" i="0" u="none" strike="noStrike" kern="1200" cap="none" spc="0" normalizeH="0" baseline="0" noProof="0">
                <a:ln>
                  <a:noFill/>
                </a:ln>
                <a:solidFill>
                  <a:srgbClr val="922F11"/>
                </a:solidFill>
                <a:effectLst/>
                <a:uLnTx/>
                <a:uFillTx/>
                <a:latin typeface="Gilroy Medium"/>
                <a:ea typeface="+mn-ea"/>
                <a:cs typeface="+mn-cs"/>
              </a:rPr>
              <a:t>2025 goal</a:t>
            </a:r>
            <a:r>
              <a:rPr kumimoji="0" lang="en-US" sz="1200" b="0" i="0" u="none" strike="noStrike" kern="1200" cap="none" spc="0" normalizeH="0" baseline="30000" noProof="0">
                <a:ln>
                  <a:noFill/>
                </a:ln>
                <a:solidFill>
                  <a:srgbClr val="922F11"/>
                </a:solidFill>
                <a:effectLst/>
                <a:uLnTx/>
                <a:uFillTx/>
                <a:latin typeface="Gilroy Medium"/>
                <a:ea typeface="+mn-ea"/>
                <a:cs typeface="+mn-cs"/>
              </a:rPr>
              <a:t>6</a:t>
            </a:r>
          </a:p>
        </p:txBody>
      </p:sp>
      <p:sp>
        <p:nvSpPr>
          <p:cNvPr id="33" name="Footer Placeholder 16">
            <a:extLst>
              <a:ext uri="{FF2B5EF4-FFF2-40B4-BE49-F238E27FC236}">
                <a16:creationId xmlns:a16="http://schemas.microsoft.com/office/drawing/2014/main" id="{BC92FCD9-FEDC-772D-20B7-B76DAB12744E}"/>
              </a:ext>
            </a:extLst>
          </p:cNvPr>
          <p:cNvSpPr txBox="1">
            <a:spLocks/>
          </p:cNvSpPr>
          <p:nvPr/>
        </p:nvSpPr>
        <p:spPr>
          <a:xfrm>
            <a:off x="3291878"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3680CF"/>
                </a:solidFill>
                <a:effectLst/>
                <a:uLnTx/>
                <a:uFillTx/>
                <a:latin typeface="Gilroy Medium"/>
                <a:ea typeface="+mn-ea"/>
                <a:cs typeface="Arial" panose="020B0604020202020204" pitchFamily="34" charset="0"/>
              </a:rPr>
              <a:t>3. 100% renewable electricity includes energy attribute certificates.</a:t>
            </a: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3680CF"/>
                </a:solidFill>
                <a:effectLst/>
                <a:uLnTx/>
                <a:uFillTx/>
                <a:latin typeface="Gilroy Medium"/>
                <a:ea typeface="+mn-ea"/>
                <a:cs typeface="Arial" panose="020B0604020202020204" pitchFamily="34" charset="0"/>
              </a:rPr>
              <a:t>4. Former ambition became a pep+ goal in 2025. 2024 performance calculated retroactively. For more information, see Calculation Methodology</a:t>
            </a: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3680CF"/>
                </a:solidFill>
                <a:effectLst/>
                <a:uLnTx/>
                <a:uFillTx/>
                <a:latin typeface="Gilroy Medium"/>
                <a:ea typeface="+mn-ea"/>
                <a:cs typeface="Arial" panose="020B0604020202020204" pitchFamily="34" charset="0"/>
              </a:rPr>
              <a:t>5. Refined goal (including 2022 baseline) announced on May 22, 2025. Past performance against the baseline calculated retroactively. For more information, see Calculation Methodology.</a:t>
            </a: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3680CF"/>
                </a:solidFill>
                <a:effectLst/>
                <a:uLnTx/>
                <a:uFillTx/>
                <a:latin typeface="Gilroy Medium"/>
                <a:ea typeface="+mn-ea"/>
                <a:cs typeface="Arial" panose="020B0604020202020204" pitchFamily="34" charset="0"/>
              </a:rPr>
              <a:t>6. Refined goal (including 2022 baseline) announced on May 22, 2025. Past performance against the baseline calculated retroactively. For more information, see Calculation Methodology</a:t>
            </a:r>
          </a:p>
        </p:txBody>
      </p:sp>
      <p:sp>
        <p:nvSpPr>
          <p:cNvPr id="35" name="Footer Placeholder 16">
            <a:extLst>
              <a:ext uri="{FF2B5EF4-FFF2-40B4-BE49-F238E27FC236}">
                <a16:creationId xmlns:a16="http://schemas.microsoft.com/office/drawing/2014/main" id="{70AB6543-5775-1926-570C-2E398AE277DC}"/>
              </a:ext>
            </a:extLst>
          </p:cNvPr>
          <p:cNvSpPr txBox="1">
            <a:spLocks/>
          </p:cNvSpPr>
          <p:nvPr/>
        </p:nvSpPr>
        <p:spPr>
          <a:xfrm>
            <a:off x="6198725"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3680CF"/>
                </a:solidFill>
                <a:effectLst/>
                <a:uLnTx/>
                <a:uFillTx/>
                <a:latin typeface="Gilroy Medium"/>
                <a:ea typeface="+mn-ea"/>
                <a:cs typeface="Arial" panose="020B0604020202020204" pitchFamily="34" charset="0"/>
              </a:rPr>
              <a:t>7. Redefined 2030 goal announced on May 22, 2025. 2024 performance calculated retroactively. We continue to measure progress against our original 2025 goal and our extended 2030 goal. In addition to internal site-specific data, World Resource Institute’s Aqueduct water stress assessment tool is used to reconfirm high water-risk areas every three years. In 2022, an updated water risk assessment identified additional company-owned high water risk facilities, which are in-scope for calculating progress against our 2030 goal only. Reported performance does not include data from franchise bottler manufacturing facilities but work is underway to obtain it for inclusion in future years. For more information, see Calculation Methodology</a:t>
            </a: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3680CF"/>
                </a:solidFill>
                <a:effectLst/>
                <a:uLnTx/>
                <a:uFillTx/>
                <a:latin typeface="Gilroy Medium"/>
                <a:ea typeface="+mn-ea"/>
                <a:cs typeface="Arial" panose="020B0604020202020204" pitchFamily="34" charset="0"/>
              </a:rPr>
              <a:t>8. Refined goal announced on May 22, 2025. 2024 performance calculated retroactively. For more information, see Calculation Methodology</a:t>
            </a:r>
          </a:p>
        </p:txBody>
      </p:sp>
      <p:sp>
        <p:nvSpPr>
          <p:cNvPr id="37" name="Footer Placeholder 16">
            <a:extLst>
              <a:ext uri="{FF2B5EF4-FFF2-40B4-BE49-F238E27FC236}">
                <a16:creationId xmlns:a16="http://schemas.microsoft.com/office/drawing/2014/main" id="{E6EB38F6-2B9B-C17E-64BF-19E5BEE170BB}"/>
              </a:ext>
            </a:extLst>
          </p:cNvPr>
          <p:cNvSpPr txBox="1">
            <a:spLocks/>
          </p:cNvSpPr>
          <p:nvPr/>
        </p:nvSpPr>
        <p:spPr>
          <a:xfrm>
            <a:off x="9221303"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922F11"/>
                </a:solidFill>
                <a:effectLst/>
                <a:uLnTx/>
                <a:uFillTx/>
                <a:latin typeface="Gilroy Medium"/>
                <a:ea typeface="+mn-ea"/>
                <a:cs typeface="Arial" panose="020B0604020202020204" pitchFamily="34" charset="0"/>
              </a:rPr>
              <a:t>2. Refined goal announced on May 22, 2025. 2024 performance calculated retroactively. For more information, see Calculation Methodology</a:t>
            </a: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srgbClr val="922F11"/>
                </a:solidFill>
                <a:effectLst/>
                <a:uLnTx/>
                <a:uFillTx/>
                <a:latin typeface="Gilroy Medium"/>
                <a:ea typeface="+mn-ea"/>
                <a:cs typeface="Arial" panose="020B0604020202020204" pitchFamily="34" charset="0"/>
              </a:rPr>
              <a:t>6. As of 2024, Top 26 beverage markets represented 78% of our global beverages volume and Top 23 convenient foods markets represented 86% of our global convenient foods volume. Results reflect the exclusion of Be &amp; Cheery portfolio</a:t>
            </a:r>
          </a:p>
        </p:txBody>
      </p:sp>
      <p:sp>
        <p:nvSpPr>
          <p:cNvPr id="11" name="Round Single Corner Rectangle 10">
            <a:hlinkClick r:id="rId10"/>
            <a:extLst>
              <a:ext uri="{FF2B5EF4-FFF2-40B4-BE49-F238E27FC236}">
                <a16:creationId xmlns:a16="http://schemas.microsoft.com/office/drawing/2014/main" id="{47C38995-AC96-2DC4-E477-D2D7B9C2CB27}"/>
              </a:ext>
            </a:extLst>
          </p:cNvPr>
          <p:cNvSpPr/>
          <p:nvPr/>
        </p:nvSpPr>
        <p:spPr>
          <a:xfrm rot="10800000">
            <a:off x="1056041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12" name="Group 11">
            <a:extLst>
              <a:ext uri="{FF2B5EF4-FFF2-40B4-BE49-F238E27FC236}">
                <a16:creationId xmlns:a16="http://schemas.microsoft.com/office/drawing/2014/main" id="{DE727448-285F-45F5-7CF2-064B8384B3DF}"/>
              </a:ext>
            </a:extLst>
          </p:cNvPr>
          <p:cNvGrpSpPr/>
          <p:nvPr/>
        </p:nvGrpSpPr>
        <p:grpSpPr>
          <a:xfrm>
            <a:off x="10643125" y="444348"/>
            <a:ext cx="1466160" cy="320512"/>
            <a:chOff x="10615518" y="130531"/>
            <a:chExt cx="1466160" cy="320512"/>
          </a:xfrm>
        </p:grpSpPr>
        <p:sp>
          <p:nvSpPr>
            <p:cNvPr id="13" name="Rounded Rectangle 12">
              <a:hlinkClick r:id="rId10"/>
              <a:extLst>
                <a:ext uri="{FF2B5EF4-FFF2-40B4-BE49-F238E27FC236}">
                  <a16:creationId xmlns:a16="http://schemas.microsoft.com/office/drawing/2014/main" id="{790541F5-DD2B-1C2B-9C77-99807DF89AA7}"/>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Gilroy Medium"/>
                  <a:ea typeface="+mn-ea"/>
                  <a:cs typeface="+mn-cs"/>
                </a:rPr>
                <a:t>ESG Topics A-Z</a:t>
              </a:r>
            </a:p>
          </p:txBody>
        </p:sp>
        <p:sp>
          <p:nvSpPr>
            <p:cNvPr id="14" name="Half Frame 13">
              <a:extLst>
                <a:ext uri="{FF2B5EF4-FFF2-40B4-BE49-F238E27FC236}">
                  <a16:creationId xmlns:a16="http://schemas.microsoft.com/office/drawing/2014/main" id="{53375843-80BF-DDED-B83C-8740AC5571F6}"/>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sp>
        <p:nvSpPr>
          <p:cNvPr id="15" name="TextBox 14">
            <a:extLst>
              <a:ext uri="{FF2B5EF4-FFF2-40B4-BE49-F238E27FC236}">
                <a16:creationId xmlns:a16="http://schemas.microsoft.com/office/drawing/2014/main" id="{D892D5D4-3D23-EFD6-BB6C-205A69EE7B96}"/>
              </a:ext>
            </a:extLst>
          </p:cNvPr>
          <p:cNvSpPr txBox="1"/>
          <p:nvPr/>
        </p:nvSpPr>
        <p:spPr>
          <a:xfrm>
            <a:off x="10750920" y="93959"/>
            <a:ext cx="1264745" cy="307777"/>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For a full list of pep+ </a:t>
            </a:r>
            <a:b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b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goals, click here</a:t>
            </a:r>
          </a:p>
        </p:txBody>
      </p:sp>
      <p:pic>
        <p:nvPicPr>
          <p:cNvPr id="16" name="Picture 15" descr="A blue and black logo&#10;&#10;Description automatically generated">
            <a:extLst>
              <a:ext uri="{FF2B5EF4-FFF2-40B4-BE49-F238E27FC236}">
                <a16:creationId xmlns:a16="http://schemas.microsoft.com/office/drawing/2014/main" id="{D27401E6-8DC8-D854-3C60-1713BC4BA0DF}"/>
              </a:ext>
            </a:extLst>
          </p:cNvPr>
          <p:cNvPicPr>
            <a:picLocks noChangeAspect="1"/>
          </p:cNvPicPr>
          <p:nvPr/>
        </p:nvPicPr>
        <p:blipFill rotWithShape="1">
          <a:blip r:embed="rId11"/>
          <a:srcRect b="51344"/>
          <a:stretch/>
        </p:blipFill>
        <p:spPr>
          <a:xfrm>
            <a:off x="1883280" y="6134097"/>
            <a:ext cx="2056596" cy="723903"/>
          </a:xfrm>
          <a:prstGeom prst="rect">
            <a:avLst/>
          </a:prstGeom>
        </p:spPr>
      </p:pic>
      <p:pic>
        <p:nvPicPr>
          <p:cNvPr id="17" name="Picture 16" descr="A blue and black logo&#10;&#10;Description automatically generated">
            <a:extLst>
              <a:ext uri="{FF2B5EF4-FFF2-40B4-BE49-F238E27FC236}">
                <a16:creationId xmlns:a16="http://schemas.microsoft.com/office/drawing/2014/main" id="{AE7FD705-DEB6-873E-D31B-3EFB53E25EFD}"/>
              </a:ext>
            </a:extLst>
          </p:cNvPr>
          <p:cNvPicPr>
            <a:picLocks noChangeAspect="1"/>
          </p:cNvPicPr>
          <p:nvPr/>
        </p:nvPicPr>
        <p:blipFill rotWithShape="1">
          <a:blip r:embed="rId11"/>
          <a:srcRect t="37176" b="-670"/>
          <a:stretch>
            <a:fillRect/>
          </a:stretch>
        </p:blipFill>
        <p:spPr>
          <a:xfrm>
            <a:off x="7484797" y="-19257"/>
            <a:ext cx="2716349" cy="1247717"/>
          </a:xfrm>
          <a:prstGeom prst="rect">
            <a:avLst/>
          </a:prstGeom>
        </p:spPr>
      </p:pic>
    </p:spTree>
    <p:extLst>
      <p:ext uri="{BB962C8B-B14F-4D97-AF65-F5344CB8AC3E}">
        <p14:creationId xmlns:p14="http://schemas.microsoft.com/office/powerpoint/2010/main" val="2596572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115C3-ABBC-720D-544B-8644A01F2A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51B37A-7B96-C395-EBAE-92EA224C4D2D}"/>
              </a:ext>
            </a:extLst>
          </p:cNvPr>
          <p:cNvSpPr>
            <a:spLocks noGrp="1"/>
          </p:cNvSpPr>
          <p:nvPr>
            <p:ph type="body" sz="quarter" idx="11"/>
          </p:nvPr>
        </p:nvSpPr>
        <p:spPr>
          <a:xfrm>
            <a:off x="319088" y="758906"/>
            <a:ext cx="11582401" cy="316592"/>
          </a:xfrm>
        </p:spPr>
        <p:txBody>
          <a:bodyPr>
            <a:normAutofit fontScale="92500"/>
          </a:bodyPr>
          <a:lstStyle/>
          <a:p>
            <a:r>
              <a:rPr lang="en-US" sz="1600">
                <a:solidFill>
                  <a:schemeClr val="tx2"/>
                </a:solidFill>
              </a:rPr>
              <a:t>The following five areas have been identified as </a:t>
            </a:r>
            <a:r>
              <a:rPr lang="en-US" sz="1600" b="1">
                <a:solidFill>
                  <a:schemeClr val="tx2"/>
                </a:solidFill>
              </a:rPr>
              <a:t>the best value creation opportunities for PepsiCo and its top customers.</a:t>
            </a:r>
          </a:p>
        </p:txBody>
      </p:sp>
      <p:sp>
        <p:nvSpPr>
          <p:cNvPr id="3" name="Title 2">
            <a:extLst>
              <a:ext uri="{FF2B5EF4-FFF2-40B4-BE49-F238E27FC236}">
                <a16:creationId xmlns:a16="http://schemas.microsoft.com/office/drawing/2014/main" id="{3A32FCFE-B2BE-C240-C924-7B12A4BE87DD}"/>
              </a:ext>
            </a:extLst>
          </p:cNvPr>
          <p:cNvSpPr>
            <a:spLocks noGrp="1"/>
          </p:cNvSpPr>
          <p:nvPr>
            <p:ph type="title"/>
          </p:nvPr>
        </p:nvSpPr>
        <p:spPr>
          <a:xfrm>
            <a:off x="304799" y="261846"/>
            <a:ext cx="11582401" cy="475306"/>
          </a:xfrm>
        </p:spPr>
        <p:txBody>
          <a:bodyPr/>
          <a:lstStyle/>
          <a:p>
            <a:r>
              <a:rPr lang="en-US">
                <a:solidFill>
                  <a:schemeClr val="tx2"/>
                </a:solidFill>
              </a:rPr>
              <a:t>Solutions to drive value with customers  </a:t>
            </a:r>
          </a:p>
        </p:txBody>
      </p:sp>
      <p:sp>
        <p:nvSpPr>
          <p:cNvPr id="4" name="Text Placeholder 3">
            <a:extLst>
              <a:ext uri="{FF2B5EF4-FFF2-40B4-BE49-F238E27FC236}">
                <a16:creationId xmlns:a16="http://schemas.microsoft.com/office/drawing/2014/main" id="{4E9E20BF-DA4C-8C74-913B-743A559A9E55}"/>
              </a:ext>
            </a:extLst>
          </p:cNvPr>
          <p:cNvSpPr>
            <a:spLocks noGrp="1"/>
          </p:cNvSpPr>
          <p:nvPr>
            <p:ph type="body" sz="quarter" idx="13"/>
          </p:nvPr>
        </p:nvSpPr>
        <p:spPr>
          <a:xfrm>
            <a:off x="4933572" y="1190243"/>
            <a:ext cx="2252666" cy="5009294"/>
          </a:xfrm>
          <a:solidFill>
            <a:schemeClr val="accent1"/>
          </a:solidFill>
        </p:spPr>
        <p:txBody>
          <a:bodyPr/>
          <a:lstStyle/>
          <a:p>
            <a:endParaRPr lang="en-US"/>
          </a:p>
          <a:p>
            <a:r>
              <a:rPr lang="en-US"/>
              <a:t>Recycling </a:t>
            </a:r>
          </a:p>
        </p:txBody>
      </p:sp>
      <p:sp>
        <p:nvSpPr>
          <p:cNvPr id="5" name="Text Placeholder 4">
            <a:extLst>
              <a:ext uri="{FF2B5EF4-FFF2-40B4-BE49-F238E27FC236}">
                <a16:creationId xmlns:a16="http://schemas.microsoft.com/office/drawing/2014/main" id="{B2F0708F-2A36-6AFF-3989-CC73A03294FA}"/>
              </a:ext>
            </a:extLst>
          </p:cNvPr>
          <p:cNvSpPr>
            <a:spLocks noGrp="1"/>
          </p:cNvSpPr>
          <p:nvPr>
            <p:ph type="body" sz="quarter" idx="14"/>
          </p:nvPr>
        </p:nvSpPr>
        <p:spPr>
          <a:xfrm>
            <a:off x="4933572" y="2224531"/>
            <a:ext cx="2235050" cy="3598889"/>
          </a:xfrm>
        </p:spPr>
        <p:txBody>
          <a:bodyPr vert="horz" lIns="137160" tIns="0" rIns="137160" bIns="0" rtlCol="0" anchor="t">
            <a:noAutofit/>
          </a:bodyPr>
          <a:lstStyle/>
          <a:p>
            <a:r>
              <a:rPr lang="en-US" b="1"/>
              <a:t>Recycling programs </a:t>
            </a:r>
          </a:p>
          <a:p>
            <a:endParaRPr lang="en-US" sz="300" b="1">
              <a:solidFill>
                <a:schemeClr val="accent2"/>
              </a:solidFill>
            </a:endParaRPr>
          </a:p>
          <a:p>
            <a:endParaRPr lang="en-US" sz="300" b="1">
              <a:solidFill>
                <a:schemeClr val="accent2"/>
              </a:solidFill>
            </a:endParaRPr>
          </a:p>
          <a:p>
            <a:r>
              <a:rPr lang="en-US" b="1">
                <a:solidFill>
                  <a:schemeClr val="accent2"/>
                </a:solidFill>
              </a:rPr>
              <a:t>Why? </a:t>
            </a:r>
          </a:p>
          <a:p>
            <a:pPr marL="285750" indent="-285750">
              <a:buFont typeface="Arial" panose="020B0604020202020204" pitchFamily="34" charset="0"/>
              <a:buChar char="•"/>
            </a:pPr>
            <a:r>
              <a:rPr lang="en-US" sz="1200"/>
              <a:t>Hit recycling targets or position as leaders and innovators in the circular economy.</a:t>
            </a: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400" b="1" i="0" u="none" strike="noStrike" kern="1200" cap="none" spc="0" normalizeH="0" baseline="0" noProof="0">
                <a:ln>
                  <a:noFill/>
                </a:ln>
                <a:solidFill>
                  <a:srgbClr val="A5CBEE"/>
                </a:solidFill>
                <a:effectLst/>
                <a:uLnTx/>
                <a:uFillTx/>
                <a:latin typeface="Gilroy Medium"/>
                <a:ea typeface="+mn-ea"/>
                <a:cs typeface="+mn-cs"/>
              </a:rPr>
              <a:t>How? </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Increase recycling rates and support customer waste goals</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Simplify the sorting process</a:t>
            </a:r>
          </a:p>
          <a:p>
            <a:endParaRPr lang="en-US" sz="1200"/>
          </a:p>
        </p:txBody>
      </p:sp>
      <p:sp>
        <p:nvSpPr>
          <p:cNvPr id="6" name="Text Placeholder 5">
            <a:extLst>
              <a:ext uri="{FF2B5EF4-FFF2-40B4-BE49-F238E27FC236}">
                <a16:creationId xmlns:a16="http://schemas.microsoft.com/office/drawing/2014/main" id="{0DD5BF49-6D69-6330-BD93-217B665FF58B}"/>
              </a:ext>
            </a:extLst>
          </p:cNvPr>
          <p:cNvSpPr>
            <a:spLocks noGrp="1"/>
          </p:cNvSpPr>
          <p:nvPr>
            <p:ph type="body" sz="quarter" idx="21"/>
          </p:nvPr>
        </p:nvSpPr>
        <p:spPr>
          <a:xfrm>
            <a:off x="279555" y="1190226"/>
            <a:ext cx="2252666" cy="5009311"/>
          </a:xfrm>
          <a:solidFill>
            <a:schemeClr val="accent1"/>
          </a:solidFill>
        </p:spPr>
        <p:txBody>
          <a:bodyPr/>
          <a:lstStyle/>
          <a:p>
            <a:endParaRPr lang="en-US"/>
          </a:p>
          <a:p>
            <a:r>
              <a:rPr lang="en-US"/>
              <a:t>Energy </a:t>
            </a:r>
          </a:p>
        </p:txBody>
      </p:sp>
      <p:sp>
        <p:nvSpPr>
          <p:cNvPr id="7" name="Text Placeholder 6">
            <a:extLst>
              <a:ext uri="{FF2B5EF4-FFF2-40B4-BE49-F238E27FC236}">
                <a16:creationId xmlns:a16="http://schemas.microsoft.com/office/drawing/2014/main" id="{9DD190A8-2E8C-17AE-3A78-52007775CAE0}"/>
              </a:ext>
            </a:extLst>
          </p:cNvPr>
          <p:cNvSpPr>
            <a:spLocks noGrp="1"/>
          </p:cNvSpPr>
          <p:nvPr>
            <p:ph type="body" sz="quarter" idx="22"/>
          </p:nvPr>
        </p:nvSpPr>
        <p:spPr>
          <a:xfrm>
            <a:off x="266303" y="2161928"/>
            <a:ext cx="2169725" cy="2982686"/>
          </a:xfrm>
        </p:spPr>
        <p:txBody>
          <a:bodyPr/>
          <a:lstStyle/>
          <a:p>
            <a:r>
              <a:rPr lang="en-US" b="1"/>
              <a:t>pep+ Renew</a:t>
            </a:r>
          </a:p>
          <a:p>
            <a:endParaRPr lang="en-US" sz="600" b="1">
              <a:solidFill>
                <a:schemeClr val="accent2"/>
              </a:solidFill>
            </a:endParaRPr>
          </a:p>
          <a:p>
            <a:r>
              <a:rPr lang="en-US" b="1">
                <a:solidFill>
                  <a:schemeClr val="accent2"/>
                </a:solidFill>
              </a:rPr>
              <a:t>Why? </a:t>
            </a:r>
          </a:p>
          <a:p>
            <a:pPr marL="285750" indent="-285750">
              <a:buFont typeface="Arial" panose="020B0604020202020204" pitchFamily="34" charset="0"/>
              <a:buChar char="•"/>
            </a:pPr>
            <a:r>
              <a:rPr lang="en-US" sz="1200"/>
              <a:t>Accelerate their renewable energy transition and achieve climate targets on schedule.</a:t>
            </a:r>
          </a:p>
          <a:p>
            <a:r>
              <a:rPr lang="en-US" b="1">
                <a:solidFill>
                  <a:schemeClr val="accent2"/>
                </a:solidFill>
              </a:rPr>
              <a:t>How? </a:t>
            </a:r>
          </a:p>
          <a:p>
            <a:pPr marL="285750" indent="-285750">
              <a:buFont typeface="Arial" panose="020B0604020202020204" pitchFamily="34" charset="0"/>
              <a:buChar char="•"/>
            </a:pPr>
            <a:r>
              <a:rPr kumimoji="0" lang="en-US" sz="1200" b="0" i="0" u="none" strike="noStrike" kern="1200" cap="none" spc="0" normalizeH="0" baseline="0" noProof="0">
                <a:ln>
                  <a:noFill/>
                </a:ln>
                <a:solidFill>
                  <a:prstClr val="white"/>
                </a:solidFill>
                <a:effectLst/>
                <a:uLnTx/>
                <a:uFillTx/>
                <a:latin typeface="Gilroy Medium"/>
                <a:ea typeface="+mn-ea"/>
                <a:cs typeface="+mn-cs"/>
              </a:rPr>
              <a:t>Support in reducing emissions</a:t>
            </a:r>
          </a:p>
          <a:p>
            <a:pPr marL="285750" indent="-285750">
              <a:buFont typeface="Arial" panose="020B0604020202020204" pitchFamily="34" charset="0"/>
              <a:buChar char="•"/>
            </a:pPr>
            <a:r>
              <a:rPr lang="en-US" sz="1200">
                <a:solidFill>
                  <a:prstClr val="white"/>
                </a:solidFill>
                <a:latin typeface="Gilroy Medium"/>
              </a:rPr>
              <a:t>Equip with educational materials to understand opportunities</a:t>
            </a:r>
            <a:endParaRPr lang="en-US" sz="1200"/>
          </a:p>
        </p:txBody>
      </p:sp>
      <p:sp>
        <p:nvSpPr>
          <p:cNvPr id="8" name="Text Placeholder 7">
            <a:extLst>
              <a:ext uri="{FF2B5EF4-FFF2-40B4-BE49-F238E27FC236}">
                <a16:creationId xmlns:a16="http://schemas.microsoft.com/office/drawing/2014/main" id="{ED0DDE60-46B6-16D4-78C3-69AE535605FD}"/>
              </a:ext>
            </a:extLst>
          </p:cNvPr>
          <p:cNvSpPr>
            <a:spLocks noGrp="1"/>
          </p:cNvSpPr>
          <p:nvPr>
            <p:ph type="body" sz="quarter" idx="23"/>
          </p:nvPr>
        </p:nvSpPr>
        <p:spPr>
          <a:xfrm>
            <a:off x="7268096" y="1186896"/>
            <a:ext cx="2252666" cy="5009310"/>
          </a:xfrm>
          <a:solidFill>
            <a:schemeClr val="accent1"/>
          </a:solidFill>
        </p:spPr>
        <p:txBody>
          <a:bodyPr/>
          <a:lstStyle/>
          <a:p>
            <a:endParaRPr lang="en-US"/>
          </a:p>
          <a:p>
            <a:r>
              <a:rPr lang="en-US"/>
              <a:t>Packaging</a:t>
            </a:r>
          </a:p>
        </p:txBody>
      </p:sp>
      <p:sp>
        <p:nvSpPr>
          <p:cNvPr id="9" name="Text Placeholder 8">
            <a:extLst>
              <a:ext uri="{FF2B5EF4-FFF2-40B4-BE49-F238E27FC236}">
                <a16:creationId xmlns:a16="http://schemas.microsoft.com/office/drawing/2014/main" id="{1487781F-8166-F43A-D14C-AF31FC8F50DA}"/>
              </a:ext>
            </a:extLst>
          </p:cNvPr>
          <p:cNvSpPr>
            <a:spLocks noGrp="1"/>
          </p:cNvSpPr>
          <p:nvPr>
            <p:ph type="body" sz="quarter" idx="24"/>
          </p:nvPr>
        </p:nvSpPr>
        <p:spPr>
          <a:xfrm>
            <a:off x="7310960" y="2208113"/>
            <a:ext cx="2187651" cy="3775351"/>
          </a:xfrm>
        </p:spPr>
        <p:txBody>
          <a:bodyPr/>
          <a:lstStyle/>
          <a:p>
            <a:r>
              <a:rPr lang="en-US"/>
              <a:t>Sustainable packaging portfolio </a:t>
            </a:r>
          </a:p>
          <a:p>
            <a:endParaRPr lang="en-US" sz="200" b="1">
              <a:solidFill>
                <a:schemeClr val="accent2"/>
              </a:solidFill>
            </a:endParaRPr>
          </a:p>
          <a:p>
            <a:r>
              <a:rPr lang="en-US" b="1">
                <a:solidFill>
                  <a:schemeClr val="accent2"/>
                </a:solidFill>
              </a:rPr>
              <a:t>Why? </a:t>
            </a:r>
          </a:p>
          <a:p>
            <a:pPr marL="285750" indent="-285750">
              <a:buFont typeface="Arial" panose="020B0604020202020204" pitchFamily="34" charset="0"/>
              <a:buChar char="•"/>
            </a:pPr>
            <a:r>
              <a:rPr lang="en-US" sz="1200"/>
              <a:t>Stay ahead on packaging innovation and lead in sustainable packaging solutions.</a:t>
            </a: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400" b="1" i="0" u="none" strike="noStrike" kern="1200" cap="none" spc="0" normalizeH="0" baseline="0" noProof="0">
                <a:ln>
                  <a:noFill/>
                </a:ln>
                <a:solidFill>
                  <a:srgbClr val="A5CBEE"/>
                </a:solidFill>
                <a:effectLst/>
                <a:uLnTx/>
                <a:uFillTx/>
                <a:latin typeface="Gilroy Medium"/>
                <a:ea typeface="+mn-ea"/>
                <a:cs typeface="+mn-cs"/>
              </a:rPr>
              <a:t>How? </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Increase the sustainability of packaging portfolio</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lang="en-US" sz="1200">
                <a:solidFill>
                  <a:prstClr val="white"/>
                </a:solidFill>
                <a:latin typeface="Gilroy Medium"/>
              </a:rPr>
              <a:t>Support plastic reduction goals</a:t>
            </a:r>
            <a:endParaRPr kumimoji="0" lang="en-US" sz="1200" b="0" i="0" u="none" strike="noStrike" kern="1200" cap="none" spc="0" normalizeH="0" baseline="0" noProof="0">
              <a:ln>
                <a:noFill/>
              </a:ln>
              <a:solidFill>
                <a:prstClr val="white"/>
              </a:solidFill>
              <a:effectLst/>
              <a:uLnTx/>
              <a:uFillTx/>
              <a:latin typeface="Gilroy Medium"/>
              <a:ea typeface="+mn-ea"/>
              <a:cs typeface="+mn-cs"/>
            </a:endParaRPr>
          </a:p>
          <a:p>
            <a:endParaRPr lang="en-US" sz="1200"/>
          </a:p>
        </p:txBody>
      </p:sp>
      <p:sp>
        <p:nvSpPr>
          <p:cNvPr id="10" name="Text Placeholder 9">
            <a:extLst>
              <a:ext uri="{FF2B5EF4-FFF2-40B4-BE49-F238E27FC236}">
                <a16:creationId xmlns:a16="http://schemas.microsoft.com/office/drawing/2014/main" id="{08AE46DA-EC77-EF06-A119-588583A85F8C}"/>
              </a:ext>
            </a:extLst>
          </p:cNvPr>
          <p:cNvSpPr>
            <a:spLocks noGrp="1"/>
          </p:cNvSpPr>
          <p:nvPr>
            <p:ph type="body" sz="quarter" idx="25"/>
          </p:nvPr>
        </p:nvSpPr>
        <p:spPr>
          <a:xfrm>
            <a:off x="2606563" y="1194811"/>
            <a:ext cx="2252666" cy="5009305"/>
          </a:xfrm>
          <a:solidFill>
            <a:schemeClr val="accent1"/>
          </a:solidFill>
        </p:spPr>
        <p:txBody>
          <a:bodyPr/>
          <a:lstStyle/>
          <a:p>
            <a:endParaRPr lang="en-US"/>
          </a:p>
          <a:p>
            <a:r>
              <a:rPr lang="en-US"/>
              <a:t>Agriculture</a:t>
            </a:r>
          </a:p>
        </p:txBody>
      </p:sp>
      <p:sp>
        <p:nvSpPr>
          <p:cNvPr id="11" name="Text Placeholder 10">
            <a:extLst>
              <a:ext uri="{FF2B5EF4-FFF2-40B4-BE49-F238E27FC236}">
                <a16:creationId xmlns:a16="http://schemas.microsoft.com/office/drawing/2014/main" id="{07E14581-B036-442B-88C6-29A05C2E4968}"/>
              </a:ext>
            </a:extLst>
          </p:cNvPr>
          <p:cNvSpPr>
            <a:spLocks noGrp="1"/>
          </p:cNvSpPr>
          <p:nvPr>
            <p:ph type="body" sz="quarter" idx="26"/>
          </p:nvPr>
        </p:nvSpPr>
        <p:spPr>
          <a:xfrm>
            <a:off x="2658589" y="2208113"/>
            <a:ext cx="2186306" cy="3463925"/>
          </a:xfrm>
        </p:spPr>
        <p:txBody>
          <a:bodyPr/>
          <a:lstStyle/>
          <a:p>
            <a:r>
              <a:rPr lang="en-US" b="1"/>
              <a:t>Sow+</a:t>
            </a:r>
          </a:p>
          <a:p>
            <a:endParaRPr lang="en-US" sz="200" b="1"/>
          </a:p>
          <a:p>
            <a:r>
              <a:rPr lang="en-US" b="1">
                <a:solidFill>
                  <a:schemeClr val="accent2"/>
                </a:solidFill>
              </a:rPr>
              <a:t>Why? </a:t>
            </a:r>
          </a:p>
          <a:p>
            <a:pPr marL="285750" indent="-285750">
              <a:buFont typeface="Arial" panose="020B0604020202020204" pitchFamily="34" charset="0"/>
              <a:buChar char="•"/>
            </a:pPr>
            <a:r>
              <a:rPr lang="en-US" sz="1200"/>
              <a:t>Build supply chain resilience and progress against Scope 3 carbon reduction commitments.</a:t>
            </a: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400" b="1" i="0" u="none" strike="noStrike" kern="1200" cap="none" spc="0" normalizeH="0" baseline="0" noProof="0">
                <a:ln>
                  <a:noFill/>
                </a:ln>
                <a:solidFill>
                  <a:srgbClr val="A5CBEE"/>
                </a:solidFill>
                <a:effectLst/>
                <a:uLnTx/>
                <a:uFillTx/>
                <a:latin typeface="Gilroy Medium"/>
                <a:ea typeface="+mn-ea"/>
                <a:cs typeface="+mn-cs"/>
              </a:rPr>
              <a:t>How? </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Reduce ag footprint and Scope 3 emissions</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Provide learnings based on PepsiCo’s experience as leader in regen ag</a:t>
            </a:r>
          </a:p>
          <a:p>
            <a:endParaRPr lang="en-US" sz="1200"/>
          </a:p>
        </p:txBody>
      </p:sp>
      <p:grpSp>
        <p:nvGrpSpPr>
          <p:cNvPr id="48" name="Group 47">
            <a:extLst>
              <a:ext uri="{FF2B5EF4-FFF2-40B4-BE49-F238E27FC236}">
                <a16:creationId xmlns:a16="http://schemas.microsoft.com/office/drawing/2014/main" id="{3BB098F3-45A6-ACED-6F05-7CB937527C75}"/>
              </a:ext>
            </a:extLst>
          </p:cNvPr>
          <p:cNvGrpSpPr/>
          <p:nvPr/>
        </p:nvGrpSpPr>
        <p:grpSpPr>
          <a:xfrm>
            <a:off x="4267509" y="1382977"/>
            <a:ext cx="428329" cy="395126"/>
            <a:chOff x="2802947" y="1428285"/>
            <a:chExt cx="428329" cy="395126"/>
          </a:xfrm>
        </p:grpSpPr>
        <p:sp>
          <p:nvSpPr>
            <p:cNvPr id="18" name="Freeform: Shape 17">
              <a:extLst>
                <a:ext uri="{FF2B5EF4-FFF2-40B4-BE49-F238E27FC236}">
                  <a16:creationId xmlns:a16="http://schemas.microsoft.com/office/drawing/2014/main" id="{3A750AD8-13B1-9769-7D86-538988A67356}"/>
                </a:ext>
              </a:extLst>
            </p:cNvPr>
            <p:cNvSpPr/>
            <p:nvPr/>
          </p:nvSpPr>
          <p:spPr>
            <a:xfrm>
              <a:off x="3012075" y="1647262"/>
              <a:ext cx="143842" cy="79963"/>
            </a:xfrm>
            <a:custGeom>
              <a:avLst/>
              <a:gdLst>
                <a:gd name="csX0" fmla="*/ 75359 w 143842"/>
                <a:gd name="csY0" fmla="*/ 11 h 79963"/>
                <a:gd name="csX1" fmla="*/ 0 w 143842"/>
                <a:gd name="csY1" fmla="*/ 38489 h 79963"/>
                <a:gd name="csX2" fmla="*/ 73813 w 143842"/>
                <a:gd name="csY2" fmla="*/ 79953 h 79963"/>
                <a:gd name="csX3" fmla="*/ 143842 w 143842"/>
                <a:gd name="csY3" fmla="*/ 41367 h 79963"/>
                <a:gd name="csX4" fmla="*/ 75359 w 143842"/>
                <a:gd name="csY4" fmla="*/ 11 h 79963"/>
              </a:gdLst>
              <a:ahLst/>
              <a:cxnLst>
                <a:cxn ang="0">
                  <a:pos x="csX0" y="csY0"/>
                </a:cxn>
                <a:cxn ang="0">
                  <a:pos x="csX1" y="csY1"/>
                </a:cxn>
                <a:cxn ang="0">
                  <a:pos x="csX2" y="csY2"/>
                </a:cxn>
                <a:cxn ang="0">
                  <a:pos x="csX3" y="csY3"/>
                </a:cxn>
                <a:cxn ang="0">
                  <a:pos x="csX4" y="csY4"/>
                </a:cxn>
              </a:cxnLst>
              <a:rect l="l" t="t" r="r" b="b"/>
              <a:pathLst>
                <a:path w="143842" h="79963">
                  <a:moveTo>
                    <a:pt x="75359" y="11"/>
                  </a:moveTo>
                  <a:cubicBezTo>
                    <a:pt x="37093" y="-736"/>
                    <a:pt x="0" y="38489"/>
                    <a:pt x="0" y="38489"/>
                  </a:cubicBezTo>
                  <a:cubicBezTo>
                    <a:pt x="0" y="38489"/>
                    <a:pt x="35548" y="79206"/>
                    <a:pt x="73813" y="79953"/>
                  </a:cubicBezTo>
                  <a:cubicBezTo>
                    <a:pt x="112079" y="80699"/>
                    <a:pt x="143842" y="41367"/>
                    <a:pt x="143842" y="41367"/>
                  </a:cubicBezTo>
                  <a:cubicBezTo>
                    <a:pt x="143842" y="41367"/>
                    <a:pt x="113624" y="757"/>
                    <a:pt x="75359" y="11"/>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21" name="Freeform: Shape 20">
              <a:extLst>
                <a:ext uri="{FF2B5EF4-FFF2-40B4-BE49-F238E27FC236}">
                  <a16:creationId xmlns:a16="http://schemas.microsoft.com/office/drawing/2014/main" id="{6BE86C13-E966-2CC1-AA96-10EA055DA1E8}"/>
                </a:ext>
              </a:extLst>
            </p:cNvPr>
            <p:cNvSpPr/>
            <p:nvPr/>
          </p:nvSpPr>
          <p:spPr>
            <a:xfrm>
              <a:off x="2936663" y="1722621"/>
              <a:ext cx="143895" cy="79963"/>
            </a:xfrm>
            <a:custGeom>
              <a:avLst/>
              <a:gdLst>
                <a:gd name="csX0" fmla="*/ 75412 w 143895"/>
                <a:gd name="csY0" fmla="*/ 10 h 79963"/>
                <a:gd name="csX1" fmla="*/ 0 w 143895"/>
                <a:gd name="csY1" fmla="*/ 38543 h 79963"/>
                <a:gd name="csX2" fmla="*/ 73813 w 143895"/>
                <a:gd name="csY2" fmla="*/ 79953 h 79963"/>
                <a:gd name="csX3" fmla="*/ 143896 w 143895"/>
                <a:gd name="csY3" fmla="*/ 41367 h 79963"/>
                <a:gd name="csX4" fmla="*/ 75412 w 143895"/>
                <a:gd name="csY4" fmla="*/ 10 h 79963"/>
              </a:gdLst>
              <a:ahLst/>
              <a:cxnLst>
                <a:cxn ang="0">
                  <a:pos x="csX0" y="csY0"/>
                </a:cxn>
                <a:cxn ang="0">
                  <a:pos x="csX1" y="csY1"/>
                </a:cxn>
                <a:cxn ang="0">
                  <a:pos x="csX2" y="csY2"/>
                </a:cxn>
                <a:cxn ang="0">
                  <a:pos x="csX3" y="csY3"/>
                </a:cxn>
                <a:cxn ang="0">
                  <a:pos x="csX4" y="csY4"/>
                </a:cxn>
              </a:cxnLst>
              <a:rect l="l" t="t" r="r" b="b"/>
              <a:pathLst>
                <a:path w="143895" h="79963">
                  <a:moveTo>
                    <a:pt x="75412" y="10"/>
                  </a:moveTo>
                  <a:cubicBezTo>
                    <a:pt x="37146" y="-736"/>
                    <a:pt x="0" y="38543"/>
                    <a:pt x="0" y="38543"/>
                  </a:cubicBezTo>
                  <a:cubicBezTo>
                    <a:pt x="0" y="38543"/>
                    <a:pt x="35601" y="79206"/>
                    <a:pt x="73813" y="79953"/>
                  </a:cubicBezTo>
                  <a:cubicBezTo>
                    <a:pt x="112025" y="80699"/>
                    <a:pt x="143896" y="41367"/>
                    <a:pt x="143896" y="41367"/>
                  </a:cubicBezTo>
                  <a:cubicBezTo>
                    <a:pt x="143896" y="41367"/>
                    <a:pt x="113678" y="757"/>
                    <a:pt x="75412" y="10"/>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23" name="Freeform: Shape 22">
              <a:extLst>
                <a:ext uri="{FF2B5EF4-FFF2-40B4-BE49-F238E27FC236}">
                  <a16:creationId xmlns:a16="http://schemas.microsoft.com/office/drawing/2014/main" id="{AF1B099A-7C8E-29A0-57C2-8E0232567A60}"/>
                </a:ext>
              </a:extLst>
            </p:cNvPr>
            <p:cNvSpPr/>
            <p:nvPr/>
          </p:nvSpPr>
          <p:spPr>
            <a:xfrm>
              <a:off x="2932387" y="1503643"/>
              <a:ext cx="79912" cy="143895"/>
            </a:xfrm>
            <a:custGeom>
              <a:avLst/>
              <a:gdLst>
                <a:gd name="csX0" fmla="*/ 41422 w 79912"/>
                <a:gd name="csY0" fmla="*/ 143896 h 143895"/>
                <a:gd name="csX1" fmla="*/ 79901 w 79912"/>
                <a:gd name="csY1" fmla="*/ 68484 h 143895"/>
                <a:gd name="csX2" fmla="*/ 38597 w 79912"/>
                <a:gd name="csY2" fmla="*/ 0 h 143895"/>
                <a:gd name="csX3" fmla="*/ 12 w 79912"/>
                <a:gd name="csY3" fmla="*/ 70083 h 143895"/>
                <a:gd name="csX4" fmla="*/ 41422 w 79912"/>
                <a:gd name="csY4" fmla="*/ 143896 h 143895"/>
              </a:gdLst>
              <a:ahLst/>
              <a:cxnLst>
                <a:cxn ang="0">
                  <a:pos x="csX0" y="csY0"/>
                </a:cxn>
                <a:cxn ang="0">
                  <a:pos x="csX1" y="csY1"/>
                </a:cxn>
                <a:cxn ang="0">
                  <a:pos x="csX2" y="csY2"/>
                </a:cxn>
                <a:cxn ang="0">
                  <a:pos x="csX3" y="csY3"/>
                </a:cxn>
                <a:cxn ang="0">
                  <a:pos x="csX4" y="csY4"/>
                </a:cxn>
              </a:cxnLst>
              <a:rect l="l" t="t" r="r" b="b"/>
              <a:pathLst>
                <a:path w="79912" h="143895">
                  <a:moveTo>
                    <a:pt x="41422" y="143896"/>
                  </a:moveTo>
                  <a:cubicBezTo>
                    <a:pt x="41422" y="143896"/>
                    <a:pt x="80700" y="106589"/>
                    <a:pt x="79901" y="68484"/>
                  </a:cubicBezTo>
                  <a:cubicBezTo>
                    <a:pt x="79101" y="30378"/>
                    <a:pt x="38597" y="0"/>
                    <a:pt x="38597" y="0"/>
                  </a:cubicBezTo>
                  <a:cubicBezTo>
                    <a:pt x="38597" y="0"/>
                    <a:pt x="-787" y="31977"/>
                    <a:pt x="12" y="70083"/>
                  </a:cubicBezTo>
                  <a:cubicBezTo>
                    <a:pt x="811" y="108188"/>
                    <a:pt x="41422" y="143896"/>
                    <a:pt x="41422" y="143896"/>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26" name="Freeform: Shape 25">
              <a:extLst>
                <a:ext uri="{FF2B5EF4-FFF2-40B4-BE49-F238E27FC236}">
                  <a16:creationId xmlns:a16="http://schemas.microsoft.com/office/drawing/2014/main" id="{E881C51C-8513-978D-E18D-0EDB0F4E52E2}"/>
                </a:ext>
              </a:extLst>
            </p:cNvPr>
            <p:cNvSpPr/>
            <p:nvPr/>
          </p:nvSpPr>
          <p:spPr>
            <a:xfrm>
              <a:off x="2856977" y="1579055"/>
              <a:ext cx="79963" cy="143842"/>
            </a:xfrm>
            <a:custGeom>
              <a:avLst/>
              <a:gdLst>
                <a:gd name="csX0" fmla="*/ 41474 w 79963"/>
                <a:gd name="csY0" fmla="*/ 143842 h 143842"/>
                <a:gd name="csX1" fmla="*/ 79952 w 79963"/>
                <a:gd name="csY1" fmla="*/ 68484 h 143842"/>
                <a:gd name="csX2" fmla="*/ 38649 w 79963"/>
                <a:gd name="csY2" fmla="*/ 0 h 143842"/>
                <a:gd name="csX3" fmla="*/ 10 w 79963"/>
                <a:gd name="csY3" fmla="*/ 70029 h 143842"/>
                <a:gd name="csX4" fmla="*/ 41474 w 79963"/>
                <a:gd name="csY4" fmla="*/ 143842 h 143842"/>
              </a:gdLst>
              <a:ahLst/>
              <a:cxnLst>
                <a:cxn ang="0">
                  <a:pos x="csX0" y="csY0"/>
                </a:cxn>
                <a:cxn ang="0">
                  <a:pos x="csX1" y="csY1"/>
                </a:cxn>
                <a:cxn ang="0">
                  <a:pos x="csX2" y="csY2"/>
                </a:cxn>
                <a:cxn ang="0">
                  <a:pos x="csX3" y="csY3"/>
                </a:cxn>
                <a:cxn ang="0">
                  <a:pos x="csX4" y="csY4"/>
                </a:cxn>
              </a:cxnLst>
              <a:rect l="l" t="t" r="r" b="b"/>
              <a:pathLst>
                <a:path w="79963" h="143842">
                  <a:moveTo>
                    <a:pt x="41474" y="143842"/>
                  </a:moveTo>
                  <a:cubicBezTo>
                    <a:pt x="41474" y="143842"/>
                    <a:pt x="80699" y="106536"/>
                    <a:pt x="79952" y="68484"/>
                  </a:cubicBezTo>
                  <a:cubicBezTo>
                    <a:pt x="79206" y="30431"/>
                    <a:pt x="38649" y="0"/>
                    <a:pt x="38649" y="0"/>
                  </a:cubicBezTo>
                  <a:cubicBezTo>
                    <a:pt x="38649" y="0"/>
                    <a:pt x="-736" y="31977"/>
                    <a:pt x="10" y="70029"/>
                  </a:cubicBezTo>
                  <a:cubicBezTo>
                    <a:pt x="757" y="108082"/>
                    <a:pt x="41474" y="143842"/>
                    <a:pt x="41474" y="143842"/>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nvGrpSpPr>
            <p:cNvPr id="38" name="Group 37">
              <a:extLst>
                <a:ext uri="{FF2B5EF4-FFF2-40B4-BE49-F238E27FC236}">
                  <a16:creationId xmlns:a16="http://schemas.microsoft.com/office/drawing/2014/main" id="{9B600EA9-6F14-A0A1-2816-13298C2B05A6}"/>
                </a:ext>
              </a:extLst>
            </p:cNvPr>
            <p:cNvGrpSpPr/>
            <p:nvPr/>
          </p:nvGrpSpPr>
          <p:grpSpPr>
            <a:xfrm>
              <a:off x="2802947" y="1428285"/>
              <a:ext cx="428329" cy="395126"/>
              <a:chOff x="2802947" y="1428285"/>
              <a:chExt cx="428329" cy="395126"/>
            </a:xfrm>
          </p:grpSpPr>
          <p:sp>
            <p:nvSpPr>
              <p:cNvPr id="15" name="Freeform: Shape 14">
                <a:extLst>
                  <a:ext uri="{FF2B5EF4-FFF2-40B4-BE49-F238E27FC236}">
                    <a16:creationId xmlns:a16="http://schemas.microsoft.com/office/drawing/2014/main" id="{A9838530-F11B-09D4-C2BC-AD679097AF7C}"/>
                  </a:ext>
                </a:extLst>
              </p:cNvPr>
              <p:cNvSpPr/>
              <p:nvPr/>
            </p:nvSpPr>
            <p:spPr>
              <a:xfrm>
                <a:off x="2802947" y="1551392"/>
                <a:ext cx="305355" cy="272019"/>
              </a:xfrm>
              <a:custGeom>
                <a:avLst/>
                <a:gdLst>
                  <a:gd name="csX0" fmla="*/ 137447 w 305355"/>
                  <a:gd name="csY0" fmla="*/ 186748 h 272019"/>
                  <a:gd name="csX1" fmla="*/ 0 w 305355"/>
                  <a:gd name="csY1" fmla="*/ 272019 h 272019"/>
                  <a:gd name="csX2" fmla="*/ 0 w 305355"/>
                  <a:gd name="csY2" fmla="*/ 245372 h 272019"/>
                  <a:gd name="csX3" fmla="*/ 118421 w 305355"/>
                  <a:gd name="csY3" fmla="*/ 168521 h 272019"/>
                  <a:gd name="csX4" fmla="*/ 118421 w 305355"/>
                  <a:gd name="csY4" fmla="*/ 168521 h 272019"/>
                  <a:gd name="csX5" fmla="*/ 118687 w 305355"/>
                  <a:gd name="csY5" fmla="*/ 168521 h 272019"/>
                  <a:gd name="csX6" fmla="*/ 282462 w 305355"/>
                  <a:gd name="csY6" fmla="*/ 4053 h 272019"/>
                  <a:gd name="csX7" fmla="*/ 301302 w 305355"/>
                  <a:gd name="csY7" fmla="*/ 3754 h 272019"/>
                  <a:gd name="csX8" fmla="*/ 301602 w 305355"/>
                  <a:gd name="csY8" fmla="*/ 22594 h 272019"/>
                  <a:gd name="csX9" fmla="*/ 301275 w 305355"/>
                  <a:gd name="csY9" fmla="*/ 22920 h 2720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05355" h="272019">
                    <a:moveTo>
                      <a:pt x="137447" y="186748"/>
                    </a:moveTo>
                    <a:cubicBezTo>
                      <a:pt x="57505" y="270793"/>
                      <a:pt x="2345" y="272019"/>
                      <a:pt x="0" y="272019"/>
                    </a:cubicBezTo>
                    <a:lnTo>
                      <a:pt x="0" y="245372"/>
                    </a:lnTo>
                    <a:cubicBezTo>
                      <a:pt x="480" y="245372"/>
                      <a:pt x="47965" y="243187"/>
                      <a:pt x="118421" y="168521"/>
                    </a:cubicBezTo>
                    <a:lnTo>
                      <a:pt x="118421" y="168521"/>
                    </a:lnTo>
                    <a:lnTo>
                      <a:pt x="118687" y="168521"/>
                    </a:lnTo>
                    <a:lnTo>
                      <a:pt x="282462" y="4053"/>
                    </a:lnTo>
                    <a:cubicBezTo>
                      <a:pt x="287582" y="-1232"/>
                      <a:pt x="296017" y="-1366"/>
                      <a:pt x="301302" y="3754"/>
                    </a:cubicBezTo>
                    <a:cubicBezTo>
                      <a:pt x="306587" y="8873"/>
                      <a:pt x="306722" y="17308"/>
                      <a:pt x="301602" y="22594"/>
                    </a:cubicBezTo>
                    <a:cubicBezTo>
                      <a:pt x="301494" y="22704"/>
                      <a:pt x="301386" y="22813"/>
                      <a:pt x="301275" y="22920"/>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7" name="Freeform: Shape 16">
                <a:extLst>
                  <a:ext uri="{FF2B5EF4-FFF2-40B4-BE49-F238E27FC236}">
                    <a16:creationId xmlns:a16="http://schemas.microsoft.com/office/drawing/2014/main" id="{FE268ACD-7DD6-3507-6482-31B56D0F8416}"/>
                  </a:ext>
                </a:extLst>
              </p:cNvPr>
              <p:cNvSpPr/>
              <p:nvPr/>
            </p:nvSpPr>
            <p:spPr>
              <a:xfrm>
                <a:off x="3113009" y="1444209"/>
                <a:ext cx="102449" cy="102451"/>
              </a:xfrm>
              <a:custGeom>
                <a:avLst/>
                <a:gdLst>
                  <a:gd name="csX0" fmla="*/ 77923 w 102449"/>
                  <a:gd name="csY0" fmla="*/ 81126 h 102451"/>
                  <a:gd name="csX1" fmla="*/ 102385 w 102449"/>
                  <a:gd name="csY1" fmla="*/ 65 h 102451"/>
                  <a:gd name="csX2" fmla="*/ 21377 w 102449"/>
                  <a:gd name="csY2" fmla="*/ 24580 h 102451"/>
                  <a:gd name="csX3" fmla="*/ 646 w 102449"/>
                  <a:gd name="csY3" fmla="*/ 101804 h 102451"/>
                  <a:gd name="csX4" fmla="*/ 77923 w 102449"/>
                  <a:gd name="csY4" fmla="*/ 81126 h 102451"/>
                </a:gdLst>
                <a:ahLst/>
                <a:cxnLst>
                  <a:cxn ang="0">
                    <a:pos x="csX0" y="csY0"/>
                  </a:cxn>
                  <a:cxn ang="0">
                    <a:pos x="csX1" y="csY1"/>
                  </a:cxn>
                  <a:cxn ang="0">
                    <a:pos x="csX2" y="csY2"/>
                  </a:cxn>
                  <a:cxn ang="0">
                    <a:pos x="csX3" y="csY3"/>
                  </a:cxn>
                  <a:cxn ang="0">
                    <a:pos x="csX4" y="csY4"/>
                  </a:cxn>
                </a:cxnLst>
                <a:rect l="l" t="t" r="r" b="b"/>
                <a:pathLst>
                  <a:path w="102449" h="102451">
                    <a:moveTo>
                      <a:pt x="77923" y="81126"/>
                    </a:moveTo>
                    <a:cubicBezTo>
                      <a:pt x="104943" y="54052"/>
                      <a:pt x="102385" y="65"/>
                      <a:pt x="102385" y="65"/>
                    </a:cubicBezTo>
                    <a:cubicBezTo>
                      <a:pt x="102385" y="65"/>
                      <a:pt x="48451" y="-2494"/>
                      <a:pt x="21377" y="24580"/>
                    </a:cubicBezTo>
                    <a:cubicBezTo>
                      <a:pt x="-5697" y="51654"/>
                      <a:pt x="646" y="101804"/>
                      <a:pt x="646" y="101804"/>
                    </a:cubicBezTo>
                    <a:cubicBezTo>
                      <a:pt x="646" y="101804"/>
                      <a:pt x="50743" y="108146"/>
                      <a:pt x="77923" y="81126"/>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22" name="Freeform: Shape 21">
                <a:extLst>
                  <a:ext uri="{FF2B5EF4-FFF2-40B4-BE49-F238E27FC236}">
                    <a16:creationId xmlns:a16="http://schemas.microsoft.com/office/drawing/2014/main" id="{CB18766D-4AD8-77CB-30AE-ED2EE2667C2B}"/>
                  </a:ext>
                </a:extLst>
              </p:cNvPr>
              <p:cNvSpPr/>
              <p:nvPr/>
            </p:nvSpPr>
            <p:spPr>
              <a:xfrm>
                <a:off x="3087434" y="1571903"/>
                <a:ext cx="143842" cy="79964"/>
              </a:xfrm>
              <a:custGeom>
                <a:avLst/>
                <a:gdLst>
                  <a:gd name="csX0" fmla="*/ 75359 w 143842"/>
                  <a:gd name="csY0" fmla="*/ 11 h 79964"/>
                  <a:gd name="csX1" fmla="*/ 0 w 143842"/>
                  <a:gd name="csY1" fmla="*/ 38489 h 79964"/>
                  <a:gd name="csX2" fmla="*/ 73813 w 143842"/>
                  <a:gd name="csY2" fmla="*/ 79953 h 79964"/>
                  <a:gd name="csX3" fmla="*/ 143842 w 143842"/>
                  <a:gd name="csY3" fmla="*/ 41261 h 79964"/>
                  <a:gd name="csX4" fmla="*/ 75359 w 143842"/>
                  <a:gd name="csY4" fmla="*/ 11 h 79964"/>
                </a:gdLst>
                <a:ahLst/>
                <a:cxnLst>
                  <a:cxn ang="0">
                    <a:pos x="csX0" y="csY0"/>
                  </a:cxn>
                  <a:cxn ang="0">
                    <a:pos x="csX1" y="csY1"/>
                  </a:cxn>
                  <a:cxn ang="0">
                    <a:pos x="csX2" y="csY2"/>
                  </a:cxn>
                  <a:cxn ang="0">
                    <a:pos x="csX3" y="csY3"/>
                  </a:cxn>
                  <a:cxn ang="0">
                    <a:pos x="csX4" y="csY4"/>
                  </a:cxn>
                </a:cxnLst>
                <a:rect l="l" t="t" r="r" b="b"/>
                <a:pathLst>
                  <a:path w="143842" h="79964">
                    <a:moveTo>
                      <a:pt x="75359" y="11"/>
                    </a:moveTo>
                    <a:cubicBezTo>
                      <a:pt x="37146" y="-736"/>
                      <a:pt x="0" y="38489"/>
                      <a:pt x="0" y="38489"/>
                    </a:cubicBezTo>
                    <a:cubicBezTo>
                      <a:pt x="0" y="38489"/>
                      <a:pt x="35548" y="79153"/>
                      <a:pt x="73813" y="79953"/>
                    </a:cubicBezTo>
                    <a:cubicBezTo>
                      <a:pt x="112079" y="80752"/>
                      <a:pt x="143842" y="41261"/>
                      <a:pt x="143842" y="41261"/>
                    </a:cubicBezTo>
                    <a:cubicBezTo>
                      <a:pt x="143842" y="41261"/>
                      <a:pt x="113624" y="757"/>
                      <a:pt x="75359" y="11"/>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30" name="Freeform: Shape 29">
                <a:extLst>
                  <a:ext uri="{FF2B5EF4-FFF2-40B4-BE49-F238E27FC236}">
                    <a16:creationId xmlns:a16="http://schemas.microsoft.com/office/drawing/2014/main" id="{D0D4D104-306F-F216-D357-670500E91341}"/>
                  </a:ext>
                </a:extLst>
              </p:cNvPr>
              <p:cNvSpPr/>
              <p:nvPr/>
            </p:nvSpPr>
            <p:spPr>
              <a:xfrm>
                <a:off x="3007907" y="1428285"/>
                <a:ext cx="79803" cy="143895"/>
              </a:xfrm>
              <a:custGeom>
                <a:avLst/>
                <a:gdLst>
                  <a:gd name="csX0" fmla="*/ 41261 w 79803"/>
                  <a:gd name="csY0" fmla="*/ 143896 h 143895"/>
                  <a:gd name="csX1" fmla="*/ 79793 w 79803"/>
                  <a:gd name="csY1" fmla="*/ 68484 h 143895"/>
                  <a:gd name="csX2" fmla="*/ 38596 w 79803"/>
                  <a:gd name="csY2" fmla="*/ 0 h 143895"/>
                  <a:gd name="csX3" fmla="*/ 10 w 79803"/>
                  <a:gd name="csY3" fmla="*/ 70083 h 143895"/>
                  <a:gd name="csX4" fmla="*/ 41261 w 79803"/>
                  <a:gd name="csY4" fmla="*/ 143896 h 143895"/>
                </a:gdLst>
                <a:ahLst/>
                <a:cxnLst>
                  <a:cxn ang="0">
                    <a:pos x="csX0" y="csY0"/>
                  </a:cxn>
                  <a:cxn ang="0">
                    <a:pos x="csX1" y="csY1"/>
                  </a:cxn>
                  <a:cxn ang="0">
                    <a:pos x="csX2" y="csY2"/>
                  </a:cxn>
                  <a:cxn ang="0">
                    <a:pos x="csX3" y="csY3"/>
                  </a:cxn>
                  <a:cxn ang="0">
                    <a:pos x="csX4" y="csY4"/>
                  </a:cxn>
                </a:cxnLst>
                <a:rect l="l" t="t" r="r" b="b"/>
                <a:pathLst>
                  <a:path w="79803" h="143895">
                    <a:moveTo>
                      <a:pt x="41261" y="143896"/>
                    </a:moveTo>
                    <a:cubicBezTo>
                      <a:pt x="41261" y="143896"/>
                      <a:pt x="80539" y="106589"/>
                      <a:pt x="79793" y="68484"/>
                    </a:cubicBezTo>
                    <a:cubicBezTo>
                      <a:pt x="79047" y="30378"/>
                      <a:pt x="38596" y="0"/>
                      <a:pt x="38596" y="0"/>
                    </a:cubicBezTo>
                    <a:cubicBezTo>
                      <a:pt x="38596" y="0"/>
                      <a:pt x="-736" y="31977"/>
                      <a:pt x="10" y="70083"/>
                    </a:cubicBezTo>
                    <a:cubicBezTo>
                      <a:pt x="757" y="108188"/>
                      <a:pt x="41261" y="143896"/>
                      <a:pt x="41261" y="143896"/>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grpSp>
      <p:cxnSp>
        <p:nvCxnSpPr>
          <p:cNvPr id="19" name="Straight Connector 18">
            <a:extLst>
              <a:ext uri="{FF2B5EF4-FFF2-40B4-BE49-F238E27FC236}">
                <a16:creationId xmlns:a16="http://schemas.microsoft.com/office/drawing/2014/main" id="{24E8100D-5784-3F29-98D0-AF7C0EC301F5}"/>
              </a:ext>
            </a:extLst>
          </p:cNvPr>
          <p:cNvCxnSpPr>
            <a:cxnSpLocks/>
          </p:cNvCxnSpPr>
          <p:nvPr/>
        </p:nvCxnSpPr>
        <p:spPr>
          <a:xfrm>
            <a:off x="7268096" y="2123005"/>
            <a:ext cx="22305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C0816F1-7FB3-A6D1-933B-F31F90BA1846}"/>
              </a:ext>
            </a:extLst>
          </p:cNvPr>
          <p:cNvCxnSpPr>
            <a:cxnSpLocks/>
          </p:cNvCxnSpPr>
          <p:nvPr/>
        </p:nvCxnSpPr>
        <p:spPr>
          <a:xfrm>
            <a:off x="2606563" y="2114881"/>
            <a:ext cx="2252666"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52" name="Group 51">
            <a:extLst>
              <a:ext uri="{FF2B5EF4-FFF2-40B4-BE49-F238E27FC236}">
                <a16:creationId xmlns:a16="http://schemas.microsoft.com/office/drawing/2014/main" id="{FD40D7AC-D9BA-C38A-3DB5-6E2A7F039436}"/>
              </a:ext>
            </a:extLst>
          </p:cNvPr>
          <p:cNvGrpSpPr/>
          <p:nvPr/>
        </p:nvGrpSpPr>
        <p:grpSpPr>
          <a:xfrm>
            <a:off x="6585872" y="1390078"/>
            <a:ext cx="395859" cy="391858"/>
            <a:chOff x="5158596" y="1464567"/>
            <a:chExt cx="395859" cy="391858"/>
          </a:xfrm>
        </p:grpSpPr>
        <p:sp>
          <p:nvSpPr>
            <p:cNvPr id="33" name="Freeform: Shape 32">
              <a:extLst>
                <a:ext uri="{FF2B5EF4-FFF2-40B4-BE49-F238E27FC236}">
                  <a16:creationId xmlns:a16="http://schemas.microsoft.com/office/drawing/2014/main" id="{8B8CBED8-A25B-3A56-42C4-B28E579C16CD}"/>
                </a:ext>
              </a:extLst>
            </p:cNvPr>
            <p:cNvSpPr/>
            <p:nvPr/>
          </p:nvSpPr>
          <p:spPr>
            <a:xfrm>
              <a:off x="5158596" y="1601395"/>
              <a:ext cx="145655" cy="216730"/>
            </a:xfrm>
            <a:custGeom>
              <a:avLst/>
              <a:gdLst>
                <a:gd name="csX0" fmla="*/ 41144 w 145655"/>
                <a:gd name="csY0" fmla="*/ 166127 h 216730"/>
                <a:gd name="csX1" fmla="*/ 59480 w 145655"/>
                <a:gd name="csY1" fmla="*/ 178431 h 216730"/>
                <a:gd name="csX2" fmla="*/ 145655 w 145655"/>
                <a:gd name="csY2" fmla="*/ 178431 h 216730"/>
                <a:gd name="csX3" fmla="*/ 145655 w 145655"/>
                <a:gd name="csY3" fmla="*/ 216731 h 216730"/>
                <a:gd name="csX4" fmla="*/ 59480 w 145655"/>
                <a:gd name="csY4" fmla="*/ 216731 h 216730"/>
                <a:gd name="csX5" fmla="*/ 7057 w 145655"/>
                <a:gd name="csY5" fmla="*/ 185277 h 216730"/>
                <a:gd name="csX6" fmla="*/ 9355 w 145655"/>
                <a:gd name="csY6" fmla="*/ 126773 h 216730"/>
                <a:gd name="csX7" fmla="*/ 59145 w 145655"/>
                <a:gd name="csY7" fmla="*/ 40598 h 216730"/>
                <a:gd name="csX8" fmla="*/ 26303 w 145655"/>
                <a:gd name="csY8" fmla="*/ 21448 h 216730"/>
                <a:gd name="csX9" fmla="*/ 106446 w 145655"/>
                <a:gd name="csY9" fmla="*/ 0 h 216730"/>
                <a:gd name="csX10" fmla="*/ 127894 w 145655"/>
                <a:gd name="csY10" fmla="*/ 80143 h 216730"/>
                <a:gd name="csX11" fmla="*/ 92993 w 145655"/>
                <a:gd name="csY11" fmla="*/ 60083 h 216730"/>
                <a:gd name="csX12" fmla="*/ 43011 w 145655"/>
                <a:gd name="csY12" fmla="*/ 146737 h 216730"/>
                <a:gd name="csX13" fmla="*/ 41144 w 145655"/>
                <a:gd name="csY13" fmla="*/ 166127 h 2167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5655" h="216730">
                  <a:moveTo>
                    <a:pt x="41144" y="166127"/>
                  </a:moveTo>
                  <a:cubicBezTo>
                    <a:pt x="44756" y="173088"/>
                    <a:pt x="51669" y="177727"/>
                    <a:pt x="59480" y="178431"/>
                  </a:cubicBezTo>
                  <a:lnTo>
                    <a:pt x="145655" y="178431"/>
                  </a:lnTo>
                  <a:lnTo>
                    <a:pt x="145655" y="216731"/>
                  </a:lnTo>
                  <a:lnTo>
                    <a:pt x="59480" y="216731"/>
                  </a:lnTo>
                  <a:cubicBezTo>
                    <a:pt x="37650" y="216334"/>
                    <a:pt x="17680" y="204352"/>
                    <a:pt x="7057" y="185277"/>
                  </a:cubicBezTo>
                  <a:cubicBezTo>
                    <a:pt x="-3120" y="166866"/>
                    <a:pt x="-2234" y="144329"/>
                    <a:pt x="9355" y="126773"/>
                  </a:cubicBezTo>
                  <a:lnTo>
                    <a:pt x="59145" y="40598"/>
                  </a:lnTo>
                  <a:lnTo>
                    <a:pt x="26303" y="21448"/>
                  </a:lnTo>
                  <a:lnTo>
                    <a:pt x="106446" y="0"/>
                  </a:lnTo>
                  <a:lnTo>
                    <a:pt x="127894" y="80143"/>
                  </a:lnTo>
                  <a:lnTo>
                    <a:pt x="92993" y="60083"/>
                  </a:lnTo>
                  <a:lnTo>
                    <a:pt x="43011" y="146737"/>
                  </a:lnTo>
                  <a:cubicBezTo>
                    <a:pt x="38745" y="152317"/>
                    <a:pt x="38022" y="159836"/>
                    <a:pt x="41144" y="166127"/>
                  </a:cubicBezTo>
                  <a:close/>
                </a:path>
              </a:pathLst>
            </a:custGeom>
            <a:solidFill>
              <a:schemeClr val="accent2"/>
            </a:solidFill>
            <a:ln w="476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34" name="Freeform: Shape 33">
              <a:extLst>
                <a:ext uri="{FF2B5EF4-FFF2-40B4-BE49-F238E27FC236}">
                  <a16:creationId xmlns:a16="http://schemas.microsoft.com/office/drawing/2014/main" id="{DDC1EED9-7E68-1779-A3E7-92F607006DCD}"/>
                </a:ext>
              </a:extLst>
            </p:cNvPr>
            <p:cNvSpPr/>
            <p:nvPr/>
          </p:nvSpPr>
          <p:spPr>
            <a:xfrm>
              <a:off x="5267483" y="1464567"/>
              <a:ext cx="224342" cy="178718"/>
            </a:xfrm>
            <a:custGeom>
              <a:avLst/>
              <a:gdLst>
                <a:gd name="csX0" fmla="*/ 0 w 224342"/>
                <a:gd name="csY0" fmla="*/ 105279 h 178718"/>
                <a:gd name="csX1" fmla="*/ 40071 w 224342"/>
                <a:gd name="csY1" fmla="*/ 30450 h 178718"/>
                <a:gd name="csX2" fmla="*/ 92207 w 224342"/>
                <a:gd name="csY2" fmla="*/ 1 h 178718"/>
                <a:gd name="csX3" fmla="*/ 141710 w 224342"/>
                <a:gd name="csY3" fmla="*/ 31311 h 178718"/>
                <a:gd name="csX4" fmla="*/ 191500 w 224342"/>
                <a:gd name="csY4" fmla="*/ 117487 h 178718"/>
                <a:gd name="csX5" fmla="*/ 224343 w 224342"/>
                <a:gd name="csY5" fmla="*/ 98337 h 178718"/>
                <a:gd name="csX6" fmla="*/ 202895 w 224342"/>
                <a:gd name="csY6" fmla="*/ 178719 h 178718"/>
                <a:gd name="csX7" fmla="*/ 122943 w 224342"/>
                <a:gd name="csY7" fmla="*/ 157271 h 178718"/>
                <a:gd name="csX8" fmla="*/ 157796 w 224342"/>
                <a:gd name="csY8" fmla="*/ 137115 h 178718"/>
                <a:gd name="csX9" fmla="*/ 107575 w 224342"/>
                <a:gd name="csY9" fmla="*/ 50414 h 178718"/>
                <a:gd name="csX10" fmla="*/ 91681 w 224342"/>
                <a:gd name="csY10" fmla="*/ 39115 h 178718"/>
                <a:gd name="csX11" fmla="*/ 73967 w 224342"/>
                <a:gd name="csY11" fmla="*/ 50031 h 178718"/>
                <a:gd name="csX12" fmla="*/ 33848 w 224342"/>
                <a:gd name="csY12" fmla="*/ 124859 h 178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4342" h="178718">
                  <a:moveTo>
                    <a:pt x="0" y="105279"/>
                  </a:moveTo>
                  <a:lnTo>
                    <a:pt x="40071" y="30450"/>
                  </a:lnTo>
                  <a:cubicBezTo>
                    <a:pt x="50583" y="11538"/>
                    <a:pt x="70571" y="-135"/>
                    <a:pt x="92207" y="1"/>
                  </a:cubicBezTo>
                  <a:cubicBezTo>
                    <a:pt x="113243" y="433"/>
                    <a:pt x="132306" y="12490"/>
                    <a:pt x="141710" y="31311"/>
                  </a:cubicBezTo>
                  <a:lnTo>
                    <a:pt x="191500" y="117487"/>
                  </a:lnTo>
                  <a:lnTo>
                    <a:pt x="224343" y="98337"/>
                  </a:lnTo>
                  <a:lnTo>
                    <a:pt x="202895" y="178719"/>
                  </a:lnTo>
                  <a:lnTo>
                    <a:pt x="122943" y="157271"/>
                  </a:lnTo>
                  <a:lnTo>
                    <a:pt x="157796" y="137115"/>
                  </a:lnTo>
                  <a:lnTo>
                    <a:pt x="107575" y="50414"/>
                  </a:lnTo>
                  <a:cubicBezTo>
                    <a:pt x="104848" y="43939"/>
                    <a:pt x="98693" y="39563"/>
                    <a:pt x="91681" y="39115"/>
                  </a:cubicBezTo>
                  <a:cubicBezTo>
                    <a:pt x="84297" y="39481"/>
                    <a:pt x="77614" y="43600"/>
                    <a:pt x="73967" y="50031"/>
                  </a:cubicBezTo>
                  <a:lnTo>
                    <a:pt x="33848" y="124859"/>
                  </a:lnTo>
                  <a:close/>
                </a:path>
              </a:pathLst>
            </a:custGeom>
            <a:solidFill>
              <a:schemeClr val="accent2"/>
            </a:solidFill>
            <a:ln w="476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35" name="Freeform: Shape 34">
              <a:extLst>
                <a:ext uri="{FF2B5EF4-FFF2-40B4-BE49-F238E27FC236}">
                  <a16:creationId xmlns:a16="http://schemas.microsoft.com/office/drawing/2014/main" id="{D9940991-A27C-D344-552B-C197001B57D3}"/>
                </a:ext>
              </a:extLst>
            </p:cNvPr>
            <p:cNvSpPr/>
            <p:nvPr/>
          </p:nvSpPr>
          <p:spPr>
            <a:xfrm>
              <a:off x="5336376" y="1655350"/>
              <a:ext cx="218079" cy="201075"/>
            </a:xfrm>
            <a:custGeom>
              <a:avLst/>
              <a:gdLst>
                <a:gd name="csX0" fmla="*/ 210076 w 218079"/>
                <a:gd name="csY0" fmla="*/ 135151 h 201075"/>
                <a:gd name="csX1" fmla="*/ 160046 w 218079"/>
                <a:gd name="csY1" fmla="*/ 162775 h 201075"/>
                <a:gd name="csX2" fmla="*/ 58839 w 218079"/>
                <a:gd name="csY2" fmla="*/ 162775 h 201075"/>
                <a:gd name="csX3" fmla="*/ 58839 w 218079"/>
                <a:gd name="csY3" fmla="*/ 201075 h 201075"/>
                <a:gd name="csX4" fmla="*/ 0 w 218079"/>
                <a:gd name="csY4" fmla="*/ 141232 h 201075"/>
                <a:gd name="csX5" fmla="*/ 58839 w 218079"/>
                <a:gd name="csY5" fmla="*/ 83015 h 201075"/>
                <a:gd name="csX6" fmla="*/ 58839 w 218079"/>
                <a:gd name="csY6" fmla="*/ 124475 h 201075"/>
                <a:gd name="csX7" fmla="*/ 158754 w 218079"/>
                <a:gd name="csY7" fmla="*/ 124475 h 201075"/>
                <a:gd name="csX8" fmla="*/ 176468 w 218079"/>
                <a:gd name="csY8" fmla="*/ 115187 h 201075"/>
                <a:gd name="csX9" fmla="*/ 175893 w 218079"/>
                <a:gd name="csY9" fmla="*/ 94362 h 201075"/>
                <a:gd name="csX10" fmla="*/ 132087 w 218079"/>
                <a:gd name="csY10" fmla="*/ 19677 h 201075"/>
                <a:gd name="csX11" fmla="*/ 165935 w 218079"/>
                <a:gd name="csY11" fmla="*/ 0 h 201075"/>
                <a:gd name="csX12" fmla="*/ 209789 w 218079"/>
                <a:gd name="csY12" fmla="*/ 74637 h 201075"/>
                <a:gd name="csX13" fmla="*/ 215582 w 218079"/>
                <a:gd name="csY13" fmla="*/ 88425 h 201075"/>
                <a:gd name="csX14" fmla="*/ 216396 w 218079"/>
                <a:gd name="csY14" fmla="*/ 91585 h 201075"/>
                <a:gd name="csX15" fmla="*/ 210076 w 218079"/>
                <a:gd name="csY15" fmla="*/ 135151 h 201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18079" h="201075">
                  <a:moveTo>
                    <a:pt x="210076" y="135151"/>
                  </a:moveTo>
                  <a:cubicBezTo>
                    <a:pt x="199608" y="152715"/>
                    <a:pt x="180487" y="163273"/>
                    <a:pt x="160046" y="162775"/>
                  </a:cubicBezTo>
                  <a:lnTo>
                    <a:pt x="58839" y="162775"/>
                  </a:lnTo>
                  <a:lnTo>
                    <a:pt x="58839" y="201075"/>
                  </a:lnTo>
                  <a:lnTo>
                    <a:pt x="0" y="141232"/>
                  </a:lnTo>
                  <a:lnTo>
                    <a:pt x="58839" y="83015"/>
                  </a:lnTo>
                  <a:lnTo>
                    <a:pt x="58839" y="124475"/>
                  </a:lnTo>
                  <a:lnTo>
                    <a:pt x="158754" y="124475"/>
                  </a:lnTo>
                  <a:cubicBezTo>
                    <a:pt x="165935" y="124954"/>
                    <a:pt x="172777" y="121366"/>
                    <a:pt x="176468" y="115187"/>
                  </a:cubicBezTo>
                  <a:cubicBezTo>
                    <a:pt x="180042" y="108649"/>
                    <a:pt x="179822" y="100693"/>
                    <a:pt x="175893" y="94362"/>
                  </a:cubicBezTo>
                  <a:lnTo>
                    <a:pt x="132087" y="19677"/>
                  </a:lnTo>
                  <a:lnTo>
                    <a:pt x="165935" y="0"/>
                  </a:lnTo>
                  <a:lnTo>
                    <a:pt x="209789" y="74637"/>
                  </a:lnTo>
                  <a:cubicBezTo>
                    <a:pt x="212261" y="78987"/>
                    <a:pt x="214206" y="83615"/>
                    <a:pt x="215582" y="88425"/>
                  </a:cubicBezTo>
                  <a:lnTo>
                    <a:pt x="216396" y="91585"/>
                  </a:lnTo>
                  <a:cubicBezTo>
                    <a:pt x="220016" y="106378"/>
                    <a:pt x="217750" y="121997"/>
                    <a:pt x="210076" y="135151"/>
                  </a:cubicBezTo>
                  <a:close/>
                </a:path>
              </a:pathLst>
            </a:custGeom>
            <a:solidFill>
              <a:schemeClr val="accent2"/>
            </a:solidFill>
            <a:ln w="476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cxnSp>
        <p:nvCxnSpPr>
          <p:cNvPr id="27" name="Straight Connector 26">
            <a:extLst>
              <a:ext uri="{FF2B5EF4-FFF2-40B4-BE49-F238E27FC236}">
                <a16:creationId xmlns:a16="http://schemas.microsoft.com/office/drawing/2014/main" id="{E2BEE8C1-C23A-1862-678D-8CB37E68390F}"/>
              </a:ext>
            </a:extLst>
          </p:cNvPr>
          <p:cNvCxnSpPr>
            <a:cxnSpLocks/>
          </p:cNvCxnSpPr>
          <p:nvPr/>
        </p:nvCxnSpPr>
        <p:spPr>
          <a:xfrm>
            <a:off x="279555" y="2085583"/>
            <a:ext cx="2265918" cy="19938"/>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410E236-5716-3C0A-3942-9ECCE2DD12EA}"/>
              </a:ext>
            </a:extLst>
          </p:cNvPr>
          <p:cNvCxnSpPr>
            <a:cxnSpLocks/>
          </p:cNvCxnSpPr>
          <p:nvPr/>
        </p:nvCxnSpPr>
        <p:spPr>
          <a:xfrm>
            <a:off x="4933571" y="2114710"/>
            <a:ext cx="2252667" cy="16590"/>
          </a:xfrm>
          <a:prstGeom prst="line">
            <a:avLst/>
          </a:prstGeom>
        </p:spPr>
        <p:style>
          <a:lnRef idx="3">
            <a:schemeClr val="accent2"/>
          </a:lnRef>
          <a:fillRef idx="0">
            <a:schemeClr val="accent2"/>
          </a:fillRef>
          <a:effectRef idx="2">
            <a:schemeClr val="accent2"/>
          </a:effectRef>
          <a:fontRef idx="minor">
            <a:schemeClr val="tx1"/>
          </a:fontRef>
        </p:style>
      </p:cxnSp>
      <p:grpSp>
        <p:nvGrpSpPr>
          <p:cNvPr id="36" name="Group 35">
            <a:extLst>
              <a:ext uri="{FF2B5EF4-FFF2-40B4-BE49-F238E27FC236}">
                <a16:creationId xmlns:a16="http://schemas.microsoft.com/office/drawing/2014/main" id="{ABE700BD-B6D1-0CD4-2C1F-F62DE270DF05}"/>
              </a:ext>
            </a:extLst>
          </p:cNvPr>
          <p:cNvGrpSpPr/>
          <p:nvPr/>
        </p:nvGrpSpPr>
        <p:grpSpPr>
          <a:xfrm>
            <a:off x="1848015" y="1285853"/>
            <a:ext cx="472009" cy="550551"/>
            <a:chOff x="540580" y="1368681"/>
            <a:chExt cx="472009" cy="550551"/>
          </a:xfrm>
        </p:grpSpPr>
        <p:grpSp>
          <p:nvGrpSpPr>
            <p:cNvPr id="24" name="Group 23">
              <a:extLst>
                <a:ext uri="{FF2B5EF4-FFF2-40B4-BE49-F238E27FC236}">
                  <a16:creationId xmlns:a16="http://schemas.microsoft.com/office/drawing/2014/main" id="{7A00626F-65FA-804D-20F9-8E7121C8242D}"/>
                </a:ext>
              </a:extLst>
            </p:cNvPr>
            <p:cNvGrpSpPr/>
            <p:nvPr/>
          </p:nvGrpSpPr>
          <p:grpSpPr>
            <a:xfrm>
              <a:off x="540580" y="1369100"/>
              <a:ext cx="312103" cy="550132"/>
              <a:chOff x="540580" y="1369100"/>
              <a:chExt cx="312103" cy="550132"/>
            </a:xfrm>
          </p:grpSpPr>
          <p:sp>
            <p:nvSpPr>
              <p:cNvPr id="37" name="Freeform: Shape 36">
                <a:extLst>
                  <a:ext uri="{FF2B5EF4-FFF2-40B4-BE49-F238E27FC236}">
                    <a16:creationId xmlns:a16="http://schemas.microsoft.com/office/drawing/2014/main" id="{15424F7B-A821-4463-AE57-CA4FA0C8A204}"/>
                  </a:ext>
                </a:extLst>
              </p:cNvPr>
              <p:cNvSpPr/>
              <p:nvPr/>
            </p:nvSpPr>
            <p:spPr>
              <a:xfrm>
                <a:off x="618734" y="1598384"/>
                <a:ext cx="125541" cy="320848"/>
              </a:xfrm>
              <a:custGeom>
                <a:avLst/>
                <a:gdLst>
                  <a:gd name="csX0" fmla="*/ 70740 w 125541"/>
                  <a:gd name="csY0" fmla="*/ 0 h 320848"/>
                  <a:gd name="csX1" fmla="*/ 38559 w 125541"/>
                  <a:gd name="csY1" fmla="*/ 23219 h 320848"/>
                  <a:gd name="csX2" fmla="*/ 25090 w 125541"/>
                  <a:gd name="csY2" fmla="*/ 296936 h 320848"/>
                  <a:gd name="csX3" fmla="*/ 0 w 125541"/>
                  <a:gd name="csY3" fmla="*/ 296936 h 320848"/>
                  <a:gd name="csX4" fmla="*/ 0 w 125541"/>
                  <a:gd name="csY4" fmla="*/ 320849 h 320848"/>
                  <a:gd name="csX5" fmla="*/ 23913 w 125541"/>
                  <a:gd name="csY5" fmla="*/ 320849 h 320848"/>
                  <a:gd name="csX6" fmla="*/ 101629 w 125541"/>
                  <a:gd name="csY6" fmla="*/ 320849 h 320848"/>
                  <a:gd name="csX7" fmla="*/ 125542 w 125541"/>
                  <a:gd name="csY7" fmla="*/ 320849 h 320848"/>
                  <a:gd name="csX8" fmla="*/ 125542 w 125541"/>
                  <a:gd name="csY8" fmla="*/ 296936 h 320848"/>
                  <a:gd name="csX9" fmla="*/ 100063 w 125541"/>
                  <a:gd name="csY9" fmla="*/ 296936 h 320848"/>
                  <a:gd name="csX10" fmla="*/ 80723 w 125541"/>
                  <a:gd name="csY10" fmla="*/ 2056 h 320848"/>
                  <a:gd name="csX11" fmla="*/ 70740 w 125541"/>
                  <a:gd name="csY11" fmla="*/ 0 h 3208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25541" h="320848">
                    <a:moveTo>
                      <a:pt x="70740" y="0"/>
                    </a:moveTo>
                    <a:lnTo>
                      <a:pt x="38559" y="23219"/>
                    </a:lnTo>
                    <a:lnTo>
                      <a:pt x="25090" y="296936"/>
                    </a:lnTo>
                    <a:lnTo>
                      <a:pt x="0" y="296936"/>
                    </a:lnTo>
                    <a:lnTo>
                      <a:pt x="0" y="320849"/>
                    </a:lnTo>
                    <a:lnTo>
                      <a:pt x="23913" y="320849"/>
                    </a:lnTo>
                    <a:lnTo>
                      <a:pt x="101629" y="320849"/>
                    </a:lnTo>
                    <a:lnTo>
                      <a:pt x="125542" y="320849"/>
                    </a:lnTo>
                    <a:lnTo>
                      <a:pt x="125542" y="296936"/>
                    </a:lnTo>
                    <a:lnTo>
                      <a:pt x="100063" y="296936"/>
                    </a:lnTo>
                    <a:lnTo>
                      <a:pt x="80723" y="2056"/>
                    </a:lnTo>
                    <a:lnTo>
                      <a:pt x="70740" y="0"/>
                    </a:ln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nvGrpSpPr>
              <p:cNvPr id="14" name="Group 13">
                <a:extLst>
                  <a:ext uri="{FF2B5EF4-FFF2-40B4-BE49-F238E27FC236}">
                    <a16:creationId xmlns:a16="http://schemas.microsoft.com/office/drawing/2014/main" id="{87AAA31D-4960-CF04-B081-F3AA7814C431}"/>
                  </a:ext>
                </a:extLst>
              </p:cNvPr>
              <p:cNvGrpSpPr/>
              <p:nvPr/>
            </p:nvGrpSpPr>
            <p:grpSpPr>
              <a:xfrm>
                <a:off x="540580" y="1369100"/>
                <a:ext cx="312103" cy="304195"/>
                <a:chOff x="540580" y="1369100"/>
                <a:chExt cx="312103" cy="304195"/>
              </a:xfrm>
            </p:grpSpPr>
            <p:sp>
              <p:nvSpPr>
                <p:cNvPr id="39" name="Freeform: Shape 38">
                  <a:extLst>
                    <a:ext uri="{FF2B5EF4-FFF2-40B4-BE49-F238E27FC236}">
                      <a16:creationId xmlns:a16="http://schemas.microsoft.com/office/drawing/2014/main" id="{89F2D9D9-C18E-6D1C-9DB1-E8526F954C85}"/>
                    </a:ext>
                  </a:extLst>
                </p:cNvPr>
                <p:cNvSpPr/>
                <p:nvPr/>
              </p:nvSpPr>
              <p:spPr>
                <a:xfrm>
                  <a:off x="632026" y="1369100"/>
                  <a:ext cx="66038" cy="158926"/>
                </a:xfrm>
                <a:custGeom>
                  <a:avLst/>
                  <a:gdLst>
                    <a:gd name="csX0" fmla="*/ 14488 w 66038"/>
                    <a:gd name="csY0" fmla="*/ 154933 h 158926"/>
                    <a:gd name="csX1" fmla="*/ 17280 w 66038"/>
                    <a:gd name="csY1" fmla="*/ 158927 h 158926"/>
                    <a:gd name="csX2" fmla="*/ 23133 w 66038"/>
                    <a:gd name="csY2" fmla="*/ 151801 h 158926"/>
                    <a:gd name="csX3" fmla="*/ 64842 w 66038"/>
                    <a:gd name="csY3" fmla="*/ 148214 h 158926"/>
                    <a:gd name="csX4" fmla="*/ 66038 w 66038"/>
                    <a:gd name="csY4" fmla="*/ 143025 h 158926"/>
                    <a:gd name="csX5" fmla="*/ 21028 w 66038"/>
                    <a:gd name="csY5" fmla="*/ 7542 h 158926"/>
                    <a:gd name="csX6" fmla="*/ 7539 w 66038"/>
                    <a:gd name="csY6" fmla="*/ 497 h 158926"/>
                    <a:gd name="csX7" fmla="*/ 75 w 66038"/>
                    <a:gd name="csY7" fmla="*/ 12025 h 1589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6038" h="158926">
                      <a:moveTo>
                        <a:pt x="14488" y="154933"/>
                      </a:moveTo>
                      <a:lnTo>
                        <a:pt x="17280" y="158927"/>
                      </a:lnTo>
                      <a:cubicBezTo>
                        <a:pt x="18898" y="156297"/>
                        <a:pt x="20868" y="153900"/>
                        <a:pt x="23133" y="151801"/>
                      </a:cubicBezTo>
                      <a:cubicBezTo>
                        <a:pt x="34654" y="141376"/>
                        <a:pt x="51711" y="139910"/>
                        <a:pt x="64842" y="148214"/>
                      </a:cubicBezTo>
                      <a:lnTo>
                        <a:pt x="66038" y="143025"/>
                      </a:lnTo>
                      <a:lnTo>
                        <a:pt x="21028" y="7542"/>
                      </a:lnTo>
                      <a:cubicBezTo>
                        <a:pt x="19249" y="1871"/>
                        <a:pt x="13210" y="-1283"/>
                        <a:pt x="7539" y="497"/>
                      </a:cubicBezTo>
                      <a:cubicBezTo>
                        <a:pt x="2604" y="2046"/>
                        <a:pt x="-532" y="6888"/>
                        <a:pt x="75" y="12025"/>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40" name="Freeform: Shape 39">
                  <a:extLst>
                    <a:ext uri="{FF2B5EF4-FFF2-40B4-BE49-F238E27FC236}">
                      <a16:creationId xmlns:a16="http://schemas.microsoft.com/office/drawing/2014/main" id="{1EAE566F-227F-8E0F-AEB9-3C16FA741593}"/>
                    </a:ext>
                  </a:extLst>
                </p:cNvPr>
                <p:cNvSpPr/>
                <p:nvPr/>
              </p:nvSpPr>
              <p:spPr>
                <a:xfrm>
                  <a:off x="694375" y="1532223"/>
                  <a:ext cx="158308" cy="79003"/>
                </a:xfrm>
                <a:custGeom>
                  <a:avLst/>
                  <a:gdLst>
                    <a:gd name="csX0" fmla="*/ 151750 w 158308"/>
                    <a:gd name="csY0" fmla="*/ 58335 h 79003"/>
                    <a:gd name="csX1" fmla="*/ 22203 w 158308"/>
                    <a:gd name="csY1" fmla="*/ 0 h 79003"/>
                    <a:gd name="csX2" fmla="*/ 15788 w 158308"/>
                    <a:gd name="csY2" fmla="*/ 711 h 79003"/>
                    <a:gd name="csX3" fmla="*/ 0 w 158308"/>
                    <a:gd name="csY3" fmla="*/ 45195 h 79003"/>
                    <a:gd name="csX4" fmla="*/ 6164 w 158308"/>
                    <a:gd name="csY4" fmla="*/ 50145 h 79003"/>
                    <a:gd name="csX5" fmla="*/ 145156 w 158308"/>
                    <a:gd name="csY5" fmla="*/ 78733 h 79003"/>
                    <a:gd name="csX6" fmla="*/ 158039 w 158308"/>
                    <a:gd name="csY6" fmla="*/ 70631 h 79003"/>
                    <a:gd name="csX7" fmla="*/ 151750 w 158308"/>
                    <a:gd name="csY7" fmla="*/ 58335 h 79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8308" h="79003">
                      <a:moveTo>
                        <a:pt x="151750" y="58335"/>
                      </a:moveTo>
                      <a:lnTo>
                        <a:pt x="22203" y="0"/>
                      </a:lnTo>
                      <a:lnTo>
                        <a:pt x="15788" y="711"/>
                      </a:lnTo>
                      <a:cubicBezTo>
                        <a:pt x="23384" y="17371"/>
                        <a:pt x="16399" y="37052"/>
                        <a:pt x="0" y="45195"/>
                      </a:cubicBezTo>
                      <a:lnTo>
                        <a:pt x="6164" y="50145"/>
                      </a:lnTo>
                      <a:lnTo>
                        <a:pt x="145156" y="78733"/>
                      </a:lnTo>
                      <a:cubicBezTo>
                        <a:pt x="150951" y="80053"/>
                        <a:pt x="156718" y="76426"/>
                        <a:pt x="158039" y="70631"/>
                      </a:cubicBezTo>
                      <a:cubicBezTo>
                        <a:pt x="159196" y="65550"/>
                        <a:pt x="156547" y="60371"/>
                        <a:pt x="151750" y="58335"/>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41" name="Freeform: Shape 40">
                  <a:extLst>
                    <a:ext uri="{FF2B5EF4-FFF2-40B4-BE49-F238E27FC236}">
                      <a16:creationId xmlns:a16="http://schemas.microsoft.com/office/drawing/2014/main" id="{59CAA334-AF0C-9A4B-045B-19795AA3FAAA}"/>
                    </a:ext>
                  </a:extLst>
                </p:cNvPr>
                <p:cNvSpPr/>
                <p:nvPr/>
              </p:nvSpPr>
              <p:spPr>
                <a:xfrm>
                  <a:off x="540580" y="1547318"/>
                  <a:ext cx="135711" cy="125977"/>
                </a:xfrm>
                <a:custGeom>
                  <a:avLst/>
                  <a:gdLst>
                    <a:gd name="csX0" fmla="*/ 135711 w 135711"/>
                    <a:gd name="csY0" fmla="*/ 33998 h 125977"/>
                    <a:gd name="csX1" fmla="*/ 103279 w 135711"/>
                    <a:gd name="csY1" fmla="*/ 0 h 125977"/>
                    <a:gd name="csX2" fmla="*/ 96703 w 135711"/>
                    <a:gd name="csY2" fmla="*/ 2254 h 125977"/>
                    <a:gd name="csX3" fmla="*/ 2804 w 135711"/>
                    <a:gd name="csY3" fmla="*/ 107972 h 125977"/>
                    <a:gd name="csX4" fmla="*/ 3516 w 135711"/>
                    <a:gd name="csY4" fmla="*/ 123173 h 125977"/>
                    <a:gd name="csX5" fmla="*/ 17152 w 135711"/>
                    <a:gd name="csY5" fmla="*/ 123874 h 125977"/>
                    <a:gd name="csX6" fmla="*/ 132889 w 135711"/>
                    <a:gd name="csY6" fmla="*/ 40526 h 12597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5711" h="125977">
                      <a:moveTo>
                        <a:pt x="135711" y="33998"/>
                      </a:moveTo>
                      <a:cubicBezTo>
                        <a:pt x="117627" y="32990"/>
                        <a:pt x="103434" y="18111"/>
                        <a:pt x="103279" y="0"/>
                      </a:cubicBezTo>
                      <a:lnTo>
                        <a:pt x="96703" y="2254"/>
                      </a:lnTo>
                      <a:lnTo>
                        <a:pt x="2804" y="107972"/>
                      </a:lnTo>
                      <a:cubicBezTo>
                        <a:pt x="-1197" y="112366"/>
                        <a:pt x="-878" y="119172"/>
                        <a:pt x="3516" y="123173"/>
                      </a:cubicBezTo>
                      <a:cubicBezTo>
                        <a:pt x="7312" y="126630"/>
                        <a:pt x="13022" y="126923"/>
                        <a:pt x="17152" y="123874"/>
                      </a:cubicBezTo>
                      <a:lnTo>
                        <a:pt x="132889" y="40526"/>
                      </a:ln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42" name="Freeform: Shape 41">
                  <a:extLst>
                    <a:ext uri="{FF2B5EF4-FFF2-40B4-BE49-F238E27FC236}">
                      <a16:creationId xmlns:a16="http://schemas.microsoft.com/office/drawing/2014/main" id="{A922800D-B2B1-40CC-6249-1BE57A014454}"/>
                    </a:ext>
                  </a:extLst>
                </p:cNvPr>
                <p:cNvSpPr/>
                <p:nvPr/>
              </p:nvSpPr>
              <p:spPr>
                <a:xfrm>
                  <a:off x="661642" y="1529873"/>
                  <a:ext cx="33609" cy="33609"/>
                </a:xfrm>
                <a:custGeom>
                  <a:avLst/>
                  <a:gdLst>
                    <a:gd name="csX0" fmla="*/ 5533 w 33609"/>
                    <a:gd name="csY0" fmla="*/ 4341 h 33609"/>
                    <a:gd name="csX1" fmla="*/ 4341 w 33609"/>
                    <a:gd name="csY1" fmla="*/ 28077 h 33609"/>
                    <a:gd name="csX2" fmla="*/ 28077 w 33609"/>
                    <a:gd name="csY2" fmla="*/ 29268 h 33609"/>
                    <a:gd name="csX3" fmla="*/ 29272 w 33609"/>
                    <a:gd name="csY3" fmla="*/ 5537 h 33609"/>
                    <a:gd name="csX4" fmla="*/ 5537 w 33609"/>
                    <a:gd name="csY4" fmla="*/ 4338 h 33609"/>
                    <a:gd name="csX5" fmla="*/ 5533 w 33609"/>
                    <a:gd name="csY5" fmla="*/ 4341 h 33609"/>
                  </a:gdLst>
                  <a:ahLst/>
                  <a:cxnLst>
                    <a:cxn ang="0">
                      <a:pos x="csX0" y="csY0"/>
                    </a:cxn>
                    <a:cxn ang="0">
                      <a:pos x="csX1" y="csY1"/>
                    </a:cxn>
                    <a:cxn ang="0">
                      <a:pos x="csX2" y="csY2"/>
                    </a:cxn>
                    <a:cxn ang="0">
                      <a:pos x="csX3" y="csY3"/>
                    </a:cxn>
                    <a:cxn ang="0">
                      <a:pos x="csX4" y="csY4"/>
                    </a:cxn>
                    <a:cxn ang="0">
                      <a:pos x="csX5" y="csY5"/>
                    </a:cxn>
                  </a:cxnLst>
                  <a:rect l="l" t="t" r="r" b="b"/>
                  <a:pathLst>
                    <a:path w="33609" h="33609">
                      <a:moveTo>
                        <a:pt x="5533" y="4341"/>
                      </a:moveTo>
                      <a:cubicBezTo>
                        <a:pt x="-1351" y="10567"/>
                        <a:pt x="-1884" y="21193"/>
                        <a:pt x="4341" y="28077"/>
                      </a:cubicBezTo>
                      <a:cubicBezTo>
                        <a:pt x="10567" y="34960"/>
                        <a:pt x="21194" y="35494"/>
                        <a:pt x="28077" y="29268"/>
                      </a:cubicBezTo>
                      <a:cubicBezTo>
                        <a:pt x="34958" y="23044"/>
                        <a:pt x="35493" y="12421"/>
                        <a:pt x="29272" y="5537"/>
                      </a:cubicBezTo>
                      <a:cubicBezTo>
                        <a:pt x="23049" y="-1349"/>
                        <a:pt x="12422" y="-1885"/>
                        <a:pt x="5537" y="4338"/>
                      </a:cubicBezTo>
                      <a:cubicBezTo>
                        <a:pt x="5536" y="4339"/>
                        <a:pt x="5534" y="4340"/>
                        <a:pt x="5533" y="4341"/>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grpSp>
        <p:grpSp>
          <p:nvGrpSpPr>
            <p:cNvPr id="32" name="Group 31">
              <a:extLst>
                <a:ext uri="{FF2B5EF4-FFF2-40B4-BE49-F238E27FC236}">
                  <a16:creationId xmlns:a16="http://schemas.microsoft.com/office/drawing/2014/main" id="{34BFEC46-711A-0F7C-FD46-E630128FC091}"/>
                </a:ext>
              </a:extLst>
            </p:cNvPr>
            <p:cNvGrpSpPr/>
            <p:nvPr/>
          </p:nvGrpSpPr>
          <p:grpSpPr>
            <a:xfrm>
              <a:off x="781817" y="1368681"/>
              <a:ext cx="230772" cy="436966"/>
              <a:chOff x="781817" y="1368681"/>
              <a:chExt cx="230772" cy="436966"/>
            </a:xfrm>
          </p:grpSpPr>
          <p:sp>
            <p:nvSpPr>
              <p:cNvPr id="43" name="Freeform: Shape 42">
                <a:extLst>
                  <a:ext uri="{FF2B5EF4-FFF2-40B4-BE49-F238E27FC236}">
                    <a16:creationId xmlns:a16="http://schemas.microsoft.com/office/drawing/2014/main" id="{71D060CC-2AD2-F30E-EA23-456FF4D1D222}"/>
                  </a:ext>
                </a:extLst>
              </p:cNvPr>
              <p:cNvSpPr/>
              <p:nvPr/>
            </p:nvSpPr>
            <p:spPr>
              <a:xfrm>
                <a:off x="875795" y="1533736"/>
                <a:ext cx="89672" cy="271911"/>
              </a:xfrm>
              <a:custGeom>
                <a:avLst/>
                <a:gdLst>
                  <a:gd name="csX0" fmla="*/ 29329 w 89672"/>
                  <a:gd name="csY0" fmla="*/ 0 h 271911"/>
                  <a:gd name="csX1" fmla="*/ 18198 w 89672"/>
                  <a:gd name="csY1" fmla="*/ 253977 h 271911"/>
                  <a:gd name="csX2" fmla="*/ 0 w 89672"/>
                  <a:gd name="csY2" fmla="*/ 253977 h 271911"/>
                  <a:gd name="csX3" fmla="*/ 0 w 89672"/>
                  <a:gd name="csY3" fmla="*/ 271911 h 271911"/>
                  <a:gd name="csX4" fmla="*/ 89673 w 89672"/>
                  <a:gd name="csY4" fmla="*/ 271911 h 271911"/>
                  <a:gd name="csX5" fmla="*/ 89673 w 89672"/>
                  <a:gd name="csY5" fmla="*/ 253977 h 271911"/>
                  <a:gd name="csX6" fmla="*/ 71481 w 89672"/>
                  <a:gd name="csY6" fmla="*/ 253977 h 271911"/>
                  <a:gd name="csX7" fmla="*/ 61856 w 89672"/>
                  <a:gd name="csY7" fmla="*/ 32617 h 271911"/>
                  <a:gd name="csX8" fmla="*/ 29329 w 89672"/>
                  <a:gd name="csY8" fmla="*/ 0 h 2719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9672" h="271911">
                    <a:moveTo>
                      <a:pt x="29329" y="0"/>
                    </a:moveTo>
                    <a:lnTo>
                      <a:pt x="18198" y="253977"/>
                    </a:lnTo>
                    <a:lnTo>
                      <a:pt x="0" y="253977"/>
                    </a:lnTo>
                    <a:lnTo>
                      <a:pt x="0" y="271911"/>
                    </a:lnTo>
                    <a:lnTo>
                      <a:pt x="89673" y="271911"/>
                    </a:lnTo>
                    <a:lnTo>
                      <a:pt x="89673" y="253977"/>
                    </a:lnTo>
                    <a:lnTo>
                      <a:pt x="71481" y="253977"/>
                    </a:lnTo>
                    <a:lnTo>
                      <a:pt x="61856" y="32617"/>
                    </a:lnTo>
                    <a:lnTo>
                      <a:pt x="29329" y="0"/>
                    </a:ln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nvGrpSpPr>
              <p:cNvPr id="16" name="Group 15">
                <a:extLst>
                  <a:ext uri="{FF2B5EF4-FFF2-40B4-BE49-F238E27FC236}">
                    <a16:creationId xmlns:a16="http://schemas.microsoft.com/office/drawing/2014/main" id="{BB3F2992-4813-DB2A-0743-3511EEF3615F}"/>
                  </a:ext>
                </a:extLst>
              </p:cNvPr>
              <p:cNvGrpSpPr/>
              <p:nvPr/>
            </p:nvGrpSpPr>
            <p:grpSpPr>
              <a:xfrm>
                <a:off x="781817" y="1368681"/>
                <a:ext cx="230772" cy="243940"/>
                <a:chOff x="781817" y="1368681"/>
                <a:chExt cx="230772" cy="243940"/>
              </a:xfrm>
            </p:grpSpPr>
            <p:sp>
              <p:nvSpPr>
                <p:cNvPr id="44" name="Freeform: Shape 43">
                  <a:extLst>
                    <a:ext uri="{FF2B5EF4-FFF2-40B4-BE49-F238E27FC236}">
                      <a16:creationId xmlns:a16="http://schemas.microsoft.com/office/drawing/2014/main" id="{2765C598-87AE-7ACF-8DDD-D7590AFB626D}"/>
                    </a:ext>
                  </a:extLst>
                </p:cNvPr>
                <p:cNvSpPr/>
                <p:nvPr/>
              </p:nvSpPr>
              <p:spPr>
                <a:xfrm>
                  <a:off x="781817" y="1484248"/>
                  <a:ext cx="125543" cy="44671"/>
                </a:xfrm>
                <a:custGeom>
                  <a:avLst/>
                  <a:gdLst>
                    <a:gd name="csX0" fmla="*/ 8574 w 125543"/>
                    <a:gd name="csY0" fmla="*/ 44669 h 44671"/>
                    <a:gd name="csX1" fmla="*/ 119057 w 125543"/>
                    <a:gd name="csY1" fmla="*/ 40209 h 44671"/>
                    <a:gd name="csX2" fmla="*/ 125543 w 125543"/>
                    <a:gd name="csY2" fmla="*/ 35965 h 44671"/>
                    <a:gd name="csX3" fmla="*/ 119389 w 125543"/>
                    <a:gd name="csY3" fmla="*/ 3030 h 44671"/>
                    <a:gd name="csX4" fmla="*/ 119918 w 125543"/>
                    <a:gd name="csY4" fmla="*/ 2290 h 44671"/>
                    <a:gd name="csX5" fmla="*/ 120109 w 125543"/>
                    <a:gd name="csY5" fmla="*/ 2080 h 44671"/>
                    <a:gd name="csX6" fmla="*/ 112027 w 125543"/>
                    <a:gd name="csY6" fmla="*/ 0 h 44671"/>
                    <a:gd name="csX7" fmla="*/ 6099 w 125543"/>
                    <a:gd name="csY7" fmla="*/ 28247 h 44671"/>
                    <a:gd name="csX8" fmla="*/ 316 w 125543"/>
                    <a:gd name="csY8" fmla="*/ 38574 h 44671"/>
                    <a:gd name="csX9" fmla="*/ 8574 w 125543"/>
                    <a:gd name="csY9" fmla="*/ 44669 h 44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25543" h="44671">
                      <a:moveTo>
                        <a:pt x="8574" y="44669"/>
                      </a:moveTo>
                      <a:lnTo>
                        <a:pt x="119057" y="40209"/>
                      </a:lnTo>
                      <a:lnTo>
                        <a:pt x="125543" y="35965"/>
                      </a:lnTo>
                      <a:cubicBezTo>
                        <a:pt x="114749" y="28569"/>
                        <a:pt x="111994" y="13824"/>
                        <a:pt x="119389" y="3030"/>
                      </a:cubicBezTo>
                      <a:cubicBezTo>
                        <a:pt x="119561" y="2780"/>
                        <a:pt x="119737" y="2533"/>
                        <a:pt x="119918" y="2290"/>
                      </a:cubicBezTo>
                      <a:cubicBezTo>
                        <a:pt x="119971" y="2218"/>
                        <a:pt x="120049" y="2158"/>
                        <a:pt x="120109" y="2080"/>
                      </a:cubicBezTo>
                      <a:lnTo>
                        <a:pt x="112027" y="0"/>
                      </a:lnTo>
                      <a:lnTo>
                        <a:pt x="6099" y="28247"/>
                      </a:lnTo>
                      <a:cubicBezTo>
                        <a:pt x="1650" y="29502"/>
                        <a:pt x="-938" y="34126"/>
                        <a:pt x="316" y="38574"/>
                      </a:cubicBezTo>
                      <a:cubicBezTo>
                        <a:pt x="1354" y="42253"/>
                        <a:pt x="4753" y="44762"/>
                        <a:pt x="8574" y="44669"/>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45" name="Freeform: Shape 44">
                  <a:extLst>
                    <a:ext uri="{FF2B5EF4-FFF2-40B4-BE49-F238E27FC236}">
                      <a16:creationId xmlns:a16="http://schemas.microsoft.com/office/drawing/2014/main" id="{8912C272-E292-EB5F-18A4-158E1349F057}"/>
                    </a:ext>
                  </a:extLst>
                </p:cNvPr>
                <p:cNvSpPr/>
                <p:nvPr/>
              </p:nvSpPr>
              <p:spPr>
                <a:xfrm>
                  <a:off x="910726" y="1368681"/>
                  <a:ext cx="67477" cy="123075"/>
                </a:xfrm>
                <a:custGeom>
                  <a:avLst/>
                  <a:gdLst>
                    <a:gd name="csX0" fmla="*/ 6696 w 67477"/>
                    <a:gd name="csY0" fmla="*/ 108399 h 123075"/>
                    <a:gd name="csX1" fmla="*/ 10282 w 67477"/>
                    <a:gd name="csY1" fmla="*/ 108130 h 123075"/>
                    <a:gd name="csX2" fmla="*/ 32342 w 67477"/>
                    <a:gd name="csY2" fmla="*/ 123076 h 123075"/>
                    <a:gd name="csX3" fmla="*/ 38428 w 67477"/>
                    <a:gd name="csY3" fmla="*/ 117271 h 123075"/>
                    <a:gd name="csX4" fmla="*/ 67219 w 67477"/>
                    <a:gd name="csY4" fmla="*/ 10429 h 123075"/>
                    <a:gd name="csX5" fmla="*/ 61165 w 67477"/>
                    <a:gd name="csY5" fmla="*/ 258 h 123075"/>
                    <a:gd name="csX6" fmla="*/ 51753 w 67477"/>
                    <a:gd name="csY6" fmla="*/ 4373 h 123075"/>
                    <a:gd name="csX7" fmla="*/ 0 w 67477"/>
                    <a:gd name="csY7" fmla="*/ 102977 h 123075"/>
                    <a:gd name="csX8" fmla="*/ 197 w 67477"/>
                    <a:gd name="csY8" fmla="*/ 110474 h 123075"/>
                    <a:gd name="csX9" fmla="*/ 6696 w 67477"/>
                    <a:gd name="csY9" fmla="*/ 108399 h 123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7477" h="123075">
                      <a:moveTo>
                        <a:pt x="6696" y="108399"/>
                      </a:moveTo>
                      <a:cubicBezTo>
                        <a:pt x="7883" y="108219"/>
                        <a:pt x="9082" y="108129"/>
                        <a:pt x="10282" y="108130"/>
                      </a:cubicBezTo>
                      <a:cubicBezTo>
                        <a:pt x="19978" y="108201"/>
                        <a:pt x="28680" y="114097"/>
                        <a:pt x="32342" y="123076"/>
                      </a:cubicBezTo>
                      <a:lnTo>
                        <a:pt x="38428" y="117271"/>
                      </a:lnTo>
                      <a:lnTo>
                        <a:pt x="67219" y="10429"/>
                      </a:lnTo>
                      <a:cubicBezTo>
                        <a:pt x="68356" y="5949"/>
                        <a:pt x="65645" y="1395"/>
                        <a:pt x="61165" y="258"/>
                      </a:cubicBezTo>
                      <a:cubicBezTo>
                        <a:pt x="57456" y="-683"/>
                        <a:pt x="53581" y="1011"/>
                        <a:pt x="51753" y="4373"/>
                      </a:cubicBezTo>
                      <a:lnTo>
                        <a:pt x="0" y="102977"/>
                      </a:lnTo>
                      <a:lnTo>
                        <a:pt x="197" y="110474"/>
                      </a:lnTo>
                      <a:cubicBezTo>
                        <a:pt x="2252" y="109473"/>
                        <a:pt x="4441" y="108774"/>
                        <a:pt x="6696" y="108399"/>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46" name="Freeform: Shape 45">
                  <a:extLst>
                    <a:ext uri="{FF2B5EF4-FFF2-40B4-BE49-F238E27FC236}">
                      <a16:creationId xmlns:a16="http://schemas.microsoft.com/office/drawing/2014/main" id="{2724424B-4CE3-CD4E-3D62-30DC676C93F9}"/>
                    </a:ext>
                  </a:extLst>
                </p:cNvPr>
                <p:cNvSpPr/>
                <p:nvPr/>
              </p:nvSpPr>
              <p:spPr>
                <a:xfrm>
                  <a:off x="918192" y="1502882"/>
                  <a:ext cx="94397" cy="109739"/>
                </a:xfrm>
                <a:custGeom>
                  <a:avLst/>
                  <a:gdLst>
                    <a:gd name="csX0" fmla="*/ 93236 w 94397"/>
                    <a:gd name="csY0" fmla="*/ 97115 h 109739"/>
                    <a:gd name="csX1" fmla="*/ 34357 w 94397"/>
                    <a:gd name="csY1" fmla="*/ 4017 h 109739"/>
                    <a:gd name="csX2" fmla="*/ 26585 w 94397"/>
                    <a:gd name="csY2" fmla="*/ 0 h 109739"/>
                    <a:gd name="csX3" fmla="*/ 6427 w 94397"/>
                    <a:gd name="csY3" fmla="*/ 21486 h 109739"/>
                    <a:gd name="csX4" fmla="*/ 2840 w 94397"/>
                    <a:gd name="csY4" fmla="*/ 21755 h 109739"/>
                    <a:gd name="csX5" fmla="*/ 0 w 94397"/>
                    <a:gd name="csY5" fmla="*/ 21492 h 109739"/>
                    <a:gd name="csX6" fmla="*/ 2600 w 94397"/>
                    <a:gd name="csY6" fmla="*/ 29592 h 109739"/>
                    <a:gd name="csX7" fmla="*/ 80317 w 94397"/>
                    <a:gd name="csY7" fmla="*/ 107488 h 109739"/>
                    <a:gd name="csX8" fmla="*/ 92146 w 94397"/>
                    <a:gd name="csY8" fmla="*/ 107081 h 109739"/>
                    <a:gd name="csX9" fmla="*/ 93236 w 94397"/>
                    <a:gd name="csY9" fmla="*/ 97115 h 1097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397" h="109739">
                      <a:moveTo>
                        <a:pt x="93236" y="97115"/>
                      </a:moveTo>
                      <a:lnTo>
                        <a:pt x="34357" y="4017"/>
                      </a:lnTo>
                      <a:lnTo>
                        <a:pt x="26585" y="0"/>
                      </a:lnTo>
                      <a:cubicBezTo>
                        <a:pt x="25666" y="10972"/>
                        <a:pt x="17318" y="19870"/>
                        <a:pt x="6427" y="21486"/>
                      </a:cubicBezTo>
                      <a:cubicBezTo>
                        <a:pt x="5239" y="21663"/>
                        <a:pt x="4040" y="21753"/>
                        <a:pt x="2840" y="21755"/>
                      </a:cubicBezTo>
                      <a:cubicBezTo>
                        <a:pt x="1888" y="21725"/>
                        <a:pt x="940" y="21637"/>
                        <a:pt x="0" y="21492"/>
                      </a:cubicBezTo>
                      <a:lnTo>
                        <a:pt x="2600" y="29592"/>
                      </a:lnTo>
                      <a:lnTo>
                        <a:pt x="80317" y="107488"/>
                      </a:lnTo>
                      <a:cubicBezTo>
                        <a:pt x="83696" y="110642"/>
                        <a:pt x="88992" y="110460"/>
                        <a:pt x="92146" y="107081"/>
                      </a:cubicBezTo>
                      <a:cubicBezTo>
                        <a:pt x="94679" y="104368"/>
                        <a:pt x="95122" y="100311"/>
                        <a:pt x="93236" y="97115"/>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47" name="Freeform: Shape 46">
                  <a:extLst>
                    <a:ext uri="{FF2B5EF4-FFF2-40B4-BE49-F238E27FC236}">
                      <a16:creationId xmlns:a16="http://schemas.microsoft.com/office/drawing/2014/main" id="{EEDCB90C-48B6-CCD8-168C-11A0EEFB1E32}"/>
                    </a:ext>
                  </a:extLst>
                </p:cNvPr>
                <p:cNvSpPr/>
                <p:nvPr/>
              </p:nvSpPr>
              <p:spPr>
                <a:xfrm>
                  <a:off x="909047" y="1488764"/>
                  <a:ext cx="23916" cy="23916"/>
                </a:xfrm>
                <a:custGeom>
                  <a:avLst/>
                  <a:gdLst>
                    <a:gd name="csX0" fmla="*/ 13749 w 23916"/>
                    <a:gd name="csY0" fmla="*/ 23780 h 23916"/>
                    <a:gd name="csX1" fmla="*/ 23780 w 23916"/>
                    <a:gd name="csY1" fmla="*/ 10167 h 23916"/>
                    <a:gd name="csX2" fmla="*/ 10167 w 23916"/>
                    <a:gd name="csY2" fmla="*/ 136 h 23916"/>
                    <a:gd name="csX3" fmla="*/ 136 w 23916"/>
                    <a:gd name="csY3" fmla="*/ 13748 h 23916"/>
                    <a:gd name="csX4" fmla="*/ 13748 w 23916"/>
                    <a:gd name="csY4" fmla="*/ 23780 h 23916"/>
                    <a:gd name="csX5" fmla="*/ 13749 w 23916"/>
                    <a:gd name="csY5" fmla="*/ 23780 h 23916"/>
                  </a:gdLst>
                  <a:ahLst/>
                  <a:cxnLst>
                    <a:cxn ang="0">
                      <a:pos x="csX0" y="csY0"/>
                    </a:cxn>
                    <a:cxn ang="0">
                      <a:pos x="csX1" y="csY1"/>
                    </a:cxn>
                    <a:cxn ang="0">
                      <a:pos x="csX2" y="csY2"/>
                    </a:cxn>
                    <a:cxn ang="0">
                      <a:pos x="csX3" y="csY3"/>
                    </a:cxn>
                    <a:cxn ang="0">
                      <a:pos x="csX4" y="csY4"/>
                    </a:cxn>
                    <a:cxn ang="0">
                      <a:pos x="csX5" y="csY5"/>
                    </a:cxn>
                  </a:cxnLst>
                  <a:rect l="l" t="t" r="r" b="b"/>
                  <a:pathLst>
                    <a:path w="23916" h="23916">
                      <a:moveTo>
                        <a:pt x="13749" y="23780"/>
                      </a:moveTo>
                      <a:cubicBezTo>
                        <a:pt x="20278" y="22791"/>
                        <a:pt x="24768" y="16696"/>
                        <a:pt x="23780" y="10167"/>
                      </a:cubicBezTo>
                      <a:cubicBezTo>
                        <a:pt x="22791" y="3638"/>
                        <a:pt x="16696" y="-852"/>
                        <a:pt x="10167" y="136"/>
                      </a:cubicBezTo>
                      <a:cubicBezTo>
                        <a:pt x="3638" y="1125"/>
                        <a:pt x="-852" y="7219"/>
                        <a:pt x="136" y="13748"/>
                      </a:cubicBezTo>
                      <a:cubicBezTo>
                        <a:pt x="1125" y="20277"/>
                        <a:pt x="7219" y="24768"/>
                        <a:pt x="13748" y="23780"/>
                      </a:cubicBezTo>
                      <a:cubicBezTo>
                        <a:pt x="13748" y="23780"/>
                        <a:pt x="13749" y="23780"/>
                        <a:pt x="13749" y="23780"/>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grpSp>
      </p:grpSp>
      <p:grpSp>
        <p:nvGrpSpPr>
          <p:cNvPr id="55" name="Group 54">
            <a:extLst>
              <a:ext uri="{FF2B5EF4-FFF2-40B4-BE49-F238E27FC236}">
                <a16:creationId xmlns:a16="http://schemas.microsoft.com/office/drawing/2014/main" id="{5909C737-4840-39B9-D884-26BC1CA31CE0}"/>
              </a:ext>
            </a:extLst>
          </p:cNvPr>
          <p:cNvGrpSpPr/>
          <p:nvPr/>
        </p:nvGrpSpPr>
        <p:grpSpPr>
          <a:xfrm>
            <a:off x="9115054" y="1305321"/>
            <a:ext cx="241300" cy="546100"/>
            <a:chOff x="7599881" y="1357151"/>
            <a:chExt cx="241300" cy="546100"/>
          </a:xfrm>
        </p:grpSpPr>
        <p:sp>
          <p:nvSpPr>
            <p:cNvPr id="49" name="Freeform: Shape 48">
              <a:extLst>
                <a:ext uri="{FF2B5EF4-FFF2-40B4-BE49-F238E27FC236}">
                  <a16:creationId xmlns:a16="http://schemas.microsoft.com/office/drawing/2014/main" id="{EDE17C90-6B19-FCEC-BF3C-C9AF894428C0}"/>
                </a:ext>
              </a:extLst>
            </p:cNvPr>
            <p:cNvSpPr/>
            <p:nvPr/>
          </p:nvSpPr>
          <p:spPr>
            <a:xfrm>
              <a:off x="7676081" y="1357151"/>
              <a:ext cx="88900" cy="57150"/>
            </a:xfrm>
            <a:custGeom>
              <a:avLst/>
              <a:gdLst>
                <a:gd name="csX0" fmla="*/ 88900 w 88900"/>
                <a:gd name="csY0" fmla="*/ 12700 h 57150"/>
                <a:gd name="csX1" fmla="*/ 76200 w 88900"/>
                <a:gd name="csY1" fmla="*/ 0 h 57150"/>
                <a:gd name="csX2" fmla="*/ 12700 w 88900"/>
                <a:gd name="csY2" fmla="*/ 0 h 57150"/>
                <a:gd name="csX3" fmla="*/ 0 w 88900"/>
                <a:gd name="csY3" fmla="*/ 12700 h 57150"/>
                <a:gd name="csX4" fmla="*/ 0 w 88900"/>
                <a:gd name="csY4" fmla="*/ 57150 h 57150"/>
                <a:gd name="csX5" fmla="*/ 88900 w 88900"/>
                <a:gd name="csY5" fmla="*/ 57150 h 57150"/>
              </a:gdLst>
              <a:ahLst/>
              <a:cxnLst>
                <a:cxn ang="0">
                  <a:pos x="csX0" y="csY0"/>
                </a:cxn>
                <a:cxn ang="0">
                  <a:pos x="csX1" y="csY1"/>
                </a:cxn>
                <a:cxn ang="0">
                  <a:pos x="csX2" y="csY2"/>
                </a:cxn>
                <a:cxn ang="0">
                  <a:pos x="csX3" y="csY3"/>
                </a:cxn>
                <a:cxn ang="0">
                  <a:pos x="csX4" y="csY4"/>
                </a:cxn>
                <a:cxn ang="0">
                  <a:pos x="csX5" y="csY5"/>
                </a:cxn>
              </a:cxnLst>
              <a:rect l="l" t="t" r="r" b="b"/>
              <a:pathLst>
                <a:path w="88900" h="57150">
                  <a:moveTo>
                    <a:pt x="88900" y="12700"/>
                  </a:moveTo>
                  <a:cubicBezTo>
                    <a:pt x="88900" y="5686"/>
                    <a:pt x="83214" y="0"/>
                    <a:pt x="76200" y="0"/>
                  </a:cubicBezTo>
                  <a:lnTo>
                    <a:pt x="12700" y="0"/>
                  </a:lnTo>
                  <a:cubicBezTo>
                    <a:pt x="5686" y="0"/>
                    <a:pt x="0" y="5686"/>
                    <a:pt x="0" y="12700"/>
                  </a:cubicBezTo>
                  <a:lnTo>
                    <a:pt x="0" y="57150"/>
                  </a:lnTo>
                  <a:lnTo>
                    <a:pt x="88900" y="57150"/>
                  </a:lnTo>
                  <a:close/>
                </a:path>
              </a:pathLst>
            </a:custGeom>
            <a:solidFill>
              <a:schemeClr val="accent2"/>
            </a:solidFill>
            <a:ln w="6350"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50" name="Freeform: Shape 49">
              <a:extLst>
                <a:ext uri="{FF2B5EF4-FFF2-40B4-BE49-F238E27FC236}">
                  <a16:creationId xmlns:a16="http://schemas.microsoft.com/office/drawing/2014/main" id="{1366AA0F-DB63-7C45-9923-374CCDE200E0}"/>
                </a:ext>
              </a:extLst>
            </p:cNvPr>
            <p:cNvSpPr/>
            <p:nvPr/>
          </p:nvSpPr>
          <p:spPr>
            <a:xfrm>
              <a:off x="7599881" y="1433351"/>
              <a:ext cx="241300" cy="469900"/>
            </a:xfrm>
            <a:custGeom>
              <a:avLst/>
              <a:gdLst>
                <a:gd name="csX0" fmla="*/ 241300 w 241300"/>
                <a:gd name="csY0" fmla="*/ 150190 h 469900"/>
                <a:gd name="csX1" fmla="*/ 234404 w 241300"/>
                <a:gd name="csY1" fmla="*/ 121412 h 469900"/>
                <a:gd name="csX2" fmla="*/ 170231 w 241300"/>
                <a:gd name="csY2" fmla="*/ 0 h 469900"/>
                <a:gd name="csX3" fmla="*/ 71069 w 241300"/>
                <a:gd name="csY3" fmla="*/ 0 h 469900"/>
                <a:gd name="csX4" fmla="*/ 6699 w 241300"/>
                <a:gd name="csY4" fmla="*/ 121799 h 469900"/>
                <a:gd name="csX5" fmla="*/ 0 w 241300"/>
                <a:gd name="csY5" fmla="*/ 150190 h 469900"/>
                <a:gd name="csX6" fmla="*/ 0 w 241300"/>
                <a:gd name="csY6" fmla="*/ 168275 h 469900"/>
                <a:gd name="csX7" fmla="*/ 9614 w 241300"/>
                <a:gd name="csY7" fmla="*/ 196850 h 469900"/>
                <a:gd name="csX8" fmla="*/ 0 w 241300"/>
                <a:gd name="csY8" fmla="*/ 225425 h 469900"/>
                <a:gd name="csX9" fmla="*/ 0 w 241300"/>
                <a:gd name="csY9" fmla="*/ 231775 h 469900"/>
                <a:gd name="csX10" fmla="*/ 9614 w 241300"/>
                <a:gd name="csY10" fmla="*/ 260350 h 469900"/>
                <a:gd name="csX11" fmla="*/ 0 w 241300"/>
                <a:gd name="csY11" fmla="*/ 288925 h 469900"/>
                <a:gd name="csX12" fmla="*/ 0 w 241300"/>
                <a:gd name="csY12" fmla="*/ 295275 h 469900"/>
                <a:gd name="csX13" fmla="*/ 9614 w 241300"/>
                <a:gd name="csY13" fmla="*/ 323850 h 469900"/>
                <a:gd name="csX14" fmla="*/ 0 w 241300"/>
                <a:gd name="csY14" fmla="*/ 352425 h 469900"/>
                <a:gd name="csX15" fmla="*/ 0 w 241300"/>
                <a:gd name="csY15" fmla="*/ 412750 h 469900"/>
                <a:gd name="csX16" fmla="*/ 57150 w 241300"/>
                <a:gd name="csY16" fmla="*/ 469900 h 469900"/>
                <a:gd name="csX17" fmla="*/ 184150 w 241300"/>
                <a:gd name="csY17" fmla="*/ 469900 h 469900"/>
                <a:gd name="csX18" fmla="*/ 241300 w 241300"/>
                <a:gd name="csY18" fmla="*/ 412750 h 469900"/>
                <a:gd name="csX19" fmla="*/ 241300 w 241300"/>
                <a:gd name="csY19" fmla="*/ 352425 h 469900"/>
                <a:gd name="csX20" fmla="*/ 231686 w 241300"/>
                <a:gd name="csY20" fmla="*/ 323850 h 469900"/>
                <a:gd name="csX21" fmla="*/ 241300 w 241300"/>
                <a:gd name="csY21" fmla="*/ 295275 h 469900"/>
                <a:gd name="csX22" fmla="*/ 241300 w 241300"/>
                <a:gd name="csY22" fmla="*/ 288925 h 469900"/>
                <a:gd name="csX23" fmla="*/ 231686 w 241300"/>
                <a:gd name="csY23" fmla="*/ 260350 h 469900"/>
                <a:gd name="csX24" fmla="*/ 241300 w 241300"/>
                <a:gd name="csY24" fmla="*/ 231775 h 469900"/>
                <a:gd name="csX25" fmla="*/ 241300 w 241300"/>
                <a:gd name="csY25" fmla="*/ 225425 h 469900"/>
                <a:gd name="csX26" fmla="*/ 231686 w 241300"/>
                <a:gd name="csY26" fmla="*/ 196850 h 469900"/>
                <a:gd name="csX27" fmla="*/ 241300 w 241300"/>
                <a:gd name="csY27" fmla="*/ 168275 h 469900"/>
                <a:gd name="csX28" fmla="*/ 203200 w 241300"/>
                <a:gd name="csY28" fmla="*/ 168275 h 469900"/>
                <a:gd name="csX29" fmla="*/ 193675 w 241300"/>
                <a:gd name="csY29" fmla="*/ 177800 h 469900"/>
                <a:gd name="csX30" fmla="*/ 171450 w 241300"/>
                <a:gd name="csY30" fmla="*/ 177800 h 469900"/>
                <a:gd name="csX31" fmla="*/ 171450 w 241300"/>
                <a:gd name="csY31" fmla="*/ 215900 h 469900"/>
                <a:gd name="csX32" fmla="*/ 193675 w 241300"/>
                <a:gd name="csY32" fmla="*/ 215900 h 469900"/>
                <a:gd name="csX33" fmla="*/ 203200 w 241300"/>
                <a:gd name="csY33" fmla="*/ 225425 h 469900"/>
                <a:gd name="csX34" fmla="*/ 203200 w 241300"/>
                <a:gd name="csY34" fmla="*/ 231775 h 469900"/>
                <a:gd name="csX35" fmla="*/ 193675 w 241300"/>
                <a:gd name="csY35" fmla="*/ 241300 h 469900"/>
                <a:gd name="csX36" fmla="*/ 171450 w 241300"/>
                <a:gd name="csY36" fmla="*/ 241300 h 469900"/>
                <a:gd name="csX37" fmla="*/ 171450 w 241300"/>
                <a:gd name="csY37" fmla="*/ 279400 h 469900"/>
                <a:gd name="csX38" fmla="*/ 193675 w 241300"/>
                <a:gd name="csY38" fmla="*/ 279400 h 469900"/>
                <a:gd name="csX39" fmla="*/ 203200 w 241300"/>
                <a:gd name="csY39" fmla="*/ 288925 h 469900"/>
                <a:gd name="csX40" fmla="*/ 203200 w 241300"/>
                <a:gd name="csY40" fmla="*/ 295275 h 469900"/>
                <a:gd name="csX41" fmla="*/ 193675 w 241300"/>
                <a:gd name="csY41" fmla="*/ 304800 h 469900"/>
                <a:gd name="csX42" fmla="*/ 171450 w 241300"/>
                <a:gd name="csY42" fmla="*/ 304800 h 469900"/>
                <a:gd name="csX43" fmla="*/ 171450 w 241300"/>
                <a:gd name="csY43" fmla="*/ 342900 h 469900"/>
                <a:gd name="csX44" fmla="*/ 193675 w 241300"/>
                <a:gd name="csY44" fmla="*/ 342900 h 469900"/>
                <a:gd name="csX45" fmla="*/ 203200 w 241300"/>
                <a:gd name="csY45" fmla="*/ 352425 h 469900"/>
                <a:gd name="csX46" fmla="*/ 203200 w 241300"/>
                <a:gd name="csY46" fmla="*/ 412750 h 469900"/>
                <a:gd name="csX47" fmla="*/ 184150 w 241300"/>
                <a:gd name="csY47" fmla="*/ 431800 h 469900"/>
                <a:gd name="csX48" fmla="*/ 57150 w 241300"/>
                <a:gd name="csY48" fmla="*/ 431800 h 469900"/>
                <a:gd name="csX49" fmla="*/ 38100 w 241300"/>
                <a:gd name="csY49" fmla="*/ 412750 h 469900"/>
                <a:gd name="csX50" fmla="*/ 38100 w 241300"/>
                <a:gd name="csY50" fmla="*/ 352425 h 469900"/>
                <a:gd name="csX51" fmla="*/ 47625 w 241300"/>
                <a:gd name="csY51" fmla="*/ 342900 h 469900"/>
                <a:gd name="csX52" fmla="*/ 69850 w 241300"/>
                <a:gd name="csY52" fmla="*/ 342900 h 469900"/>
                <a:gd name="csX53" fmla="*/ 69850 w 241300"/>
                <a:gd name="csY53" fmla="*/ 304800 h 469900"/>
                <a:gd name="csX54" fmla="*/ 47625 w 241300"/>
                <a:gd name="csY54" fmla="*/ 304800 h 469900"/>
                <a:gd name="csX55" fmla="*/ 38100 w 241300"/>
                <a:gd name="csY55" fmla="*/ 295275 h 469900"/>
                <a:gd name="csX56" fmla="*/ 38100 w 241300"/>
                <a:gd name="csY56" fmla="*/ 288925 h 469900"/>
                <a:gd name="csX57" fmla="*/ 47625 w 241300"/>
                <a:gd name="csY57" fmla="*/ 279400 h 469900"/>
                <a:gd name="csX58" fmla="*/ 69850 w 241300"/>
                <a:gd name="csY58" fmla="*/ 279400 h 469900"/>
                <a:gd name="csX59" fmla="*/ 69850 w 241300"/>
                <a:gd name="csY59" fmla="*/ 241300 h 469900"/>
                <a:gd name="csX60" fmla="*/ 47625 w 241300"/>
                <a:gd name="csY60" fmla="*/ 241300 h 469900"/>
                <a:gd name="csX61" fmla="*/ 38100 w 241300"/>
                <a:gd name="csY61" fmla="*/ 231775 h 469900"/>
                <a:gd name="csX62" fmla="*/ 38100 w 241300"/>
                <a:gd name="csY62" fmla="*/ 225425 h 469900"/>
                <a:gd name="csX63" fmla="*/ 47625 w 241300"/>
                <a:gd name="csY63" fmla="*/ 215900 h 469900"/>
                <a:gd name="csX64" fmla="*/ 69850 w 241300"/>
                <a:gd name="csY64" fmla="*/ 215900 h 469900"/>
                <a:gd name="csX65" fmla="*/ 69850 w 241300"/>
                <a:gd name="csY65" fmla="*/ 177800 h 469900"/>
                <a:gd name="csX66" fmla="*/ 47625 w 241300"/>
                <a:gd name="csY66" fmla="*/ 177800 h 469900"/>
                <a:gd name="csX67" fmla="*/ 38100 w 241300"/>
                <a:gd name="csY67" fmla="*/ 168275 h 469900"/>
                <a:gd name="csX68" fmla="*/ 38100 w 241300"/>
                <a:gd name="csY68" fmla="*/ 150190 h 469900"/>
                <a:gd name="csX69" fmla="*/ 40583 w 241300"/>
                <a:gd name="csY69" fmla="*/ 139217 h 469900"/>
                <a:gd name="csX70" fmla="*/ 94031 w 241300"/>
                <a:gd name="csY70" fmla="*/ 38100 h 469900"/>
                <a:gd name="csX71" fmla="*/ 147269 w 241300"/>
                <a:gd name="csY71" fmla="*/ 38100 h 469900"/>
                <a:gd name="csX72" fmla="*/ 200520 w 241300"/>
                <a:gd name="csY72" fmla="*/ 138830 h 469900"/>
                <a:gd name="csX73" fmla="*/ 203200 w 241300"/>
                <a:gd name="csY73" fmla="*/ 150190 h 46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241300" h="469900">
                  <a:moveTo>
                    <a:pt x="241300" y="150190"/>
                  </a:moveTo>
                  <a:cubicBezTo>
                    <a:pt x="241271" y="140191"/>
                    <a:pt x="238910" y="130338"/>
                    <a:pt x="234404" y="121412"/>
                  </a:cubicBezTo>
                  <a:lnTo>
                    <a:pt x="170231" y="0"/>
                  </a:lnTo>
                  <a:lnTo>
                    <a:pt x="71069" y="0"/>
                  </a:lnTo>
                  <a:lnTo>
                    <a:pt x="6699" y="121799"/>
                  </a:lnTo>
                  <a:cubicBezTo>
                    <a:pt x="2305" y="130619"/>
                    <a:pt x="12" y="140336"/>
                    <a:pt x="0" y="150190"/>
                  </a:cubicBezTo>
                  <a:lnTo>
                    <a:pt x="0" y="168275"/>
                  </a:lnTo>
                  <a:cubicBezTo>
                    <a:pt x="3" y="178594"/>
                    <a:pt x="3379" y="188628"/>
                    <a:pt x="9614" y="196850"/>
                  </a:cubicBezTo>
                  <a:cubicBezTo>
                    <a:pt x="3379" y="205072"/>
                    <a:pt x="3" y="215106"/>
                    <a:pt x="0" y="225425"/>
                  </a:cubicBezTo>
                  <a:lnTo>
                    <a:pt x="0" y="231775"/>
                  </a:lnTo>
                  <a:cubicBezTo>
                    <a:pt x="3" y="242094"/>
                    <a:pt x="3379" y="252128"/>
                    <a:pt x="9614" y="260350"/>
                  </a:cubicBezTo>
                  <a:cubicBezTo>
                    <a:pt x="3379" y="268572"/>
                    <a:pt x="3" y="278606"/>
                    <a:pt x="0" y="288925"/>
                  </a:cubicBezTo>
                  <a:lnTo>
                    <a:pt x="0" y="295275"/>
                  </a:lnTo>
                  <a:cubicBezTo>
                    <a:pt x="3" y="305593"/>
                    <a:pt x="3379" y="315628"/>
                    <a:pt x="9614" y="323850"/>
                  </a:cubicBezTo>
                  <a:cubicBezTo>
                    <a:pt x="3379" y="332072"/>
                    <a:pt x="3" y="342107"/>
                    <a:pt x="0" y="352425"/>
                  </a:cubicBezTo>
                  <a:lnTo>
                    <a:pt x="0" y="412750"/>
                  </a:lnTo>
                  <a:cubicBezTo>
                    <a:pt x="39" y="444297"/>
                    <a:pt x="25603" y="469861"/>
                    <a:pt x="57150" y="469900"/>
                  </a:cubicBezTo>
                  <a:lnTo>
                    <a:pt x="184150" y="469900"/>
                  </a:lnTo>
                  <a:cubicBezTo>
                    <a:pt x="215697" y="469861"/>
                    <a:pt x="241261" y="444297"/>
                    <a:pt x="241300" y="412750"/>
                  </a:cubicBezTo>
                  <a:lnTo>
                    <a:pt x="241300" y="352425"/>
                  </a:lnTo>
                  <a:cubicBezTo>
                    <a:pt x="241297" y="342107"/>
                    <a:pt x="237921" y="332072"/>
                    <a:pt x="231686" y="323850"/>
                  </a:cubicBezTo>
                  <a:cubicBezTo>
                    <a:pt x="237921" y="315628"/>
                    <a:pt x="241297" y="305593"/>
                    <a:pt x="241300" y="295275"/>
                  </a:cubicBezTo>
                  <a:lnTo>
                    <a:pt x="241300" y="288925"/>
                  </a:lnTo>
                  <a:cubicBezTo>
                    <a:pt x="241297" y="278606"/>
                    <a:pt x="237921" y="268572"/>
                    <a:pt x="231686" y="260350"/>
                  </a:cubicBezTo>
                  <a:cubicBezTo>
                    <a:pt x="237921" y="252128"/>
                    <a:pt x="241297" y="242094"/>
                    <a:pt x="241300" y="231775"/>
                  </a:cubicBezTo>
                  <a:lnTo>
                    <a:pt x="241300" y="225425"/>
                  </a:lnTo>
                  <a:cubicBezTo>
                    <a:pt x="241297" y="215106"/>
                    <a:pt x="237921" y="205072"/>
                    <a:pt x="231686" y="196850"/>
                  </a:cubicBezTo>
                  <a:cubicBezTo>
                    <a:pt x="237921" y="188628"/>
                    <a:pt x="241297" y="178594"/>
                    <a:pt x="241300" y="168275"/>
                  </a:cubicBezTo>
                  <a:close/>
                  <a:moveTo>
                    <a:pt x="203200" y="168275"/>
                  </a:moveTo>
                  <a:cubicBezTo>
                    <a:pt x="203200" y="173535"/>
                    <a:pt x="198935" y="177800"/>
                    <a:pt x="193675" y="177800"/>
                  </a:cubicBezTo>
                  <a:lnTo>
                    <a:pt x="171450" y="177800"/>
                  </a:lnTo>
                  <a:lnTo>
                    <a:pt x="171450" y="215900"/>
                  </a:lnTo>
                  <a:lnTo>
                    <a:pt x="193675" y="215900"/>
                  </a:lnTo>
                  <a:cubicBezTo>
                    <a:pt x="198935" y="215900"/>
                    <a:pt x="203200" y="220165"/>
                    <a:pt x="203200" y="225425"/>
                  </a:cubicBezTo>
                  <a:lnTo>
                    <a:pt x="203200" y="231775"/>
                  </a:lnTo>
                  <a:cubicBezTo>
                    <a:pt x="203200" y="237035"/>
                    <a:pt x="198935" y="241300"/>
                    <a:pt x="193675" y="241300"/>
                  </a:cubicBezTo>
                  <a:lnTo>
                    <a:pt x="171450" y="241300"/>
                  </a:lnTo>
                  <a:lnTo>
                    <a:pt x="171450" y="279400"/>
                  </a:lnTo>
                  <a:lnTo>
                    <a:pt x="193675" y="279400"/>
                  </a:lnTo>
                  <a:cubicBezTo>
                    <a:pt x="198935" y="279400"/>
                    <a:pt x="203200" y="283665"/>
                    <a:pt x="203200" y="288925"/>
                  </a:cubicBezTo>
                  <a:lnTo>
                    <a:pt x="203200" y="295275"/>
                  </a:lnTo>
                  <a:cubicBezTo>
                    <a:pt x="203200" y="300535"/>
                    <a:pt x="198935" y="304800"/>
                    <a:pt x="193675" y="304800"/>
                  </a:cubicBezTo>
                  <a:lnTo>
                    <a:pt x="171450" y="304800"/>
                  </a:lnTo>
                  <a:lnTo>
                    <a:pt x="171450" y="342900"/>
                  </a:lnTo>
                  <a:lnTo>
                    <a:pt x="193675" y="342900"/>
                  </a:lnTo>
                  <a:cubicBezTo>
                    <a:pt x="198935" y="342900"/>
                    <a:pt x="203200" y="347165"/>
                    <a:pt x="203200" y="352425"/>
                  </a:cubicBezTo>
                  <a:lnTo>
                    <a:pt x="203200" y="412750"/>
                  </a:lnTo>
                  <a:cubicBezTo>
                    <a:pt x="203200" y="423271"/>
                    <a:pt x="194671" y="431800"/>
                    <a:pt x="184150" y="431800"/>
                  </a:cubicBezTo>
                  <a:lnTo>
                    <a:pt x="57150" y="431800"/>
                  </a:lnTo>
                  <a:cubicBezTo>
                    <a:pt x="46629" y="431800"/>
                    <a:pt x="38100" y="423271"/>
                    <a:pt x="38100" y="412750"/>
                  </a:cubicBezTo>
                  <a:lnTo>
                    <a:pt x="38100" y="352425"/>
                  </a:lnTo>
                  <a:cubicBezTo>
                    <a:pt x="38100" y="347165"/>
                    <a:pt x="42365" y="342900"/>
                    <a:pt x="47625" y="342900"/>
                  </a:cubicBezTo>
                  <a:lnTo>
                    <a:pt x="69850" y="342900"/>
                  </a:lnTo>
                  <a:lnTo>
                    <a:pt x="69850" y="304800"/>
                  </a:lnTo>
                  <a:lnTo>
                    <a:pt x="47625" y="304800"/>
                  </a:lnTo>
                  <a:cubicBezTo>
                    <a:pt x="42365" y="304800"/>
                    <a:pt x="38100" y="300535"/>
                    <a:pt x="38100" y="295275"/>
                  </a:cubicBezTo>
                  <a:lnTo>
                    <a:pt x="38100" y="288925"/>
                  </a:lnTo>
                  <a:cubicBezTo>
                    <a:pt x="38100" y="283665"/>
                    <a:pt x="42365" y="279400"/>
                    <a:pt x="47625" y="279400"/>
                  </a:cubicBezTo>
                  <a:lnTo>
                    <a:pt x="69850" y="279400"/>
                  </a:lnTo>
                  <a:lnTo>
                    <a:pt x="69850" y="241300"/>
                  </a:lnTo>
                  <a:lnTo>
                    <a:pt x="47625" y="241300"/>
                  </a:lnTo>
                  <a:cubicBezTo>
                    <a:pt x="42365" y="241300"/>
                    <a:pt x="38100" y="237035"/>
                    <a:pt x="38100" y="231775"/>
                  </a:cubicBezTo>
                  <a:lnTo>
                    <a:pt x="38100" y="225425"/>
                  </a:lnTo>
                  <a:cubicBezTo>
                    <a:pt x="38100" y="220165"/>
                    <a:pt x="42365" y="215900"/>
                    <a:pt x="47625" y="215900"/>
                  </a:cubicBezTo>
                  <a:lnTo>
                    <a:pt x="69850" y="215900"/>
                  </a:lnTo>
                  <a:lnTo>
                    <a:pt x="69850" y="177800"/>
                  </a:lnTo>
                  <a:lnTo>
                    <a:pt x="47625" y="177800"/>
                  </a:lnTo>
                  <a:cubicBezTo>
                    <a:pt x="42365" y="177800"/>
                    <a:pt x="38100" y="173535"/>
                    <a:pt x="38100" y="168275"/>
                  </a:cubicBezTo>
                  <a:lnTo>
                    <a:pt x="38100" y="150190"/>
                  </a:lnTo>
                  <a:cubicBezTo>
                    <a:pt x="38091" y="146392"/>
                    <a:pt x="38939" y="142641"/>
                    <a:pt x="40583" y="139217"/>
                  </a:cubicBezTo>
                  <a:lnTo>
                    <a:pt x="94031" y="38100"/>
                  </a:lnTo>
                  <a:lnTo>
                    <a:pt x="147269" y="38100"/>
                  </a:lnTo>
                  <a:lnTo>
                    <a:pt x="200520" y="138830"/>
                  </a:lnTo>
                  <a:cubicBezTo>
                    <a:pt x="202277" y="142359"/>
                    <a:pt x="203194" y="146248"/>
                    <a:pt x="203200" y="150190"/>
                  </a:cubicBezTo>
                  <a:close/>
                </a:path>
              </a:pathLst>
            </a:custGeom>
            <a:solidFill>
              <a:schemeClr val="accent2"/>
            </a:solidFill>
            <a:ln w="6350"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sp>
        <p:nvSpPr>
          <p:cNvPr id="25" name="Text Placeholder 9">
            <a:extLst>
              <a:ext uri="{FF2B5EF4-FFF2-40B4-BE49-F238E27FC236}">
                <a16:creationId xmlns:a16="http://schemas.microsoft.com/office/drawing/2014/main" id="{E9C1D80E-1516-57A3-277A-52B1DC2D2553}"/>
              </a:ext>
            </a:extLst>
          </p:cNvPr>
          <p:cNvSpPr txBox="1">
            <a:spLocks/>
          </p:cNvSpPr>
          <p:nvPr/>
        </p:nvSpPr>
        <p:spPr>
          <a:xfrm>
            <a:off x="9600184" y="1186901"/>
            <a:ext cx="2252666" cy="5009305"/>
          </a:xfrm>
          <a:prstGeom prst="roundRect">
            <a:avLst>
              <a:gd name="adj" fmla="val 3771"/>
            </a:avLst>
          </a:prstGeom>
          <a:solidFill>
            <a:srgbClr val="71A8E3"/>
          </a:solidFill>
        </p:spPr>
        <p:txBody>
          <a:bodyPr vert="horz" lIns="137160" tIns="91440" rIns="0" bIns="9144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1"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bg1"/>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chemeClr val="accent2"/>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chemeClr val="accent2"/>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Water**</a:t>
            </a:r>
          </a:p>
        </p:txBody>
      </p:sp>
      <p:sp>
        <p:nvSpPr>
          <p:cNvPr id="29" name="Text Placeholder 10">
            <a:extLst>
              <a:ext uri="{FF2B5EF4-FFF2-40B4-BE49-F238E27FC236}">
                <a16:creationId xmlns:a16="http://schemas.microsoft.com/office/drawing/2014/main" id="{37CA3C84-8535-7905-4E6A-FAC08B0FF2D6}"/>
              </a:ext>
            </a:extLst>
          </p:cNvPr>
          <p:cNvSpPr txBox="1">
            <a:spLocks/>
          </p:cNvSpPr>
          <p:nvPr/>
        </p:nvSpPr>
        <p:spPr>
          <a:xfrm>
            <a:off x="9595104" y="2224531"/>
            <a:ext cx="2252666" cy="3463925"/>
          </a:xfrm>
          <a:prstGeom prst="rect">
            <a:avLst/>
          </a:prstGeom>
        </p:spPr>
        <p:txBody>
          <a:bodyPr vert="horz" lIns="137160" tIns="0" rIns="137160" bIns="0" rtlCol="0" anchor="t">
            <a:noAutofit/>
          </a:bodyPr>
          <a:lstStyle>
            <a:lvl1pPr marL="0" indent="0" algn="l" defTabSz="914400" rtl="0" eaLnBrk="1" latinLnBrk="0" hangingPunct="1">
              <a:lnSpc>
                <a:spcPct val="100000"/>
              </a:lnSpc>
              <a:spcBef>
                <a:spcPts val="600"/>
              </a:spcBef>
              <a:buClr>
                <a:srgbClr val="BFDE7E"/>
              </a:buClr>
              <a:buFont typeface="Arial" panose="020B0604020202020204" pitchFamily="34" charset="0"/>
              <a:buNone/>
              <a:defRPr sz="14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BFDE7E"/>
              </a:buClr>
              <a:buFont typeface="Arial" panose="020B0604020202020204" pitchFamily="34" charset="0"/>
              <a:buChar char="•"/>
              <a:defRPr sz="1200" kern="1200">
                <a:solidFill>
                  <a:schemeClr val="bg1"/>
                </a:solidFill>
                <a:latin typeface="+mn-lt"/>
                <a:ea typeface="+mn-ea"/>
                <a:cs typeface="+mn-cs"/>
              </a:defRPr>
            </a:lvl2pPr>
            <a:lvl3pPr marL="365760" indent="-182880" algn="l" defTabSz="914400" rtl="0" eaLnBrk="1" latinLnBrk="0" hangingPunct="1">
              <a:lnSpc>
                <a:spcPct val="100000"/>
              </a:lnSpc>
              <a:spcBef>
                <a:spcPts val="600"/>
              </a:spcBef>
              <a:buClr>
                <a:srgbClr val="BFDE7E"/>
              </a:buClr>
              <a:buFont typeface="Arial" panose="020B0604020202020204" pitchFamily="34" charset="0"/>
              <a:buChar char="–"/>
              <a:defRPr sz="1100" kern="1200">
                <a:solidFill>
                  <a:schemeClr val="bg1"/>
                </a:solidFill>
                <a:latin typeface="+mn-lt"/>
                <a:ea typeface="+mn-ea"/>
                <a:cs typeface="+mn-cs"/>
              </a:defRPr>
            </a:lvl3pPr>
            <a:lvl4pPr marL="548640" indent="-182880" algn="l" defTabSz="914400" rtl="0" eaLnBrk="1" latinLnBrk="0" hangingPunct="1">
              <a:lnSpc>
                <a:spcPct val="100000"/>
              </a:lnSpc>
              <a:spcBef>
                <a:spcPts val="600"/>
              </a:spcBef>
              <a:buClr>
                <a:srgbClr val="BFDE7E"/>
              </a:buClr>
              <a:buFont typeface="Arial" panose="020B0604020202020204" pitchFamily="34" charset="0"/>
              <a:buChar char="•"/>
              <a:defRPr sz="1050" kern="1200">
                <a:solidFill>
                  <a:schemeClr val="bg1"/>
                </a:solidFill>
                <a:latin typeface="+mn-lt"/>
                <a:ea typeface="+mn-ea"/>
                <a:cs typeface="+mn-cs"/>
              </a:defRPr>
            </a:lvl4pPr>
            <a:lvl5pPr marL="731520" indent="-182880" algn="l" defTabSz="914400" rtl="0" eaLnBrk="1" latinLnBrk="0" hangingPunct="1">
              <a:lnSpc>
                <a:spcPct val="100000"/>
              </a:lnSpc>
              <a:spcBef>
                <a:spcPts val="600"/>
              </a:spcBef>
              <a:buClr>
                <a:srgbClr val="BFDE7E"/>
              </a:buClr>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Gilroy Medium"/>
                <a:ea typeface="+mn-lt"/>
                <a:cs typeface="+mn-lt"/>
              </a:rPr>
              <a:t>Net Water Positive programs  </a:t>
            </a:r>
            <a:endParaRPr kumimoji="0" lang="en-US" sz="1400" b="0"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endParaRPr kumimoji="0" lang="en-US" sz="200" b="1"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400" b="1" i="0" u="none" strike="noStrike" kern="1200" cap="none" spc="0" normalizeH="0" baseline="0" noProof="0">
                <a:ln>
                  <a:noFill/>
                </a:ln>
                <a:solidFill>
                  <a:srgbClr val="155798"/>
                </a:solidFill>
                <a:effectLst/>
                <a:uLnTx/>
                <a:uFillTx/>
                <a:latin typeface="Gilroy Medium"/>
                <a:ea typeface="+mn-ea"/>
                <a:cs typeface="+mn-cs"/>
              </a:rPr>
              <a:t>Why? </a:t>
            </a:r>
            <a:endParaRPr kumimoji="0" lang="en-US" sz="1400" b="0" i="0" u="none" strike="noStrike" kern="1200" cap="none" spc="0" normalizeH="0" baseline="0" noProof="0">
              <a:ln>
                <a:noFill/>
              </a:ln>
              <a:solidFill>
                <a:srgbClr val="155798"/>
              </a:solidFill>
              <a:effectLst/>
              <a:uLnTx/>
              <a:uFillTx/>
              <a:latin typeface="Gilroy Medium"/>
              <a:ea typeface="+mn-ea"/>
              <a:cs typeface="+mn-cs"/>
            </a:endParaRP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Meet water stewardship goals and implement effective water strategies across operations.</a:t>
            </a: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400" b="1" i="0" u="none" strike="noStrike" kern="1200" cap="none" spc="0" normalizeH="0" baseline="0" noProof="0">
                <a:ln>
                  <a:noFill/>
                </a:ln>
                <a:solidFill>
                  <a:srgbClr val="155798"/>
                </a:solidFill>
                <a:effectLst/>
                <a:uLnTx/>
                <a:uFillTx/>
                <a:latin typeface="Gilroy Medium"/>
                <a:ea typeface="+mn-ea"/>
                <a:cs typeface="+mn-cs"/>
              </a:rPr>
              <a:t>How? </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Provide expertise in becoming Net Water Positive</a:t>
            </a:r>
          </a:p>
          <a:p>
            <a:pPr marL="285750" marR="0" lvl="0" indent="-28575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Collaborate on replenishment initiatives</a:t>
            </a: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endParaRPr kumimoji="0" lang="en-US" sz="12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31" name="Straight Connector 30">
            <a:extLst>
              <a:ext uri="{FF2B5EF4-FFF2-40B4-BE49-F238E27FC236}">
                <a16:creationId xmlns:a16="http://schemas.microsoft.com/office/drawing/2014/main" id="{E828038C-8EAA-476E-A110-1544563E60BF}"/>
              </a:ext>
            </a:extLst>
          </p:cNvPr>
          <p:cNvCxnSpPr>
            <a:cxnSpLocks/>
          </p:cNvCxnSpPr>
          <p:nvPr/>
        </p:nvCxnSpPr>
        <p:spPr>
          <a:xfrm>
            <a:off x="9600184" y="2131300"/>
            <a:ext cx="2247586" cy="0"/>
          </a:xfrm>
          <a:prstGeom prst="line">
            <a:avLst/>
          </a:prstGeom>
        </p:spPr>
        <p:style>
          <a:lnRef idx="3">
            <a:schemeClr val="accent2"/>
          </a:lnRef>
          <a:fillRef idx="0">
            <a:schemeClr val="accent2"/>
          </a:fillRef>
          <a:effectRef idx="2">
            <a:schemeClr val="accent2"/>
          </a:effectRef>
          <a:fontRef idx="minor">
            <a:schemeClr val="tx1"/>
          </a:fontRef>
        </p:style>
      </p:cxnSp>
      <p:sp>
        <p:nvSpPr>
          <p:cNvPr id="51" name="Graphic 37" descr="Water with solid fill">
            <a:extLst>
              <a:ext uri="{FF2B5EF4-FFF2-40B4-BE49-F238E27FC236}">
                <a16:creationId xmlns:a16="http://schemas.microsoft.com/office/drawing/2014/main" id="{B8438A48-2FF3-4EE6-C939-91305DFCD3E7}"/>
              </a:ext>
            </a:extLst>
          </p:cNvPr>
          <p:cNvSpPr/>
          <p:nvPr/>
        </p:nvSpPr>
        <p:spPr>
          <a:xfrm>
            <a:off x="11390882" y="1361821"/>
            <a:ext cx="297656" cy="452437"/>
          </a:xfrm>
          <a:custGeom>
            <a:avLst/>
            <a:gdLst>
              <a:gd name="csX0" fmla="*/ 148828 w 297656"/>
              <a:gd name="csY0" fmla="*/ 0 h 452437"/>
              <a:gd name="csX1" fmla="*/ 0 w 297656"/>
              <a:gd name="csY1" fmla="*/ 303609 h 452437"/>
              <a:gd name="csX2" fmla="*/ 148828 w 297656"/>
              <a:gd name="csY2" fmla="*/ 452438 h 452437"/>
              <a:gd name="csX3" fmla="*/ 297656 w 297656"/>
              <a:gd name="csY3" fmla="*/ 303609 h 452437"/>
              <a:gd name="csX4" fmla="*/ 148828 w 297656"/>
              <a:gd name="csY4" fmla="*/ 0 h 452437"/>
            </a:gdLst>
            <a:ahLst/>
            <a:cxnLst>
              <a:cxn ang="0">
                <a:pos x="csX0" y="csY0"/>
              </a:cxn>
              <a:cxn ang="0">
                <a:pos x="csX1" y="csY1"/>
              </a:cxn>
              <a:cxn ang="0">
                <a:pos x="csX2" y="csY2"/>
              </a:cxn>
              <a:cxn ang="0">
                <a:pos x="csX3" y="csY3"/>
              </a:cxn>
              <a:cxn ang="0">
                <a:pos x="csX4" y="csY4"/>
              </a:cxn>
            </a:cxnLst>
            <a:rect l="l" t="t" r="r" b="b"/>
            <a:pathLst>
              <a:path w="297656" h="452437">
                <a:moveTo>
                  <a:pt x="148828" y="0"/>
                </a:moveTo>
                <a:cubicBezTo>
                  <a:pt x="148828" y="0"/>
                  <a:pt x="0" y="209550"/>
                  <a:pt x="0" y="303609"/>
                </a:cubicBezTo>
                <a:cubicBezTo>
                  <a:pt x="0" y="385763"/>
                  <a:pt x="66675" y="452438"/>
                  <a:pt x="148828" y="452438"/>
                </a:cubicBezTo>
                <a:cubicBezTo>
                  <a:pt x="230981" y="452438"/>
                  <a:pt x="297656" y="385763"/>
                  <a:pt x="297656" y="303609"/>
                </a:cubicBezTo>
                <a:cubicBezTo>
                  <a:pt x="297656" y="208955"/>
                  <a:pt x="148828" y="0"/>
                  <a:pt x="148828" y="0"/>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53" name="Rectangle 52">
            <a:extLst>
              <a:ext uri="{FF2B5EF4-FFF2-40B4-BE49-F238E27FC236}">
                <a16:creationId xmlns:a16="http://schemas.microsoft.com/office/drawing/2014/main" id="{D77BCE0A-1E75-56A2-033A-E1C56A72D7F1}"/>
              </a:ext>
            </a:extLst>
          </p:cNvPr>
          <p:cNvSpPr/>
          <p:nvPr/>
        </p:nvSpPr>
        <p:spPr>
          <a:xfrm>
            <a:off x="711290" y="5813405"/>
            <a:ext cx="8444561" cy="320653"/>
          </a:xfrm>
          <a:prstGeom prst="rect">
            <a:avLst/>
          </a:prstGeom>
          <a:solidFill>
            <a:srgbClr val="71A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roy Medium"/>
                <a:ea typeface="+mn-ea"/>
                <a:cs typeface="+mn-cs"/>
              </a:rPr>
              <a:t>Existing Partners for Tomorrow Programming </a:t>
            </a:r>
          </a:p>
        </p:txBody>
      </p:sp>
      <p:sp>
        <p:nvSpPr>
          <p:cNvPr id="54" name="Rectangle 53">
            <a:extLst>
              <a:ext uri="{FF2B5EF4-FFF2-40B4-BE49-F238E27FC236}">
                <a16:creationId xmlns:a16="http://schemas.microsoft.com/office/drawing/2014/main" id="{81A95FAF-072E-66EE-E8D3-8C97DC00AE9F}"/>
              </a:ext>
            </a:extLst>
          </p:cNvPr>
          <p:cNvSpPr/>
          <p:nvPr/>
        </p:nvSpPr>
        <p:spPr>
          <a:xfrm>
            <a:off x="9822913" y="5813405"/>
            <a:ext cx="1716797" cy="320653"/>
          </a:xfrm>
          <a:prstGeom prst="rect">
            <a:avLst/>
          </a:prstGeom>
          <a:solidFill>
            <a:srgbClr val="15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roy Medium"/>
                <a:ea typeface="+mn-ea"/>
                <a:cs typeface="+mn-cs"/>
              </a:rPr>
              <a:t>*Exploratory </a:t>
            </a:r>
          </a:p>
        </p:txBody>
      </p:sp>
    </p:spTree>
    <p:extLst>
      <p:ext uri="{BB962C8B-B14F-4D97-AF65-F5344CB8AC3E}">
        <p14:creationId xmlns:p14="http://schemas.microsoft.com/office/powerpoint/2010/main" val="522318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D5355B23-13C2-3BAC-5F67-5B9CFF2E882A}"/>
              </a:ext>
            </a:extLst>
          </p:cNvPr>
          <p:cNvPicPr>
            <a:picLocks noGrp="1" noChangeAspect="1"/>
          </p:cNvPicPr>
          <p:nvPr>
            <p:ph type="pic" sz="quarter" idx="16"/>
          </p:nvPr>
        </p:nvPicPr>
        <p:blipFill>
          <a:blip r:embed="rId3"/>
          <a:srcRect/>
          <a:stretch/>
        </p:blipFill>
        <p:spPr>
          <a:xfrm>
            <a:off x="8737601" y="301308"/>
            <a:ext cx="3149597" cy="2903220"/>
          </a:xfrm>
        </p:spPr>
      </p:pic>
      <p:pic>
        <p:nvPicPr>
          <p:cNvPr id="25" name="Picture Placeholder 24">
            <a:extLst>
              <a:ext uri="{FF2B5EF4-FFF2-40B4-BE49-F238E27FC236}">
                <a16:creationId xmlns:a16="http://schemas.microsoft.com/office/drawing/2014/main" id="{3899A28D-98C6-2C13-9236-B17EEF1FD70C}"/>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5254907" y="304800"/>
            <a:ext cx="3289654" cy="5981699"/>
          </a:xfrm>
        </p:spPr>
      </p:pic>
      <p:pic>
        <p:nvPicPr>
          <p:cNvPr id="29" name="Picture Placeholder 28">
            <a:extLst>
              <a:ext uri="{FF2B5EF4-FFF2-40B4-BE49-F238E27FC236}">
                <a16:creationId xmlns:a16="http://schemas.microsoft.com/office/drawing/2014/main" id="{0ACF1479-0402-0A37-1231-192F943FF9C7}"/>
              </a:ext>
            </a:extLst>
          </p:cNvPr>
          <p:cNvPicPr>
            <a:picLocks noGrp="1" noChangeAspect="1"/>
          </p:cNvPicPr>
          <p:nvPr>
            <p:ph type="pic" sz="quarter" idx="15"/>
          </p:nvPr>
        </p:nvPicPr>
        <p:blipFill>
          <a:blip r:embed="rId5"/>
          <a:srcRect/>
          <a:stretch/>
        </p:blipFill>
        <p:spPr/>
      </p:pic>
      <p:sp>
        <p:nvSpPr>
          <p:cNvPr id="32" name="Title 27">
            <a:extLst>
              <a:ext uri="{FF2B5EF4-FFF2-40B4-BE49-F238E27FC236}">
                <a16:creationId xmlns:a16="http://schemas.microsoft.com/office/drawing/2014/main" id="{9CB886DD-40BD-6011-85F3-FDF76CEEDC9C}"/>
              </a:ext>
            </a:extLst>
          </p:cNvPr>
          <p:cNvSpPr txBox="1">
            <a:spLocks/>
          </p:cNvSpPr>
          <p:nvPr/>
        </p:nvSpPr>
        <p:spPr>
          <a:xfrm>
            <a:off x="304799" y="1529079"/>
            <a:ext cx="2962507"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5D910A"/>
                </a:solidFill>
                <a:effectLst/>
                <a:uLnTx/>
                <a:uFillTx/>
                <a:latin typeface="Gilroy Medium"/>
                <a:ea typeface="+mj-ea"/>
                <a:cs typeface="+mj-cs"/>
              </a:rPr>
              <a:t>The world is facing unprecedented impacts of climate change — </a:t>
            </a:r>
          </a:p>
        </p:txBody>
      </p:sp>
      <p:sp>
        <p:nvSpPr>
          <p:cNvPr id="14" name="Title 27">
            <a:extLst>
              <a:ext uri="{FF2B5EF4-FFF2-40B4-BE49-F238E27FC236}">
                <a16:creationId xmlns:a16="http://schemas.microsoft.com/office/drawing/2014/main" id="{114D0FC0-0E5A-D3AA-39E0-699CD176A924}"/>
              </a:ext>
            </a:extLst>
          </p:cNvPr>
          <p:cNvSpPr txBox="1">
            <a:spLocks/>
          </p:cNvSpPr>
          <p:nvPr/>
        </p:nvSpPr>
        <p:spPr>
          <a:xfrm>
            <a:off x="304799" y="2719896"/>
            <a:ext cx="471324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3900"/>
              </a:lnSpc>
              <a:spcBef>
                <a:spcPct val="0"/>
              </a:spcBef>
              <a:spcAft>
                <a:spcPts val="0"/>
              </a:spcAft>
              <a:buClrTx/>
              <a:buSzTx/>
              <a:buFontTx/>
              <a:buNone/>
              <a:tabLst/>
              <a:defRPr/>
            </a:pPr>
            <a:r>
              <a:rPr kumimoji="0" lang="en-US" sz="4400" b="0" i="0" u="none" strike="noStrike" kern="1200" cap="all" spc="0" normalizeH="0" baseline="0" noProof="0">
                <a:ln>
                  <a:noFill/>
                </a:ln>
                <a:solidFill>
                  <a:srgbClr val="5D910A"/>
                </a:solidFill>
                <a:effectLst/>
                <a:uLnTx/>
                <a:uFillTx/>
                <a:latin typeface="GT Pressura LCG Black"/>
                <a:ea typeface="+mj-ea"/>
                <a:cs typeface="+mj-cs"/>
              </a:rPr>
              <a:t>threatening </a:t>
            </a:r>
            <a:br>
              <a:rPr kumimoji="0" lang="en-US" sz="4400" b="0" i="0" u="none" strike="noStrike" kern="1200" cap="all" spc="0" normalizeH="0" baseline="0" noProof="0">
                <a:ln>
                  <a:noFill/>
                </a:ln>
                <a:solidFill>
                  <a:srgbClr val="5D910A"/>
                </a:solidFill>
                <a:effectLst/>
                <a:uLnTx/>
                <a:uFillTx/>
                <a:latin typeface="GT Pressura LCG Black"/>
                <a:ea typeface="+mj-ea"/>
                <a:cs typeface="+mj-cs"/>
              </a:rPr>
            </a:br>
            <a:r>
              <a:rPr kumimoji="0" lang="en-US" sz="4400" b="0" i="0" u="none" strike="noStrike" kern="1200" cap="all" spc="0" normalizeH="0" baseline="0" noProof="0">
                <a:ln>
                  <a:noFill/>
                </a:ln>
                <a:solidFill>
                  <a:srgbClr val="10430D"/>
                </a:solidFill>
                <a:effectLst/>
                <a:uLnTx/>
                <a:uFillTx/>
                <a:latin typeface="GT Pressura LCG Black"/>
                <a:ea typeface="+mj-ea"/>
                <a:cs typeface="+mj-cs"/>
              </a:rPr>
              <a:t>our planet, our communities and </a:t>
            </a:r>
            <a:br>
              <a:rPr kumimoji="0" lang="en-US" sz="4400" b="0" i="0" u="none" strike="noStrike" kern="1200" cap="all" spc="0" normalizeH="0" baseline="0" noProof="0">
                <a:ln>
                  <a:noFill/>
                </a:ln>
                <a:solidFill>
                  <a:srgbClr val="10430D"/>
                </a:solidFill>
                <a:effectLst/>
                <a:uLnTx/>
                <a:uFillTx/>
                <a:latin typeface="GT Pressura LCG Black"/>
                <a:ea typeface="+mj-ea"/>
                <a:cs typeface="+mj-cs"/>
              </a:rPr>
            </a:br>
            <a:r>
              <a:rPr kumimoji="0" lang="en-US" sz="4400" b="0" i="0" u="none" strike="noStrike" kern="1200" cap="all" spc="0" normalizeH="0" baseline="0" noProof="0">
                <a:ln>
                  <a:noFill/>
                </a:ln>
                <a:solidFill>
                  <a:srgbClr val="10430D"/>
                </a:solidFill>
                <a:effectLst/>
                <a:uLnTx/>
                <a:uFillTx/>
                <a:latin typeface="GT Pressura LCG Black"/>
                <a:ea typeface="+mj-ea"/>
                <a:cs typeface="+mj-cs"/>
              </a:rPr>
              <a:t>our livelihood</a:t>
            </a:r>
          </a:p>
          <a:p>
            <a:pPr marL="0" marR="0" lvl="0" indent="0" algn="l" defTabSz="914400" rtl="0" eaLnBrk="1" fontAlgn="auto" latinLnBrk="0" hangingPunct="1">
              <a:lnSpc>
                <a:spcPts val="3900"/>
              </a:lnSpc>
              <a:spcBef>
                <a:spcPct val="0"/>
              </a:spcBef>
              <a:spcAft>
                <a:spcPts val="0"/>
              </a:spcAft>
              <a:buClrTx/>
              <a:buSzTx/>
              <a:buFontTx/>
              <a:buNone/>
              <a:tabLst/>
              <a:defRPr/>
            </a:pPr>
            <a:endParaRPr kumimoji="0" lang="en-US" sz="4400" b="0" i="0" u="none" strike="noStrike" kern="1200" cap="all" spc="0" normalizeH="0" baseline="0" noProof="0">
              <a:ln>
                <a:noFill/>
              </a:ln>
              <a:solidFill>
                <a:srgbClr val="10430D"/>
              </a:solidFill>
              <a:effectLst/>
              <a:uLnTx/>
              <a:uFillTx/>
              <a:latin typeface="GT Pressura LCG Black"/>
              <a:ea typeface="+mj-ea"/>
              <a:cs typeface="+mj-cs"/>
            </a:endParaRPr>
          </a:p>
        </p:txBody>
      </p:sp>
    </p:spTree>
    <p:extLst>
      <p:ext uri="{BB962C8B-B14F-4D97-AF65-F5344CB8AC3E}">
        <p14:creationId xmlns:p14="http://schemas.microsoft.com/office/powerpoint/2010/main" val="379933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5AD7BC5C-03BF-F373-93D7-3ACC0089EEBB}"/>
              </a:ext>
            </a:extLst>
          </p:cNvPr>
          <p:cNvSpPr/>
          <p:nvPr/>
        </p:nvSpPr>
        <p:spPr>
          <a:xfrm>
            <a:off x="304803" y="299969"/>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4" name="Title 27">
            <a:extLst>
              <a:ext uri="{FF2B5EF4-FFF2-40B4-BE49-F238E27FC236}">
                <a16:creationId xmlns:a16="http://schemas.microsoft.com/office/drawing/2014/main" id="{114D0FC0-0E5A-D3AA-39E0-699CD176A924}"/>
              </a:ext>
            </a:extLst>
          </p:cNvPr>
          <p:cNvSpPr txBox="1">
            <a:spLocks/>
          </p:cNvSpPr>
          <p:nvPr/>
        </p:nvSpPr>
        <p:spPr>
          <a:xfrm>
            <a:off x="7492681" y="1862142"/>
            <a:ext cx="368807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3900"/>
              </a:lnSpc>
              <a:spcBef>
                <a:spcPct val="0"/>
              </a:spcBef>
              <a:spcAft>
                <a:spcPts val="0"/>
              </a:spcAft>
              <a:buClrTx/>
              <a:buSzTx/>
              <a:buFontTx/>
              <a:buNone/>
              <a:tabLst/>
              <a:defRPr/>
            </a:pPr>
            <a:r>
              <a:rPr kumimoji="0" lang="en-US" sz="4400" b="0" i="0" u="none" strike="noStrike" kern="1200" cap="all" spc="0" normalizeH="0" baseline="0" noProof="0">
                <a:ln>
                  <a:noFill/>
                </a:ln>
                <a:solidFill>
                  <a:srgbClr val="5D920D"/>
                </a:solidFill>
                <a:effectLst/>
                <a:uLnTx/>
                <a:uFillTx/>
                <a:latin typeface="GT Pressura LCG Black"/>
                <a:ea typeface="+mj-ea"/>
                <a:cs typeface="+mj-cs"/>
              </a:rPr>
              <a:t>THERE IS INCREASED DEMAND THAT BUSINESSES ACT </a:t>
            </a:r>
            <a:r>
              <a:rPr kumimoji="0" lang="en-US" sz="4400" b="0" i="0" u="none" strike="noStrike" kern="1200" cap="all" spc="0" normalizeH="0" baseline="0" noProof="0">
                <a:ln>
                  <a:noFill/>
                </a:ln>
                <a:solidFill>
                  <a:srgbClr val="10430D"/>
                </a:solidFill>
                <a:effectLst/>
                <a:uLnTx/>
                <a:uFillTx/>
                <a:latin typeface="GT Pressura LCG Black"/>
                <a:ea typeface="+mj-ea"/>
                <a:cs typeface="+mj-cs"/>
              </a:rPr>
              <a:t>MORE SUSTAINABLY</a:t>
            </a:r>
          </a:p>
        </p:txBody>
      </p:sp>
      <p:sp>
        <p:nvSpPr>
          <p:cNvPr id="32" name="Title 27">
            <a:extLst>
              <a:ext uri="{FF2B5EF4-FFF2-40B4-BE49-F238E27FC236}">
                <a16:creationId xmlns:a16="http://schemas.microsoft.com/office/drawing/2014/main" id="{9CB886DD-40BD-6011-85F3-FDF76CEEDC9C}"/>
              </a:ext>
            </a:extLst>
          </p:cNvPr>
          <p:cNvSpPr txBox="1">
            <a:spLocks/>
          </p:cNvSpPr>
          <p:nvPr/>
        </p:nvSpPr>
        <p:spPr>
          <a:xfrm>
            <a:off x="304803" y="1622446"/>
            <a:ext cx="3149598" cy="566137"/>
          </a:xfrm>
          <a:prstGeom prst="rect">
            <a:avLst/>
          </a:prstGeom>
        </p:spPr>
        <p:txBody>
          <a:bodyPr vert="horz" lIns="91440" tIns="0" rIns="91440" bIns="91440" rtlCol="0" anchor="b"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j-ea"/>
                <a:cs typeface="+mj-cs"/>
              </a:rPr>
              <a:t>Consumers are expanding their expectations of sustainability</a:t>
            </a:r>
          </a:p>
        </p:txBody>
      </p:sp>
      <p:pic>
        <p:nvPicPr>
          <p:cNvPr id="41" name="Picture 40">
            <a:extLst>
              <a:ext uri="{FF2B5EF4-FFF2-40B4-BE49-F238E27FC236}">
                <a16:creationId xmlns:a16="http://schemas.microsoft.com/office/drawing/2014/main" id="{1BF57B7A-F9FF-9796-DB47-642C35740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3" y="299970"/>
            <a:ext cx="3149597" cy="1322476"/>
          </a:xfrm>
          <a:prstGeom prst="round2SameRect">
            <a:avLst>
              <a:gd name="adj1" fmla="val 4743"/>
              <a:gd name="adj2" fmla="val 0"/>
            </a:avLst>
          </a:prstGeom>
        </p:spPr>
      </p:pic>
      <p:sp>
        <p:nvSpPr>
          <p:cNvPr id="47" name="Rounded Rectangle 46">
            <a:extLst>
              <a:ext uri="{FF2B5EF4-FFF2-40B4-BE49-F238E27FC236}">
                <a16:creationId xmlns:a16="http://schemas.microsoft.com/office/drawing/2014/main" id="{DB989718-0E0D-312B-1A05-74BE25A6B2B8}"/>
              </a:ext>
            </a:extLst>
          </p:cNvPr>
          <p:cNvSpPr/>
          <p:nvPr/>
        </p:nvSpPr>
        <p:spPr>
          <a:xfrm>
            <a:off x="304803" y="2346773"/>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8" name="Title 27">
            <a:extLst>
              <a:ext uri="{FF2B5EF4-FFF2-40B4-BE49-F238E27FC236}">
                <a16:creationId xmlns:a16="http://schemas.microsoft.com/office/drawing/2014/main" id="{0D0129BF-4BE3-F1A1-0F22-24D35E40715F}"/>
              </a:ext>
            </a:extLst>
          </p:cNvPr>
          <p:cNvSpPr txBox="1">
            <a:spLocks/>
          </p:cNvSpPr>
          <p:nvPr/>
        </p:nvSpPr>
        <p:spPr>
          <a:xfrm>
            <a:off x="304803" y="3669250"/>
            <a:ext cx="3149598" cy="566137"/>
          </a:xfrm>
          <a:prstGeom prst="rect">
            <a:avLst/>
          </a:prstGeom>
        </p:spPr>
        <p:txBody>
          <a:bodyPr vert="horz" lIns="91440" tIns="0" rIns="91440" bIns="91440" rtlCol="0" anchor="b"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j-ea"/>
                <a:cs typeface="+mj-cs"/>
              </a:rPr>
              <a:t>Regulatory pressure </a:t>
            </a:r>
            <a:br>
              <a:rPr kumimoji="0" lang="en-US" sz="1400" b="0" i="0" u="none" strike="noStrike" kern="1200" cap="none" spc="0" normalizeH="0" baseline="0" noProof="0">
                <a:ln>
                  <a:noFill/>
                </a:ln>
                <a:solidFill>
                  <a:prstClr val="white"/>
                </a:solidFill>
                <a:effectLst/>
                <a:uLnTx/>
                <a:uFillTx/>
                <a:latin typeface="Gilroy Medium"/>
                <a:ea typeface="+mj-ea"/>
                <a:cs typeface="+mj-cs"/>
              </a:rPr>
            </a:br>
            <a:r>
              <a:rPr kumimoji="0" lang="en-US" sz="1400" b="0" i="0" u="none" strike="noStrike" kern="1200" cap="none" spc="0" normalizeH="0" baseline="0" noProof="0">
                <a:ln>
                  <a:noFill/>
                </a:ln>
                <a:solidFill>
                  <a:prstClr val="white"/>
                </a:solidFill>
                <a:effectLst/>
                <a:uLnTx/>
                <a:uFillTx/>
                <a:latin typeface="Gilroy Medium"/>
                <a:ea typeface="+mj-ea"/>
                <a:cs typeface="+mj-cs"/>
              </a:rPr>
              <a:t>and changes</a:t>
            </a:r>
          </a:p>
        </p:txBody>
      </p:sp>
      <p:pic>
        <p:nvPicPr>
          <p:cNvPr id="49" name="Picture 48">
            <a:extLst>
              <a:ext uri="{FF2B5EF4-FFF2-40B4-BE49-F238E27FC236}">
                <a16:creationId xmlns:a16="http://schemas.microsoft.com/office/drawing/2014/main" id="{1F00A5EE-80E5-6A7B-2E4A-C958E68BED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3" y="2346774"/>
            <a:ext cx="3149597" cy="1322476"/>
          </a:xfrm>
          <a:prstGeom prst="round2SameRect">
            <a:avLst>
              <a:gd name="adj1" fmla="val 4743"/>
              <a:gd name="adj2" fmla="val 0"/>
            </a:avLst>
          </a:prstGeom>
        </p:spPr>
      </p:pic>
      <p:sp>
        <p:nvSpPr>
          <p:cNvPr id="51" name="Rounded Rectangle 50">
            <a:extLst>
              <a:ext uri="{FF2B5EF4-FFF2-40B4-BE49-F238E27FC236}">
                <a16:creationId xmlns:a16="http://schemas.microsoft.com/office/drawing/2014/main" id="{4164DDFD-CE2B-6920-BF4E-E1D10FBD26FE}"/>
              </a:ext>
            </a:extLst>
          </p:cNvPr>
          <p:cNvSpPr/>
          <p:nvPr/>
        </p:nvSpPr>
        <p:spPr>
          <a:xfrm>
            <a:off x="304803" y="4393577"/>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52" name="Title 27">
            <a:extLst>
              <a:ext uri="{FF2B5EF4-FFF2-40B4-BE49-F238E27FC236}">
                <a16:creationId xmlns:a16="http://schemas.microsoft.com/office/drawing/2014/main" id="{A370A53D-2DC3-84FB-9EDD-B3D6C7773762}"/>
              </a:ext>
            </a:extLst>
          </p:cNvPr>
          <p:cNvSpPr txBox="1">
            <a:spLocks/>
          </p:cNvSpPr>
          <p:nvPr/>
        </p:nvSpPr>
        <p:spPr>
          <a:xfrm>
            <a:off x="304803" y="5716054"/>
            <a:ext cx="3149598" cy="566137"/>
          </a:xfrm>
          <a:prstGeom prst="rect">
            <a:avLst/>
          </a:prstGeom>
        </p:spPr>
        <p:txBody>
          <a:bodyPr vert="horz" lIns="91440" tIns="9144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j-ea"/>
                <a:cs typeface="+mj-cs"/>
              </a:rPr>
              <a:t>Investor scrutiny</a:t>
            </a:r>
          </a:p>
        </p:txBody>
      </p:sp>
      <p:pic>
        <p:nvPicPr>
          <p:cNvPr id="53" name="Picture 52">
            <a:extLst>
              <a:ext uri="{FF2B5EF4-FFF2-40B4-BE49-F238E27FC236}">
                <a16:creationId xmlns:a16="http://schemas.microsoft.com/office/drawing/2014/main" id="{F00F6A36-F56A-515D-C992-88B95FEA70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3" y="4393578"/>
            <a:ext cx="3149597" cy="1322476"/>
          </a:xfrm>
          <a:prstGeom prst="round2SameRect">
            <a:avLst>
              <a:gd name="adj1" fmla="val 4743"/>
              <a:gd name="adj2" fmla="val 0"/>
            </a:avLst>
          </a:prstGeom>
        </p:spPr>
      </p:pic>
      <p:sp>
        <p:nvSpPr>
          <p:cNvPr id="58" name="Rounded Rectangle 57">
            <a:extLst>
              <a:ext uri="{FF2B5EF4-FFF2-40B4-BE49-F238E27FC236}">
                <a16:creationId xmlns:a16="http://schemas.microsoft.com/office/drawing/2014/main" id="{2863749F-25D1-BDE8-7AE4-8C09288B10E5}"/>
              </a:ext>
            </a:extLst>
          </p:cNvPr>
          <p:cNvSpPr/>
          <p:nvPr/>
        </p:nvSpPr>
        <p:spPr>
          <a:xfrm>
            <a:off x="3615163" y="299969"/>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59" name="Title 27">
            <a:extLst>
              <a:ext uri="{FF2B5EF4-FFF2-40B4-BE49-F238E27FC236}">
                <a16:creationId xmlns:a16="http://schemas.microsoft.com/office/drawing/2014/main" id="{49F3A6CB-DCD8-8E6B-0927-E7BD730609BD}"/>
              </a:ext>
            </a:extLst>
          </p:cNvPr>
          <p:cNvSpPr txBox="1">
            <a:spLocks/>
          </p:cNvSpPr>
          <p:nvPr/>
        </p:nvSpPr>
        <p:spPr>
          <a:xfrm>
            <a:off x="3615163" y="1622446"/>
            <a:ext cx="3149598" cy="566137"/>
          </a:xfrm>
          <a:prstGeom prst="rect">
            <a:avLst/>
          </a:prstGeom>
        </p:spPr>
        <p:txBody>
          <a:bodyPr vert="horz" lIns="91440" tIns="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j-ea"/>
                <a:cs typeface="+mj-cs"/>
              </a:rPr>
              <a:t>Peer advancement and innovation</a:t>
            </a:r>
          </a:p>
        </p:txBody>
      </p:sp>
      <p:pic>
        <p:nvPicPr>
          <p:cNvPr id="60" name="Picture 59">
            <a:extLst>
              <a:ext uri="{FF2B5EF4-FFF2-40B4-BE49-F238E27FC236}">
                <a16:creationId xmlns:a16="http://schemas.microsoft.com/office/drawing/2014/main" id="{3192D449-CCB0-A030-5C51-8CD2DA3D82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15163" y="299970"/>
            <a:ext cx="3149597" cy="1322476"/>
          </a:xfrm>
          <a:prstGeom prst="round2SameRect">
            <a:avLst>
              <a:gd name="adj1" fmla="val 4743"/>
              <a:gd name="adj2" fmla="val 0"/>
            </a:avLst>
          </a:prstGeom>
        </p:spPr>
      </p:pic>
      <p:sp>
        <p:nvSpPr>
          <p:cNvPr id="61" name="Rounded Rectangle 60">
            <a:extLst>
              <a:ext uri="{FF2B5EF4-FFF2-40B4-BE49-F238E27FC236}">
                <a16:creationId xmlns:a16="http://schemas.microsoft.com/office/drawing/2014/main" id="{70245B71-F6AB-E561-AC6D-1B80D72EE2B7}"/>
              </a:ext>
            </a:extLst>
          </p:cNvPr>
          <p:cNvSpPr/>
          <p:nvPr/>
        </p:nvSpPr>
        <p:spPr>
          <a:xfrm>
            <a:off x="3615163" y="2346773"/>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62" name="Title 27">
            <a:extLst>
              <a:ext uri="{FF2B5EF4-FFF2-40B4-BE49-F238E27FC236}">
                <a16:creationId xmlns:a16="http://schemas.microsoft.com/office/drawing/2014/main" id="{E0E834EE-5213-00DF-EBA4-F4F032505C95}"/>
              </a:ext>
            </a:extLst>
          </p:cNvPr>
          <p:cNvSpPr txBox="1">
            <a:spLocks/>
          </p:cNvSpPr>
          <p:nvPr/>
        </p:nvSpPr>
        <p:spPr>
          <a:xfrm>
            <a:off x="3615163" y="3669250"/>
            <a:ext cx="3149598" cy="566137"/>
          </a:xfrm>
          <a:prstGeom prst="rect">
            <a:avLst/>
          </a:prstGeom>
        </p:spPr>
        <p:txBody>
          <a:bodyPr vert="horz" lIns="91440" tIns="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j-ea"/>
                <a:cs typeface="+mj-cs"/>
              </a:rPr>
              <a:t>Civil society/activist pressure</a:t>
            </a:r>
          </a:p>
        </p:txBody>
      </p:sp>
      <p:pic>
        <p:nvPicPr>
          <p:cNvPr id="63" name="Picture 62">
            <a:extLst>
              <a:ext uri="{FF2B5EF4-FFF2-40B4-BE49-F238E27FC236}">
                <a16:creationId xmlns:a16="http://schemas.microsoft.com/office/drawing/2014/main" id="{11F3FC5F-9377-3C93-059D-D0CB64241B2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15163" y="2346774"/>
            <a:ext cx="3149597" cy="1322476"/>
          </a:xfrm>
          <a:prstGeom prst="round2SameRect">
            <a:avLst>
              <a:gd name="adj1" fmla="val 4743"/>
              <a:gd name="adj2" fmla="val 0"/>
            </a:avLst>
          </a:prstGeom>
        </p:spPr>
      </p:pic>
      <p:sp>
        <p:nvSpPr>
          <p:cNvPr id="64" name="Rounded Rectangle 63">
            <a:extLst>
              <a:ext uri="{FF2B5EF4-FFF2-40B4-BE49-F238E27FC236}">
                <a16:creationId xmlns:a16="http://schemas.microsoft.com/office/drawing/2014/main" id="{A4EBBCE2-7798-DCD6-8FCD-B6C911826166}"/>
              </a:ext>
            </a:extLst>
          </p:cNvPr>
          <p:cNvSpPr/>
          <p:nvPr/>
        </p:nvSpPr>
        <p:spPr>
          <a:xfrm>
            <a:off x="3615163" y="4393577"/>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65" name="Title 27">
            <a:extLst>
              <a:ext uri="{FF2B5EF4-FFF2-40B4-BE49-F238E27FC236}">
                <a16:creationId xmlns:a16="http://schemas.microsoft.com/office/drawing/2014/main" id="{F66C5375-350D-AB95-5142-036B1D1851CF}"/>
              </a:ext>
            </a:extLst>
          </p:cNvPr>
          <p:cNvSpPr txBox="1">
            <a:spLocks/>
          </p:cNvSpPr>
          <p:nvPr/>
        </p:nvSpPr>
        <p:spPr>
          <a:xfrm>
            <a:off x="3615163" y="5716054"/>
            <a:ext cx="3149598" cy="566137"/>
          </a:xfrm>
          <a:prstGeom prst="rect">
            <a:avLst/>
          </a:prstGeom>
        </p:spPr>
        <p:txBody>
          <a:bodyPr vert="horz" lIns="91440" tIns="9144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j-ea"/>
                <a:cs typeface="+mj-cs"/>
              </a:rPr>
              <a:t>Colleagues and team members</a:t>
            </a:r>
          </a:p>
        </p:txBody>
      </p:sp>
      <p:pic>
        <p:nvPicPr>
          <p:cNvPr id="66" name="Picture 65">
            <a:extLst>
              <a:ext uri="{FF2B5EF4-FFF2-40B4-BE49-F238E27FC236}">
                <a16:creationId xmlns:a16="http://schemas.microsoft.com/office/drawing/2014/main" id="{FBB06F6A-84CF-BB10-E7C9-695A185C401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15163" y="4393578"/>
            <a:ext cx="3149597" cy="1322476"/>
          </a:xfrm>
          <a:prstGeom prst="round2SameRect">
            <a:avLst>
              <a:gd name="adj1" fmla="val 4743"/>
              <a:gd name="adj2" fmla="val 0"/>
            </a:avLst>
          </a:prstGeom>
        </p:spPr>
      </p:pic>
    </p:spTree>
    <p:extLst>
      <p:ext uri="{BB962C8B-B14F-4D97-AF65-F5344CB8AC3E}">
        <p14:creationId xmlns:p14="http://schemas.microsoft.com/office/powerpoint/2010/main" val="165167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p:cNvGrpSpPr/>
        <p:nvPr/>
      </p:nvGrpSpPr>
      <p:grpSpPr>
        <a:xfrm>
          <a:off x="0" y="0"/>
          <a:ext cx="0" cy="0"/>
          <a:chOff x="0" y="0"/>
          <a:chExt cx="0" cy="0"/>
        </a:xfrm>
      </p:grpSpPr>
      <p:pic>
        <p:nvPicPr>
          <p:cNvPr id="8" name="Picture 7" descr="A green leaves on a black background&#10;&#10;Description automatically generated">
            <a:extLst>
              <a:ext uri="{FF2B5EF4-FFF2-40B4-BE49-F238E27FC236}">
                <a16:creationId xmlns:a16="http://schemas.microsoft.com/office/drawing/2014/main" id="{1B92DC96-AC09-E09E-87D5-3E62BD73DDCB}"/>
              </a:ext>
            </a:extLst>
          </p:cNvPr>
          <p:cNvPicPr>
            <a:picLocks noChangeAspect="1"/>
          </p:cNvPicPr>
          <p:nvPr/>
        </p:nvPicPr>
        <p:blipFill rotWithShape="1">
          <a:blip r:embed="rId3"/>
          <a:srcRect t="50451"/>
          <a:stretch/>
        </p:blipFill>
        <p:spPr>
          <a:xfrm>
            <a:off x="5997625" y="0"/>
            <a:ext cx="5172529" cy="2129221"/>
          </a:xfrm>
          <a:prstGeom prst="rect">
            <a:avLst/>
          </a:prstGeom>
        </p:spPr>
      </p:pic>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5A8C0E"/>
                </a:solidFill>
                <a:effectLst/>
                <a:uLnTx/>
                <a:uFillTx/>
                <a:latin typeface="GT Pressura LCG Black"/>
                <a:ea typeface="+mj-ea"/>
                <a:cs typeface="+mj-cs"/>
              </a:rPr>
              <a:t>Consumer choices and </a:t>
            </a:r>
            <a:br>
              <a:rPr kumimoji="0" lang="en-US" sz="3200" b="0" i="0" u="none" strike="noStrike" kern="1200" cap="all" spc="0" normalizeH="0" baseline="0" noProof="0">
                <a:ln>
                  <a:noFill/>
                </a:ln>
                <a:solidFill>
                  <a:srgbClr val="5A8C0E"/>
                </a:solidFill>
                <a:effectLst/>
                <a:uLnTx/>
                <a:uFillTx/>
                <a:latin typeface="GT Pressura LCG Black"/>
                <a:ea typeface="+mj-ea"/>
                <a:cs typeface="+mj-cs"/>
              </a:rPr>
            </a:br>
            <a:r>
              <a:rPr kumimoji="0" lang="en-US" sz="3200" b="0" i="0" u="none" strike="noStrike" kern="1200" cap="all" spc="0" normalizeH="0" baseline="0" noProof="0">
                <a:ln>
                  <a:noFill/>
                </a:ln>
                <a:solidFill>
                  <a:srgbClr val="5A8C0E"/>
                </a:solidFill>
                <a:effectLst/>
                <a:uLnTx/>
                <a:uFillTx/>
                <a:latin typeface="GT Pressura LCG Black"/>
                <a:ea typeface="+mj-ea"/>
                <a:cs typeface="+mj-cs"/>
              </a:rPr>
              <a:t>barriers in sustainability</a:t>
            </a:r>
          </a:p>
        </p:txBody>
      </p:sp>
      <p:sp>
        <p:nvSpPr>
          <p:cNvPr id="5" name="Text Placeholder 4">
            <a:extLst>
              <a:ext uri="{FF2B5EF4-FFF2-40B4-BE49-F238E27FC236}">
                <a16:creationId xmlns:a16="http://schemas.microsoft.com/office/drawing/2014/main" id="{FCFEEECA-6D83-20A7-A175-64E30888AA38}"/>
              </a:ext>
            </a:extLst>
          </p:cNvPr>
          <p:cNvSpPr>
            <a:spLocks noGrp="1"/>
          </p:cNvSpPr>
          <p:nvPr>
            <p:ph type="body" sz="quarter" idx="16"/>
          </p:nvPr>
        </p:nvSpPr>
        <p:spPr>
          <a:xfrm>
            <a:off x="300914" y="1219200"/>
            <a:ext cx="3657595" cy="4419600"/>
          </a:xfrm>
        </p:spPr>
        <p:txBody>
          <a:bodyPr lIns="137160" tIns="91440" rIns="137160"/>
          <a:lstStyle/>
          <a:p>
            <a:r>
              <a:rPr lang="en-US" sz="1600">
                <a:solidFill>
                  <a:srgbClr val="0F440D"/>
                </a:solidFill>
              </a:rPr>
              <a:t>Recyclable Packaging</a:t>
            </a:r>
          </a:p>
          <a:p>
            <a:pPr>
              <a:spcBef>
                <a:spcPts val="11500"/>
              </a:spcBef>
            </a:pPr>
            <a:r>
              <a:rPr lang="en-US" sz="2400">
                <a:solidFill>
                  <a:srgbClr val="BFDF7D"/>
                </a:solidFill>
                <a:latin typeface="+mj-lt"/>
              </a:rPr>
              <a:t>38%</a:t>
            </a:r>
          </a:p>
          <a:p>
            <a:pPr>
              <a:spcBef>
                <a:spcPts val="0"/>
              </a:spcBef>
            </a:pPr>
            <a:r>
              <a:rPr lang="en-US" sz="1400">
                <a:solidFill>
                  <a:srgbClr val="F8F5F3"/>
                </a:solidFill>
              </a:rPr>
              <a:t>of </a:t>
            </a:r>
            <a:r>
              <a:rPr kumimoji="0" lang="en-US" sz="1400" u="none" strike="noStrike" kern="1200" cap="none" spc="0" normalizeH="0" baseline="0" noProof="0">
                <a:ln>
                  <a:noFill/>
                </a:ln>
                <a:solidFill>
                  <a:srgbClr val="F8F5F3"/>
                </a:solidFill>
                <a:effectLst/>
                <a:uLnTx/>
                <a:uFillTx/>
                <a:ea typeface="+mn-ea"/>
                <a:cs typeface="+mn-cs"/>
              </a:rPr>
              <a:t>Americans </a:t>
            </a:r>
            <a:r>
              <a:rPr kumimoji="0" lang="en-US" sz="1400" b="0" i="0" u="none" strike="noStrike" kern="1200" cap="none" spc="0" normalizeH="0" baseline="0" noProof="0">
                <a:ln>
                  <a:noFill/>
                </a:ln>
                <a:solidFill>
                  <a:srgbClr val="F8F5F3"/>
                </a:solidFill>
                <a:effectLst/>
                <a:uLnTx/>
                <a:uFillTx/>
                <a:ea typeface="+mn-ea"/>
                <a:cs typeface="+mn-cs"/>
              </a:rPr>
              <a:t>feel that 100% recyclable beverage packaging is the most eco-friendly packaging option </a:t>
            </a:r>
            <a:r>
              <a:rPr lang="en-US" sz="1400" cap="none">
                <a:solidFill>
                  <a:srgbClr val="F8F5F3"/>
                </a:solidFill>
                <a:latin typeface="+mn-lt"/>
              </a:rPr>
              <a:t>—</a:t>
            </a:r>
            <a:r>
              <a:rPr kumimoji="0" lang="en-US" sz="1400" b="0" i="0" u="none" strike="noStrike" kern="1200" cap="none" spc="0" normalizeH="0" baseline="0" noProof="0">
                <a:ln>
                  <a:noFill/>
                </a:ln>
                <a:solidFill>
                  <a:srgbClr val="F8F5F3"/>
                </a:solidFill>
                <a:effectLst/>
                <a:uLnTx/>
                <a:uFillTx/>
                <a:ea typeface="+mn-ea"/>
                <a:cs typeface="+mn-cs"/>
              </a:rPr>
              <a:t> followed by refillable/reusable packaging.</a:t>
            </a:r>
          </a:p>
          <a:p>
            <a:pPr>
              <a:spcBef>
                <a:spcPts val="1000"/>
              </a:spcBef>
            </a:pPr>
            <a:r>
              <a:rPr kumimoji="0" lang="en-US" sz="2400" b="0" i="0" u="none" strike="noStrike" kern="1200" cap="none" spc="0" normalizeH="0" baseline="0" noProof="0">
                <a:ln>
                  <a:noFill/>
                </a:ln>
                <a:solidFill>
                  <a:srgbClr val="BFDF7D"/>
                </a:solidFill>
                <a:effectLst/>
                <a:uLnTx/>
                <a:uFillTx/>
                <a:latin typeface="+mj-lt"/>
                <a:ea typeface="+mn-ea"/>
                <a:cs typeface="+mn-cs"/>
              </a:rPr>
              <a:t>But just 2</a:t>
            </a:r>
            <a:r>
              <a:rPr lang="en-US" sz="2400">
                <a:solidFill>
                  <a:srgbClr val="BFDF7D"/>
                </a:solidFill>
                <a:latin typeface="+mj-lt"/>
              </a:rPr>
              <a:t>4%</a:t>
            </a:r>
            <a:r>
              <a:rPr kumimoji="0" lang="en-US" sz="1400" b="0" i="0" u="none" strike="noStrike" kern="1200" cap="none" spc="0" normalizeH="0" baseline="0" noProof="0">
                <a:ln>
                  <a:noFill/>
                </a:ln>
                <a:solidFill>
                  <a:srgbClr val="F8F5F3"/>
                </a:solidFill>
                <a:effectLst/>
                <a:uLnTx/>
                <a:uFillTx/>
                <a:ea typeface="+mn-ea"/>
                <a:cs typeface="+mn-cs"/>
              </a:rPr>
              <a:t> </a:t>
            </a:r>
            <a:br>
              <a:rPr kumimoji="0" lang="en-US" sz="1400" b="0" i="0" u="none" strike="noStrike" kern="1200" cap="none" spc="0" normalizeH="0" baseline="0" noProof="0">
                <a:ln>
                  <a:noFill/>
                </a:ln>
                <a:solidFill>
                  <a:srgbClr val="F8F5F3"/>
                </a:solidFill>
                <a:effectLst/>
                <a:uLnTx/>
                <a:uFillTx/>
                <a:ea typeface="+mn-ea"/>
                <a:cs typeface="+mn-cs"/>
              </a:rPr>
            </a:br>
            <a:r>
              <a:rPr kumimoji="0" lang="en-US" sz="1400" b="0" i="0" u="none" strike="noStrike" kern="1200" cap="none" spc="0" normalizeH="0" baseline="0" noProof="0">
                <a:ln>
                  <a:noFill/>
                </a:ln>
                <a:solidFill>
                  <a:srgbClr val="F8F5F3"/>
                </a:solidFill>
                <a:effectLst/>
                <a:uLnTx/>
                <a:uFillTx/>
                <a:ea typeface="+mn-ea"/>
                <a:cs typeface="+mn-cs"/>
              </a:rPr>
              <a:t>of Americans will pay more for </a:t>
            </a:r>
            <a:br>
              <a:rPr kumimoji="0" lang="en-US" sz="1400" b="0" i="0" u="none" strike="noStrike" kern="1200" cap="none" spc="0" normalizeH="0" baseline="0" noProof="0">
                <a:ln>
                  <a:noFill/>
                </a:ln>
                <a:solidFill>
                  <a:srgbClr val="F8F5F3"/>
                </a:solidFill>
                <a:effectLst/>
                <a:uLnTx/>
                <a:uFillTx/>
                <a:ea typeface="+mn-ea"/>
                <a:cs typeface="+mn-cs"/>
              </a:rPr>
            </a:br>
            <a:r>
              <a:rPr kumimoji="0" lang="en-US" sz="1400" b="0" i="0" u="none" strike="noStrike" kern="1200" cap="none" spc="0" normalizeH="0" baseline="0" noProof="0">
                <a:ln>
                  <a:noFill/>
                </a:ln>
                <a:solidFill>
                  <a:srgbClr val="F8F5F3"/>
                </a:solidFill>
                <a:effectLst/>
                <a:uLnTx/>
                <a:uFillTx/>
                <a:ea typeface="+mn-ea"/>
                <a:cs typeface="+mn-cs"/>
              </a:rPr>
              <a:t>100% recyclable beverage packaging.</a:t>
            </a:r>
          </a:p>
        </p:txBody>
      </p:sp>
      <p:pic>
        <p:nvPicPr>
          <p:cNvPr id="9" name="Picture 8">
            <a:extLst>
              <a:ext uri="{FF2B5EF4-FFF2-40B4-BE49-F238E27FC236}">
                <a16:creationId xmlns:a16="http://schemas.microsoft.com/office/drawing/2014/main" id="{D854CB57-256F-7552-ACFF-5F802E38E0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580" y="1686355"/>
            <a:ext cx="3651484" cy="1230464"/>
          </a:xfrm>
          <a:prstGeom prst="rect">
            <a:avLst/>
          </a:prstGeom>
        </p:spPr>
      </p:pic>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4419600"/>
          </a:xfrm>
          <a:prstGeom prst="roundRect">
            <a:avLst>
              <a:gd name="adj" fmla="val 2643"/>
            </a:avLst>
          </a:prstGeom>
          <a:solidFill>
            <a:srgbClr val="5D910D"/>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F440D"/>
                </a:solidFill>
                <a:effectLst/>
                <a:uLnTx/>
                <a:uFillTx/>
                <a:latin typeface="Gilroy Medium"/>
                <a:ea typeface="+mn-ea"/>
                <a:cs typeface="+mn-cs"/>
              </a:rPr>
              <a:t>Messaging on Pack</a:t>
            </a:r>
          </a:p>
          <a:p>
            <a:pPr marL="0" marR="0" lvl="0" indent="0" algn="l" defTabSz="914400" rtl="0" eaLnBrk="1" fontAlgn="auto" latinLnBrk="0" hangingPunct="1">
              <a:lnSpc>
                <a:spcPct val="100000"/>
              </a:lnSpc>
              <a:spcBef>
                <a:spcPts val="11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BFDF7D"/>
                </a:solidFill>
                <a:effectLst/>
                <a:uLnTx/>
                <a:uFillTx/>
                <a:latin typeface="GT Pressura LCG Black"/>
                <a:ea typeface="+mn-ea"/>
                <a:cs typeface="+mn-cs"/>
              </a:rPr>
              <a:t>29%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F8F5F3"/>
                </a:solidFill>
                <a:effectLst/>
                <a:uLnTx/>
                <a:uFillTx/>
                <a:latin typeface="Gilroy Medium"/>
                <a:ea typeface="+mn-ea"/>
                <a:cs typeface="+mn-cs"/>
              </a:rPr>
              <a:t>of Americans find information directly on packaging the most useful to learn more about environmental issues.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BFDF7D"/>
                </a:solidFill>
                <a:effectLst/>
                <a:uLnTx/>
                <a:uFillTx/>
                <a:latin typeface="GT Pressura LCG Black"/>
                <a:ea typeface="+mn-ea"/>
                <a:cs typeface="+mn-cs"/>
              </a:rPr>
              <a:t>~72</a:t>
            </a:r>
            <a:r>
              <a:rPr kumimoji="0" lang="en-US" sz="2400" b="1" i="0" u="none" strike="noStrike" kern="1200" cap="none" spc="0" normalizeH="0" baseline="0" noProof="0">
                <a:ln>
                  <a:noFill/>
                </a:ln>
                <a:solidFill>
                  <a:srgbClr val="BFDF7D"/>
                </a:solidFill>
                <a:effectLst/>
                <a:uLnTx/>
                <a:uFillTx/>
                <a:latin typeface="GT Pressura LCG Black"/>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8F5F3"/>
                </a:solidFill>
                <a:effectLst/>
                <a:uLnTx/>
                <a:uFillTx/>
                <a:latin typeface="Gilroy Medium"/>
                <a:ea typeface="+mn-ea"/>
                <a:cs typeface="+mn-cs"/>
              </a:rPr>
              <a:t>of Americans pay attention </a:t>
            </a:r>
            <a:br>
              <a:rPr kumimoji="0" lang="en-US" sz="1400" b="0" i="0" u="none" strike="noStrike" kern="1200" cap="none" spc="0" normalizeH="0" baseline="0" noProof="0">
                <a:ln>
                  <a:noFill/>
                </a:ln>
                <a:solidFill>
                  <a:srgbClr val="F8F5F3"/>
                </a:solidFill>
                <a:effectLst/>
                <a:uLnTx/>
                <a:uFillTx/>
                <a:latin typeface="Gilroy Medium"/>
                <a:ea typeface="+mn-ea"/>
                <a:cs typeface="+mn-cs"/>
              </a:rPr>
            </a:br>
            <a:r>
              <a:rPr kumimoji="0" lang="en-US" sz="1400" b="0" i="0" u="none" strike="noStrike" kern="1200" cap="none" spc="0" normalizeH="0" baseline="0" noProof="0">
                <a:ln>
                  <a:noFill/>
                </a:ln>
                <a:solidFill>
                  <a:srgbClr val="F8F5F3"/>
                </a:solidFill>
                <a:effectLst/>
                <a:uLnTx/>
                <a:uFillTx/>
                <a:latin typeface="Gilroy Medium"/>
                <a:ea typeface="+mn-ea"/>
                <a:cs typeface="+mn-cs"/>
              </a:rPr>
              <a:t>to information on beverage packaging/labels.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F8F5F3"/>
              </a:solidFill>
              <a:effectLst/>
              <a:uLnTx/>
              <a:uFillTx/>
              <a:latin typeface="Gilroy Medium"/>
              <a:ea typeface="+mn-ea"/>
              <a:cs typeface="+mn-cs"/>
            </a:endParaRPr>
          </a:p>
        </p:txBody>
      </p:sp>
      <p:pic>
        <p:nvPicPr>
          <p:cNvPr id="11" name="Picture 10">
            <a:extLst>
              <a:ext uri="{FF2B5EF4-FFF2-40B4-BE49-F238E27FC236}">
                <a16:creationId xmlns:a16="http://schemas.microsoft.com/office/drawing/2014/main" id="{9B9D5433-0CFC-E23D-DBE1-521CDAD393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62204" y="1686355"/>
            <a:ext cx="3651484" cy="1230464"/>
          </a:xfrm>
          <a:prstGeom prst="rect">
            <a:avLst/>
          </a:prstGeom>
        </p:spPr>
      </p:pic>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4419600"/>
          </a:xfrm>
          <a:prstGeom prst="roundRect">
            <a:avLst>
              <a:gd name="adj" fmla="val 2643"/>
            </a:avLst>
          </a:prstGeom>
          <a:solidFill>
            <a:srgbClr val="5D910D"/>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F440D"/>
                </a:solidFill>
                <a:effectLst/>
                <a:uLnTx/>
                <a:uFillTx/>
                <a:latin typeface="Gilroy Medium"/>
                <a:ea typeface="+mn-ea"/>
                <a:cs typeface="+mn-cs"/>
              </a:rPr>
              <a:t>Barriers to Solve</a:t>
            </a:r>
          </a:p>
          <a:p>
            <a:pPr marL="0" marR="0" lvl="0" indent="0" algn="l" defTabSz="914400" rtl="0" eaLnBrk="1" fontAlgn="auto" latinLnBrk="0" hangingPunct="1">
              <a:lnSpc>
                <a:spcPct val="100000"/>
              </a:lnSpc>
              <a:spcBef>
                <a:spcPts val="115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BFDF7D"/>
                </a:solidFill>
                <a:effectLst/>
                <a:uLnTx/>
                <a:uFillTx/>
                <a:latin typeface="GT Pressura LCG Black"/>
                <a:ea typeface="+mn-ea"/>
                <a:cs typeface="+mn-cs"/>
              </a:rPr>
              <a:t>More than 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F8F5F3"/>
                </a:solidFill>
                <a:effectLst/>
                <a:uLnTx/>
                <a:uFillTx/>
                <a:latin typeface="Gilroy Medium"/>
                <a:ea typeface="+mn-ea"/>
                <a:cs typeface="+mn-cs"/>
              </a:rPr>
              <a:t>of Americans fail to buy sustainably due to affordability — and this continues to increase this year.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BFDF7D"/>
                </a:solidFill>
                <a:effectLst/>
                <a:uLnTx/>
                <a:uFillTx/>
                <a:latin typeface="GT Pressura LCG Black"/>
                <a:ea typeface="+mn-ea"/>
                <a:cs typeface="+mn-cs"/>
              </a:rPr>
              <a:t>Thereafter 1 in 2</a:t>
            </a:r>
            <a:endParaRPr kumimoji="0" lang="en-US" sz="2400" b="1" i="0" u="none" strike="noStrike" kern="1200" cap="none" spc="0" normalizeH="0" baseline="0" noProof="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8F5F3"/>
                </a:solidFill>
                <a:effectLst/>
                <a:uLnTx/>
                <a:uFillTx/>
                <a:latin typeface="Gilroy Medium"/>
                <a:ea typeface="+mn-ea"/>
                <a:cs typeface="+mn-cs"/>
              </a:rPr>
              <a:t>don’t feel like experts and thus </a:t>
            </a:r>
            <a:br>
              <a:rPr kumimoji="0" lang="en-US" sz="1400" b="0" i="0" u="none" strike="noStrike" kern="1200" cap="none" spc="0" normalizeH="0" baseline="0" noProof="0">
                <a:ln>
                  <a:noFill/>
                </a:ln>
                <a:solidFill>
                  <a:srgbClr val="F8F5F3"/>
                </a:solidFill>
                <a:effectLst/>
                <a:uLnTx/>
                <a:uFillTx/>
                <a:latin typeface="Gilroy Medium"/>
                <a:ea typeface="+mn-ea"/>
                <a:cs typeface="+mn-cs"/>
              </a:rPr>
            </a:br>
            <a:r>
              <a:rPr kumimoji="0" lang="en-US" sz="1400" b="0" i="0" u="none" strike="noStrike" kern="1200" cap="none" spc="0" normalizeH="0" baseline="0" noProof="0">
                <a:ln>
                  <a:noFill/>
                </a:ln>
                <a:solidFill>
                  <a:srgbClr val="F8F5F3"/>
                </a:solidFill>
                <a:effectLst/>
                <a:uLnTx/>
                <a:uFillTx/>
                <a:latin typeface="Gilroy Medium"/>
                <a:ea typeface="+mn-ea"/>
                <a:cs typeface="+mn-cs"/>
              </a:rPr>
              <a:t>need more education to make adequately informed decisions </a:t>
            </a:r>
            <a:br>
              <a:rPr kumimoji="0" lang="en-US" sz="1400" b="0" i="0" u="none" strike="noStrike" kern="1200" cap="none" spc="0" normalizeH="0" baseline="0" noProof="0">
                <a:ln>
                  <a:noFill/>
                </a:ln>
                <a:solidFill>
                  <a:srgbClr val="F8F5F3"/>
                </a:solidFill>
                <a:effectLst/>
                <a:uLnTx/>
                <a:uFillTx/>
                <a:latin typeface="Gilroy Medium"/>
                <a:ea typeface="+mn-ea"/>
                <a:cs typeface="+mn-cs"/>
              </a:rPr>
            </a:br>
            <a:r>
              <a:rPr kumimoji="0" lang="en-US" sz="1400" b="0" i="0" u="none" strike="noStrike" kern="1200" cap="none" spc="0" normalizeH="0" baseline="0" noProof="0">
                <a:ln>
                  <a:noFill/>
                </a:ln>
                <a:solidFill>
                  <a:srgbClr val="F8F5F3"/>
                </a:solidFill>
                <a:effectLst/>
                <a:uLnTx/>
                <a:uFillTx/>
                <a:latin typeface="Gilroy Medium"/>
                <a:ea typeface="+mn-ea"/>
                <a:cs typeface="+mn-cs"/>
              </a:rPr>
              <a:t>around sustainability.</a:t>
            </a:r>
          </a:p>
        </p:txBody>
      </p:sp>
      <p:sp>
        <p:nvSpPr>
          <p:cNvPr id="36" name="Footer Placeholder 16">
            <a:extLst>
              <a:ext uri="{FF2B5EF4-FFF2-40B4-BE49-F238E27FC236}">
                <a16:creationId xmlns:a16="http://schemas.microsoft.com/office/drawing/2014/main" id="{510CDBF5-DF1B-7032-AE6A-2BA97A913C27}"/>
              </a:ext>
            </a:extLst>
          </p:cNvPr>
          <p:cNvSpPr txBox="1">
            <a:spLocks/>
          </p:cNvSpPr>
          <p:nvPr/>
        </p:nvSpPr>
        <p:spPr>
          <a:xfrm>
            <a:off x="7965649" y="5876186"/>
            <a:ext cx="3921554" cy="3651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700"/>
              </a:lnSpc>
              <a:spcBef>
                <a:spcPts val="2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rgbClr val="5D920D"/>
                </a:solidFill>
                <a:effectLst/>
                <a:uLnTx/>
                <a:uFillTx/>
                <a:latin typeface="Gilroy Medium"/>
                <a:ea typeface="+mn-ea"/>
                <a:cs typeface="Arial" panose="020B0604020202020204" pitchFamily="34" charset="0"/>
              </a:rPr>
              <a:t>Fielded June 2024, 6110 (n) total survey respondents (18+), 6618 (13+)</a:t>
            </a:r>
          </a:p>
        </p:txBody>
      </p:sp>
      <p:pic>
        <p:nvPicPr>
          <p:cNvPr id="2" name="Picture 1">
            <a:extLst>
              <a:ext uri="{FF2B5EF4-FFF2-40B4-BE49-F238E27FC236}">
                <a16:creationId xmlns:a16="http://schemas.microsoft.com/office/drawing/2014/main" id="{C0961E9C-A1FC-8394-AE87-2FBBAD62FC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5349" b="17256"/>
          <a:stretch/>
        </p:blipFill>
        <p:spPr>
          <a:xfrm>
            <a:off x="8226270" y="1686354"/>
            <a:ext cx="3651484" cy="1230465"/>
          </a:xfrm>
          <a:prstGeom prst="rect">
            <a:avLst/>
          </a:prstGeom>
        </p:spPr>
      </p:pic>
      <p:pic>
        <p:nvPicPr>
          <p:cNvPr id="3" name="Picture 2">
            <a:extLst>
              <a:ext uri="{FF2B5EF4-FFF2-40B4-BE49-F238E27FC236}">
                <a16:creationId xmlns:a16="http://schemas.microsoft.com/office/drawing/2014/main" id="{5374A9C8-4A2C-699C-84DE-C697507E9CA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pic>
        <p:nvPicPr>
          <p:cNvPr id="13" name="Picture 12" descr="A green leaves on a black background&#10;&#10;Description automatically generated">
            <a:extLst>
              <a:ext uri="{FF2B5EF4-FFF2-40B4-BE49-F238E27FC236}">
                <a16:creationId xmlns:a16="http://schemas.microsoft.com/office/drawing/2014/main" id="{9A23BE8A-0BAE-FAAF-56B8-77CEBA82214C}"/>
              </a:ext>
            </a:extLst>
          </p:cNvPr>
          <p:cNvPicPr>
            <a:picLocks noChangeAspect="1"/>
          </p:cNvPicPr>
          <p:nvPr/>
        </p:nvPicPr>
        <p:blipFill rotWithShape="1">
          <a:blip r:embed="rId8"/>
          <a:srcRect b="60689"/>
          <a:stretch/>
        </p:blipFill>
        <p:spPr>
          <a:xfrm>
            <a:off x="2495520" y="4455885"/>
            <a:ext cx="5579458" cy="2402115"/>
          </a:xfrm>
          <a:prstGeom prst="rect">
            <a:avLst/>
          </a:prstGeom>
        </p:spPr>
      </p:pic>
      <p:pic>
        <p:nvPicPr>
          <p:cNvPr id="35" name="Picture 34">
            <a:extLst>
              <a:ext uri="{FF2B5EF4-FFF2-40B4-BE49-F238E27FC236}">
                <a16:creationId xmlns:a16="http://schemas.microsoft.com/office/drawing/2014/main" id="{38D7399E-DBD1-BA22-AC47-69806672AC48}"/>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76782" y="5999931"/>
            <a:ext cx="2615391" cy="310827"/>
          </a:xfrm>
          <a:prstGeom prst="rect">
            <a:avLst/>
          </a:prstGeom>
        </p:spPr>
      </p:pic>
    </p:spTree>
    <p:extLst>
      <p:ext uri="{BB962C8B-B14F-4D97-AF65-F5344CB8AC3E}">
        <p14:creationId xmlns:p14="http://schemas.microsoft.com/office/powerpoint/2010/main" val="186750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BBB1-F915-A73A-43E1-B4A2D89FC2A2}"/>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AB1323-ACFC-005E-A06B-0391BD0A94DF}"/>
              </a:ext>
            </a:extLst>
          </p:cNvPr>
          <p:cNvSpPr>
            <a:spLocks noGrp="1"/>
          </p:cNvSpPr>
          <p:nvPr>
            <p:ph type="body" sz="quarter" idx="16"/>
          </p:nvPr>
        </p:nvSpPr>
        <p:spPr>
          <a:xfrm>
            <a:off x="304800" y="1219200"/>
            <a:ext cx="3657595" cy="4419600"/>
          </a:xfrm>
          <a:solidFill>
            <a:srgbClr val="2B660F"/>
          </a:solidFill>
        </p:spPr>
        <p:txBody>
          <a:bodyPr lIns="182880" tIns="457200" rIns="182880" anchor="t" anchorCtr="0"/>
          <a:lstStyle/>
          <a:p>
            <a:pPr>
              <a:lnSpc>
                <a:spcPct val="110000"/>
              </a:lnSpc>
              <a:spcBef>
                <a:spcPts val="0"/>
              </a:spcBef>
              <a:spcAft>
                <a:spcPts val="600"/>
              </a:spcAft>
            </a:pPr>
            <a:endParaRPr lang="en-US" altLang="en-US" sz="2500" dirty="0"/>
          </a:p>
          <a:p>
            <a:pPr>
              <a:lnSpc>
                <a:spcPct val="110000"/>
              </a:lnSpc>
              <a:spcBef>
                <a:spcPts val="0"/>
              </a:spcBef>
              <a:spcAft>
                <a:spcPts val="600"/>
              </a:spcAft>
            </a:pPr>
            <a:r>
              <a:rPr lang="en-US" altLang="en-US" sz="2500" dirty="0"/>
              <a:t>Sustainably-marketed products grew </a:t>
            </a:r>
            <a:r>
              <a:rPr lang="en-US" altLang="en-US" sz="2500" dirty="0">
                <a:solidFill>
                  <a:srgbClr val="2A660F"/>
                </a:solidFill>
                <a:highlight>
                  <a:srgbClr val="F9F9F9"/>
                </a:highlight>
              </a:rPr>
              <a:t>2.3x faster</a:t>
            </a:r>
            <a:r>
              <a:rPr lang="en-US" altLang="en-US" sz="2500" dirty="0"/>
              <a:t> </a:t>
            </a:r>
          </a:p>
          <a:p>
            <a:pPr>
              <a:lnSpc>
                <a:spcPct val="110000"/>
              </a:lnSpc>
              <a:spcBef>
                <a:spcPts val="0"/>
              </a:spcBef>
              <a:spcAft>
                <a:spcPts val="600"/>
              </a:spcAft>
            </a:pPr>
            <a:endParaRPr lang="en-US" altLang="en-US" sz="2500" dirty="0"/>
          </a:p>
          <a:p>
            <a:pPr>
              <a:lnSpc>
                <a:spcPct val="110000"/>
              </a:lnSpc>
              <a:spcBef>
                <a:spcPts val="0"/>
              </a:spcBef>
            </a:pPr>
            <a:endParaRPr lang="en-US" altLang="en-US" sz="1800" b="0" dirty="0"/>
          </a:p>
          <a:p>
            <a:pPr>
              <a:lnSpc>
                <a:spcPct val="110000"/>
              </a:lnSpc>
              <a:spcBef>
                <a:spcPts val="0"/>
              </a:spcBef>
            </a:pPr>
            <a:r>
              <a:rPr lang="en-US" altLang="en-US" sz="1800" b="0" dirty="0"/>
              <a:t>than conventionally marketed Consumer Packaged Goods between 2019 and 2024</a:t>
            </a:r>
            <a:r>
              <a:rPr lang="en-US" altLang="en-US" sz="1800" b="0" baseline="30000" dirty="0"/>
              <a:t>1</a:t>
            </a:r>
            <a:r>
              <a:rPr lang="en-US" altLang="en-US" sz="1800" b="0" dirty="0"/>
              <a:t>.</a:t>
            </a:r>
            <a:endParaRPr lang="en-US" sz="1800" b="0" dirty="0"/>
          </a:p>
        </p:txBody>
      </p:sp>
      <p:sp>
        <p:nvSpPr>
          <p:cNvPr id="15" name="Footer Placeholder 14">
            <a:extLst>
              <a:ext uri="{FF2B5EF4-FFF2-40B4-BE49-F238E27FC236}">
                <a16:creationId xmlns:a16="http://schemas.microsoft.com/office/drawing/2014/main" id="{B9219C91-0E1D-34B0-EA95-8C1D936D5020}"/>
              </a:ext>
            </a:extLst>
          </p:cNvPr>
          <p:cNvSpPr>
            <a:spLocks noGrp="1"/>
          </p:cNvSpPr>
          <p:nvPr>
            <p:ph type="ftr" sz="quarter" idx="13"/>
          </p:nvPr>
        </p:nvSpPr>
        <p:spPr>
          <a:xfrm>
            <a:off x="304796" y="5768975"/>
            <a:ext cx="1158240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D910D"/>
              </a:solidFill>
              <a:effectLst/>
              <a:uLnTx/>
              <a:uFillTx/>
              <a:latin typeface="Gilroy Medium"/>
              <a:ea typeface="+mn-ea"/>
              <a:cs typeface="+mn-cs"/>
            </a:endParaRPr>
          </a:p>
        </p:txBody>
      </p:sp>
      <p:sp>
        <p:nvSpPr>
          <p:cNvPr id="11" name="Text Placeholder 10">
            <a:extLst>
              <a:ext uri="{FF2B5EF4-FFF2-40B4-BE49-F238E27FC236}">
                <a16:creationId xmlns:a16="http://schemas.microsoft.com/office/drawing/2014/main" id="{58DEE3BB-D624-0D0A-5C9A-6F50362CA50C}"/>
              </a:ext>
            </a:extLst>
          </p:cNvPr>
          <p:cNvSpPr>
            <a:spLocks noGrp="1"/>
          </p:cNvSpPr>
          <p:nvPr>
            <p:ph type="body" sz="quarter" idx="11"/>
          </p:nvPr>
        </p:nvSpPr>
        <p:spPr>
          <a:xfrm>
            <a:off x="304800" y="724845"/>
            <a:ext cx="11582401" cy="316592"/>
          </a:xfrm>
        </p:spPr>
        <p:txBody>
          <a:bodyPr/>
          <a:lstStyle/>
          <a:p>
            <a:r>
              <a:rPr lang="en-US" b="1" dirty="0"/>
              <a:t>US market Sustainability insights</a:t>
            </a:r>
          </a:p>
        </p:txBody>
      </p:sp>
      <p:sp>
        <p:nvSpPr>
          <p:cNvPr id="10" name="Title 9">
            <a:extLst>
              <a:ext uri="{FF2B5EF4-FFF2-40B4-BE49-F238E27FC236}">
                <a16:creationId xmlns:a16="http://schemas.microsoft.com/office/drawing/2014/main" id="{8F30A785-D0FA-B813-3723-DD8B1E89943B}"/>
              </a:ext>
            </a:extLst>
          </p:cNvPr>
          <p:cNvSpPr>
            <a:spLocks noGrp="1"/>
          </p:cNvSpPr>
          <p:nvPr>
            <p:ph type="title"/>
          </p:nvPr>
        </p:nvSpPr>
        <p:spPr>
          <a:xfrm>
            <a:off x="304799" y="248594"/>
            <a:ext cx="11582401" cy="475306"/>
          </a:xfrm>
        </p:spPr>
        <p:txBody>
          <a:bodyPr/>
          <a:lstStyle/>
          <a:p>
            <a:r>
              <a:rPr lang="en-US" dirty="0">
                <a:solidFill>
                  <a:srgbClr val="5D910D"/>
                </a:solidFill>
              </a:rPr>
              <a:t>RETAIL</a:t>
            </a:r>
          </a:p>
        </p:txBody>
      </p:sp>
      <p:sp>
        <p:nvSpPr>
          <p:cNvPr id="13" name="Text Placeholder 12">
            <a:extLst>
              <a:ext uri="{FF2B5EF4-FFF2-40B4-BE49-F238E27FC236}">
                <a16:creationId xmlns:a16="http://schemas.microsoft.com/office/drawing/2014/main" id="{01A49811-96EE-1CC3-4399-5B212EE7241E}"/>
              </a:ext>
            </a:extLst>
          </p:cNvPr>
          <p:cNvSpPr>
            <a:spLocks noGrp="1"/>
          </p:cNvSpPr>
          <p:nvPr>
            <p:ph type="body" sz="quarter" idx="19"/>
          </p:nvPr>
        </p:nvSpPr>
        <p:spPr>
          <a:xfrm>
            <a:off x="4267202" y="1219200"/>
            <a:ext cx="3657595" cy="4419600"/>
          </a:xfrm>
          <a:solidFill>
            <a:srgbClr val="5D910D"/>
          </a:solidFill>
        </p:spPr>
        <p:txBody>
          <a:bodyPr/>
          <a:lstStyle/>
          <a:p>
            <a:pPr>
              <a:lnSpc>
                <a:spcPct val="110000"/>
              </a:lnSpc>
              <a:spcBef>
                <a:spcPts val="0"/>
              </a:spcBef>
              <a:spcAft>
                <a:spcPts val="600"/>
              </a:spcAft>
            </a:pPr>
            <a:endParaRPr lang="en-US" sz="2500" dirty="0">
              <a:highlight>
                <a:srgbClr val="2A660F"/>
              </a:highlight>
            </a:endParaRPr>
          </a:p>
          <a:p>
            <a:pPr>
              <a:lnSpc>
                <a:spcPct val="110000"/>
              </a:lnSpc>
              <a:spcBef>
                <a:spcPts val="0"/>
              </a:spcBef>
              <a:spcAft>
                <a:spcPts val="600"/>
              </a:spcAft>
            </a:pPr>
            <a:r>
              <a:rPr lang="en-US" sz="2500" dirty="0">
                <a:highlight>
                  <a:srgbClr val="2A660F"/>
                </a:highlight>
              </a:rPr>
              <a:t>3 in 4</a:t>
            </a:r>
            <a:r>
              <a:rPr lang="en-US" sz="2500" dirty="0"/>
              <a:t> </a:t>
            </a:r>
            <a:r>
              <a:rPr lang="en-US" sz="2500" b="0" dirty="0"/>
              <a:t>consumers engage with sustainability-related information </a:t>
            </a:r>
          </a:p>
          <a:p>
            <a:pPr>
              <a:lnSpc>
                <a:spcPct val="110000"/>
              </a:lnSpc>
              <a:spcBef>
                <a:spcPts val="0"/>
              </a:spcBef>
              <a:spcAft>
                <a:spcPts val="600"/>
              </a:spcAft>
            </a:pPr>
            <a:endParaRPr lang="en-US" sz="1800" b="0" dirty="0"/>
          </a:p>
          <a:p>
            <a:pPr>
              <a:lnSpc>
                <a:spcPct val="110000"/>
              </a:lnSpc>
              <a:spcBef>
                <a:spcPts val="0"/>
              </a:spcBef>
              <a:spcAft>
                <a:spcPts val="600"/>
              </a:spcAft>
            </a:pPr>
            <a:r>
              <a:rPr lang="en-US" sz="1800" b="0" dirty="0"/>
              <a:t>on beverage packaging and labels</a:t>
            </a:r>
            <a:r>
              <a:rPr lang="en-US" sz="1800" b="0" baseline="30000" dirty="0"/>
              <a:t>2</a:t>
            </a:r>
            <a:r>
              <a:rPr lang="en-US" sz="1800" b="0" dirty="0"/>
              <a:t>.</a:t>
            </a:r>
            <a:endParaRPr lang="en-GB" sz="1800" b="0" dirty="0"/>
          </a:p>
        </p:txBody>
      </p:sp>
      <p:sp>
        <p:nvSpPr>
          <p:cNvPr id="14" name="Text Placeholder 13">
            <a:extLst>
              <a:ext uri="{FF2B5EF4-FFF2-40B4-BE49-F238E27FC236}">
                <a16:creationId xmlns:a16="http://schemas.microsoft.com/office/drawing/2014/main" id="{66DF33BF-2FA5-78F9-72DA-AAEE5406DBB1}"/>
              </a:ext>
            </a:extLst>
          </p:cNvPr>
          <p:cNvSpPr>
            <a:spLocks noGrp="1"/>
          </p:cNvSpPr>
          <p:nvPr>
            <p:ph type="body" sz="quarter" idx="20"/>
          </p:nvPr>
        </p:nvSpPr>
        <p:spPr>
          <a:xfrm>
            <a:off x="8229603" y="1219200"/>
            <a:ext cx="3657595" cy="4419600"/>
          </a:xfrm>
          <a:solidFill>
            <a:srgbClr val="8DBE28"/>
          </a:solidFill>
        </p:spPr>
        <p:txBody>
          <a:bodyPr/>
          <a:lstStyle/>
          <a:p>
            <a:pPr>
              <a:spcAft>
                <a:spcPts val="600"/>
              </a:spcAft>
            </a:pPr>
            <a:endParaRPr lang="en-GB" sz="2600" b="0" dirty="0"/>
          </a:p>
          <a:p>
            <a:pPr>
              <a:spcAft>
                <a:spcPts val="600"/>
              </a:spcAft>
            </a:pPr>
            <a:r>
              <a:rPr lang="en-GB" sz="2500" b="0" dirty="0">
                <a:highlight>
                  <a:srgbClr val="2A660F"/>
                </a:highlight>
              </a:rPr>
              <a:t>44%</a:t>
            </a:r>
            <a:r>
              <a:rPr lang="en-GB" sz="2500" b="0" dirty="0"/>
              <a:t> consumers say </a:t>
            </a:r>
            <a:r>
              <a:rPr lang="en-US" altLang="en-US" sz="2500" b="0" dirty="0"/>
              <a:t>environmental impact of packaging is important to them</a:t>
            </a:r>
          </a:p>
          <a:p>
            <a:pPr>
              <a:lnSpc>
                <a:spcPct val="110000"/>
              </a:lnSpc>
              <a:spcBef>
                <a:spcPts val="0"/>
              </a:spcBef>
              <a:spcAft>
                <a:spcPts val="600"/>
              </a:spcAft>
            </a:pPr>
            <a:endParaRPr lang="en-GB" sz="2500" b="0" dirty="0"/>
          </a:p>
          <a:p>
            <a:pPr>
              <a:lnSpc>
                <a:spcPct val="110000"/>
              </a:lnSpc>
              <a:spcBef>
                <a:spcPts val="0"/>
              </a:spcBef>
            </a:pPr>
            <a:r>
              <a:rPr lang="en-GB" b="0" dirty="0"/>
              <a:t>when making a purchasing decision</a:t>
            </a:r>
            <a:r>
              <a:rPr lang="en-GB" b="0" baseline="30000" dirty="0"/>
              <a:t>3</a:t>
            </a:r>
            <a:r>
              <a:rPr lang="en-GB" b="0" dirty="0"/>
              <a:t>.</a:t>
            </a:r>
            <a:endParaRPr lang="en-US" altLang="en-US" b="0" dirty="0"/>
          </a:p>
          <a:p>
            <a:pPr>
              <a:lnSpc>
                <a:spcPct val="110000"/>
              </a:lnSpc>
              <a:spcBef>
                <a:spcPts val="0"/>
              </a:spcBef>
            </a:pPr>
            <a:endParaRPr lang="en-US" baseline="30000" dirty="0"/>
          </a:p>
          <a:p>
            <a:pPr>
              <a:lnSpc>
                <a:spcPct val="110000"/>
              </a:lnSpc>
              <a:spcBef>
                <a:spcPts val="0"/>
              </a:spcBef>
            </a:pPr>
            <a:endParaRPr lang="en-US" b="0" dirty="0"/>
          </a:p>
        </p:txBody>
      </p:sp>
    </p:spTree>
    <p:extLst>
      <p:ext uri="{BB962C8B-B14F-4D97-AF65-F5344CB8AC3E}">
        <p14:creationId xmlns:p14="http://schemas.microsoft.com/office/powerpoint/2010/main" val="939095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1371E-6614-0D18-1D34-C3AE8D22519F}"/>
            </a:ext>
          </a:extLst>
        </p:cNvPr>
        <p:cNvGrpSpPr/>
        <p:nvPr/>
      </p:nvGrpSpPr>
      <p:grpSpPr>
        <a:xfrm>
          <a:off x="0" y="0"/>
          <a:ext cx="0" cy="0"/>
          <a:chOff x="0" y="0"/>
          <a:chExt cx="0" cy="0"/>
        </a:xfrm>
      </p:grpSpPr>
      <p:pic>
        <p:nvPicPr>
          <p:cNvPr id="37" name="Picture Placeholder 36" descr="A pile of potatoes on burlap&#10;&#10;AI-generated content may be incorrect.">
            <a:extLst>
              <a:ext uri="{FF2B5EF4-FFF2-40B4-BE49-F238E27FC236}">
                <a16:creationId xmlns:a16="http://schemas.microsoft.com/office/drawing/2014/main" id="{79D91DFE-F36F-71B6-C33A-C14987FAD0D7}"/>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8737601" y="301308"/>
            <a:ext cx="3149597" cy="2903220"/>
          </a:xfrm>
        </p:spPr>
      </p:pic>
      <p:sp>
        <p:nvSpPr>
          <p:cNvPr id="31" name="Text Placeholder 30">
            <a:extLst>
              <a:ext uri="{FF2B5EF4-FFF2-40B4-BE49-F238E27FC236}">
                <a16:creationId xmlns:a16="http://schemas.microsoft.com/office/drawing/2014/main" id="{0510A809-3B55-B8E1-2F84-FB7E563194B6}"/>
              </a:ext>
            </a:extLst>
          </p:cNvPr>
          <p:cNvSpPr>
            <a:spLocks noGrp="1"/>
          </p:cNvSpPr>
          <p:nvPr>
            <p:ph type="body" sz="quarter" idx="4294967295"/>
          </p:nvPr>
        </p:nvSpPr>
        <p:spPr>
          <a:xfrm>
            <a:off x="304801" y="724845"/>
            <a:ext cx="4094480" cy="316592"/>
          </a:xfrm>
        </p:spPr>
        <p:txBody>
          <a:bodyPr/>
          <a:lstStyle/>
          <a:p>
            <a:r>
              <a:rPr lang="en-US" sz="1800" b="1" dirty="0"/>
              <a:t>US market sustainability insights</a:t>
            </a:r>
          </a:p>
        </p:txBody>
      </p:sp>
      <p:sp>
        <p:nvSpPr>
          <p:cNvPr id="24" name="Title 23">
            <a:extLst>
              <a:ext uri="{FF2B5EF4-FFF2-40B4-BE49-F238E27FC236}">
                <a16:creationId xmlns:a16="http://schemas.microsoft.com/office/drawing/2014/main" id="{BB670CE0-1D19-4B5A-3A1D-1AF3DDB24E1A}"/>
              </a:ext>
            </a:extLst>
          </p:cNvPr>
          <p:cNvSpPr>
            <a:spLocks noGrp="1"/>
          </p:cNvSpPr>
          <p:nvPr>
            <p:ph type="title"/>
          </p:nvPr>
        </p:nvSpPr>
        <p:spPr>
          <a:xfrm>
            <a:off x="304800" y="248594"/>
            <a:ext cx="4094480" cy="475306"/>
          </a:xfrm>
        </p:spPr>
        <p:txBody>
          <a:bodyPr/>
          <a:lstStyle/>
          <a:p>
            <a:r>
              <a:rPr lang="en-US" dirty="0">
                <a:solidFill>
                  <a:srgbClr val="5D910D"/>
                </a:solidFill>
              </a:rPr>
              <a:t>Food Service</a:t>
            </a:r>
          </a:p>
        </p:txBody>
      </p:sp>
      <p:grpSp>
        <p:nvGrpSpPr>
          <p:cNvPr id="2" name="Group 1">
            <a:extLst>
              <a:ext uri="{FF2B5EF4-FFF2-40B4-BE49-F238E27FC236}">
                <a16:creationId xmlns:a16="http://schemas.microsoft.com/office/drawing/2014/main" id="{625BA190-D7F7-EFA0-A99A-4284D2459A1D}"/>
              </a:ext>
            </a:extLst>
          </p:cNvPr>
          <p:cNvGrpSpPr/>
          <p:nvPr/>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3DC585E8-75C1-D106-2211-72841CD3F5D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5" name="Rectangle 4">
              <a:extLst>
                <a:ext uri="{FF2B5EF4-FFF2-40B4-BE49-F238E27FC236}">
                  <a16:creationId xmlns:a16="http://schemas.microsoft.com/office/drawing/2014/main" id="{70C66A13-62BF-9B60-3243-EEDEF7A9F5F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6" name="Rectangle 5">
              <a:extLst>
                <a:ext uri="{FF2B5EF4-FFF2-40B4-BE49-F238E27FC236}">
                  <a16:creationId xmlns:a16="http://schemas.microsoft.com/office/drawing/2014/main" id="{2F36F721-B210-3A34-812B-ACBD05069A5F}"/>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7" name="Rectangle 6">
              <a:extLst>
                <a:ext uri="{FF2B5EF4-FFF2-40B4-BE49-F238E27FC236}">
                  <a16:creationId xmlns:a16="http://schemas.microsoft.com/office/drawing/2014/main" id="{D5BEB9E3-38DA-1B33-E157-C75C5D181A13}"/>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8" name="Rectangle 7">
              <a:extLst>
                <a:ext uri="{FF2B5EF4-FFF2-40B4-BE49-F238E27FC236}">
                  <a16:creationId xmlns:a16="http://schemas.microsoft.com/office/drawing/2014/main" id="{9D54DF42-CC12-AEA1-C731-FE33BEE9CA5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9" name="Rectangle 8">
              <a:extLst>
                <a:ext uri="{FF2B5EF4-FFF2-40B4-BE49-F238E27FC236}">
                  <a16:creationId xmlns:a16="http://schemas.microsoft.com/office/drawing/2014/main" id="{CE894846-D32A-1D11-50AC-10946CE0242E}"/>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0" name="Rectangle 9">
              <a:extLst>
                <a:ext uri="{FF2B5EF4-FFF2-40B4-BE49-F238E27FC236}">
                  <a16:creationId xmlns:a16="http://schemas.microsoft.com/office/drawing/2014/main" id="{953E88DC-57D3-7EAC-72ED-754B06E507D8}"/>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2" name="Rectangle 11">
              <a:extLst>
                <a:ext uri="{FF2B5EF4-FFF2-40B4-BE49-F238E27FC236}">
                  <a16:creationId xmlns:a16="http://schemas.microsoft.com/office/drawing/2014/main" id="{5C53C288-4ADA-E5BB-1D77-2D6C5BCE77D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3" name="Rectangle 12">
              <a:extLst>
                <a:ext uri="{FF2B5EF4-FFF2-40B4-BE49-F238E27FC236}">
                  <a16:creationId xmlns:a16="http://schemas.microsoft.com/office/drawing/2014/main" id="{238998A6-9796-E4BC-C5B2-1A934173BA93}"/>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5" name="Rectangle 14">
              <a:extLst>
                <a:ext uri="{FF2B5EF4-FFF2-40B4-BE49-F238E27FC236}">
                  <a16:creationId xmlns:a16="http://schemas.microsoft.com/office/drawing/2014/main" id="{20C49403-5A87-D584-083D-F17C2F32DB50}"/>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6" name="Rectangle 15">
              <a:extLst>
                <a:ext uri="{FF2B5EF4-FFF2-40B4-BE49-F238E27FC236}">
                  <a16:creationId xmlns:a16="http://schemas.microsoft.com/office/drawing/2014/main" id="{AB4C91E9-4C46-37BD-2728-965E9CD8785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7" name="Rectangle 16">
              <a:extLst>
                <a:ext uri="{FF2B5EF4-FFF2-40B4-BE49-F238E27FC236}">
                  <a16:creationId xmlns:a16="http://schemas.microsoft.com/office/drawing/2014/main" id="{5EB0CBC5-4C99-D827-10FA-9B374A817D0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8" name="Rectangle 17">
              <a:extLst>
                <a:ext uri="{FF2B5EF4-FFF2-40B4-BE49-F238E27FC236}">
                  <a16:creationId xmlns:a16="http://schemas.microsoft.com/office/drawing/2014/main" id="{9C3CF518-C691-1585-204F-6F322EA8681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19" name="Rectangle 18">
              <a:extLst>
                <a:ext uri="{FF2B5EF4-FFF2-40B4-BE49-F238E27FC236}">
                  <a16:creationId xmlns:a16="http://schemas.microsoft.com/office/drawing/2014/main" id="{E6C6FFF0-1632-E364-82E2-35947C5B385F}"/>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20" name="Rectangle 19">
              <a:extLst>
                <a:ext uri="{FF2B5EF4-FFF2-40B4-BE49-F238E27FC236}">
                  <a16:creationId xmlns:a16="http://schemas.microsoft.com/office/drawing/2014/main" id="{CD667B0D-9C75-3E7A-6258-A2672E1A8D73}"/>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grpSp>
      <p:pic>
        <p:nvPicPr>
          <p:cNvPr id="25" name="Picture Placeholder 24" descr="A couple of men holding a tablet and a pad&#10;&#10;AI-generated content may be incorrect.">
            <a:extLst>
              <a:ext uri="{FF2B5EF4-FFF2-40B4-BE49-F238E27FC236}">
                <a16:creationId xmlns:a16="http://schemas.microsoft.com/office/drawing/2014/main" id="{52D05D5E-0481-6DD5-C595-81A47B12AAB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b="-58"/>
          <a:stretch>
            <a:fillRect/>
          </a:stretch>
        </p:blipFill>
        <p:spPr>
          <a:xfrm>
            <a:off x="4856481" y="304800"/>
            <a:ext cx="3688079" cy="5981699"/>
          </a:xfrm>
        </p:spPr>
      </p:pic>
      <p:sp>
        <p:nvSpPr>
          <p:cNvPr id="22" name="Rounded Rectangle 21">
            <a:extLst>
              <a:ext uri="{FF2B5EF4-FFF2-40B4-BE49-F238E27FC236}">
                <a16:creationId xmlns:a16="http://schemas.microsoft.com/office/drawing/2014/main" id="{6057D3E4-C655-0347-291B-4990EDD47F4A}"/>
              </a:ext>
            </a:extLst>
          </p:cNvPr>
          <p:cNvSpPr/>
          <p:nvPr/>
        </p:nvSpPr>
        <p:spPr>
          <a:xfrm>
            <a:off x="8739199" y="3379788"/>
            <a:ext cx="3146400" cy="2908800"/>
          </a:xfrm>
          <a:prstGeom prst="roundRect">
            <a:avLst>
              <a:gd name="adj" fmla="val 2628"/>
            </a:avLst>
          </a:prstGeom>
          <a:solidFill>
            <a:srgbClr val="2A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highlight>
                  <a:srgbClr val="29660F"/>
                </a:highlight>
                <a:uLnTx/>
                <a:uFillTx/>
                <a:latin typeface="Gilroy Medium"/>
                <a:ea typeface="+mn-ea"/>
                <a:cs typeface="+mn-cs"/>
              </a:rPr>
              <a:t>81%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ilroy Medium"/>
                <a:ea typeface="+mn-ea"/>
                <a:cs typeface="+mn-cs"/>
              </a:rPr>
              <a:t>consumers </a:t>
            </a:r>
            <a:r>
              <a:rPr kumimoji="0" lang="en-GB" sz="1800" b="0" i="0" u="none" strike="noStrike" kern="1200" cap="none" spc="0" normalizeH="0" baseline="0" noProof="0" dirty="0">
                <a:ln>
                  <a:noFill/>
                </a:ln>
                <a:solidFill>
                  <a:srgbClr val="2A660F"/>
                </a:solidFill>
                <a:effectLst/>
                <a:highlight>
                  <a:srgbClr val="F8F5F3"/>
                </a:highlight>
                <a:uLnTx/>
                <a:uFillTx/>
                <a:latin typeface="Gilroy Medium"/>
                <a:ea typeface="+mn-ea"/>
                <a:cs typeface="+mn-cs"/>
              </a:rPr>
              <a:t>cannot name</a:t>
            </a:r>
            <a:r>
              <a:rPr kumimoji="0" lang="en-GB" sz="1800" b="0" i="0" u="none" strike="noStrike" kern="1200" cap="none" spc="0" normalizeH="0" baseline="0" noProof="0" dirty="0">
                <a:ln>
                  <a:noFill/>
                </a:ln>
                <a:solidFill>
                  <a:prstClr val="white"/>
                </a:solidFill>
                <a:effectLst/>
                <a:uLnTx/>
                <a:uFillTx/>
                <a:latin typeface="Gilroy Medium"/>
                <a:ea typeface="+mn-ea"/>
                <a:cs typeface="+mn-cs"/>
              </a:rPr>
              <a:t> a beverage brand they believe </a:t>
            </a:r>
            <a:r>
              <a:rPr kumimoji="0" lang="en-GB" sz="1800" b="0" i="0" u="none" strike="noStrike" kern="1200" cap="none" spc="0" normalizeH="0" baseline="0" noProof="0" dirty="0">
                <a:ln>
                  <a:noFill/>
                </a:ln>
                <a:solidFill>
                  <a:srgbClr val="2A660F"/>
                </a:solidFill>
                <a:effectLst/>
                <a:highlight>
                  <a:srgbClr val="F8F5F3"/>
                </a:highlight>
                <a:uLnTx/>
                <a:uFillTx/>
                <a:latin typeface="Gilroy Medium"/>
                <a:ea typeface="+mn-ea"/>
                <a:cs typeface="+mn-cs"/>
              </a:rPr>
              <a:t>genuinely cares</a:t>
            </a:r>
            <a:r>
              <a:rPr kumimoji="0" lang="en-GB" sz="1800" b="0" i="0" u="none" strike="noStrike" kern="1200" cap="none" spc="0" normalizeH="0" baseline="0" noProof="0" dirty="0">
                <a:ln>
                  <a:noFill/>
                </a:ln>
                <a:solidFill>
                  <a:srgbClr val="2A660F"/>
                </a:solidFill>
                <a:effectLst/>
                <a:uLnTx/>
                <a:uFillTx/>
                <a:latin typeface="Gilroy Medium"/>
                <a:ea typeface="+mn-ea"/>
                <a:cs typeface="+mn-cs"/>
              </a:rPr>
              <a:t> </a:t>
            </a:r>
            <a:r>
              <a:rPr kumimoji="0" lang="en-GB" sz="1800" b="0" i="0" u="none" strike="noStrike" kern="1200" cap="none" spc="0" normalizeH="0" baseline="0" noProof="0" dirty="0">
                <a:ln>
                  <a:noFill/>
                </a:ln>
                <a:solidFill>
                  <a:prstClr val="white"/>
                </a:solidFill>
                <a:effectLst/>
                <a:uLnTx/>
                <a:uFillTx/>
                <a:latin typeface="Gilroy Medium"/>
                <a:ea typeface="+mn-ea"/>
                <a:cs typeface="+mn-cs"/>
              </a:rPr>
              <a:t>about the environment</a:t>
            </a:r>
            <a:r>
              <a:rPr kumimoji="0" lang="en-GB" sz="1800" b="0" i="0" u="none" strike="noStrike" kern="1200" cap="none" spc="0" normalizeH="0" baseline="30000" noProof="0" dirty="0">
                <a:ln>
                  <a:noFill/>
                </a:ln>
                <a:solidFill>
                  <a:prstClr val="white"/>
                </a:solidFill>
                <a:effectLst/>
                <a:uLnTx/>
                <a:uFillTx/>
                <a:latin typeface="Gilroy Medium"/>
                <a:ea typeface="+mn-ea"/>
                <a:cs typeface="+mn-cs"/>
              </a:rPr>
              <a:t>3</a:t>
            </a:r>
            <a:r>
              <a:rPr kumimoji="0" lang="en-GB" sz="1800" b="0" i="0" u="none" strike="noStrike" kern="1200" cap="none" spc="0" normalizeH="0" baseline="0" noProof="0" dirty="0">
                <a:ln>
                  <a:noFill/>
                </a:ln>
                <a:solidFill>
                  <a:prstClr val="white"/>
                </a:solidFill>
                <a:effectLst/>
                <a:uLnTx/>
                <a:uFillTx/>
                <a:latin typeface="Gilroy Medium"/>
                <a:ea typeface="+mn-ea"/>
                <a:cs typeface="+mn-cs"/>
              </a:rPr>
              <a:t>.</a:t>
            </a:r>
            <a:r>
              <a:rPr kumimoji="0" lang="en-GB" sz="2000" b="0" i="0" u="none" strike="noStrike" kern="1200" cap="none" spc="0" normalizeH="0" baseline="0" noProof="0" dirty="0">
                <a:ln>
                  <a:noFill/>
                </a:ln>
                <a:solidFill>
                  <a:prstClr val="white"/>
                </a:solidFill>
                <a:effectLst/>
                <a:uLnTx/>
                <a:uFillTx/>
                <a:latin typeface="Gilroy Medium"/>
                <a:ea typeface="+mn-ea"/>
                <a:cs typeface="+mn-cs"/>
              </a:rPr>
              <a:t> </a:t>
            </a:r>
            <a:endParaRPr kumimoji="0" lang="en-US" sz="2000" b="1" i="0" u="none" strike="sngStrike" kern="1200" cap="none" spc="0" normalizeH="0" baseline="0" noProof="0" dirty="0">
              <a:ln>
                <a:noFill/>
              </a:ln>
              <a:solidFill>
                <a:prstClr val="white"/>
              </a:solidFill>
              <a:effectLst/>
              <a:uLnTx/>
              <a:uFillTx/>
              <a:latin typeface="Gilroy Medium"/>
              <a:ea typeface="+mn-ea"/>
              <a:cs typeface="+mn-cs"/>
            </a:endParaRPr>
          </a:p>
        </p:txBody>
      </p:sp>
      <p:sp>
        <p:nvSpPr>
          <p:cNvPr id="23" name="TextBox 22">
            <a:extLst>
              <a:ext uri="{FF2B5EF4-FFF2-40B4-BE49-F238E27FC236}">
                <a16:creationId xmlns:a16="http://schemas.microsoft.com/office/drawing/2014/main" id="{D6102225-D9B7-2BBA-7AE7-79BBE43EE93C}"/>
              </a:ext>
            </a:extLst>
          </p:cNvPr>
          <p:cNvSpPr txBox="1"/>
          <p:nvPr/>
        </p:nvSpPr>
        <p:spPr>
          <a:xfrm>
            <a:off x="12442785" y="5243332"/>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23459"/>
              </a:solidFill>
              <a:effectLst/>
              <a:uLnTx/>
              <a:uFillTx/>
              <a:latin typeface="Gilroy Medium"/>
              <a:ea typeface="+mn-ea"/>
              <a:cs typeface="+mn-cs"/>
            </a:endParaRPr>
          </a:p>
        </p:txBody>
      </p:sp>
      <p:sp>
        <p:nvSpPr>
          <p:cNvPr id="28" name="Rounded Rectangle 27">
            <a:extLst>
              <a:ext uri="{FF2B5EF4-FFF2-40B4-BE49-F238E27FC236}">
                <a16:creationId xmlns:a16="http://schemas.microsoft.com/office/drawing/2014/main" id="{F7E2C5CC-C83D-B57E-AE12-CC108265BD79}"/>
              </a:ext>
            </a:extLst>
          </p:cNvPr>
          <p:cNvSpPr/>
          <p:nvPr/>
        </p:nvSpPr>
        <p:spPr>
          <a:xfrm>
            <a:off x="366654" y="4079307"/>
            <a:ext cx="4295187" cy="2207191"/>
          </a:xfrm>
          <a:prstGeom prst="roundRect">
            <a:avLst>
              <a:gd name="adj" fmla="val 2628"/>
            </a:avLst>
          </a:prstGeom>
          <a:solidFill>
            <a:schemeClr val="bg1"/>
          </a:solidFill>
          <a:ln>
            <a:solidFill>
              <a:srgbClr val="296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9660F"/>
                </a:solidFill>
                <a:effectLst/>
                <a:uLnTx/>
                <a:uFillTx/>
                <a:latin typeface="Gilroy Medium"/>
                <a:ea typeface="+mn-ea"/>
                <a:cs typeface="+mn-cs"/>
              </a:rPr>
              <a:t>Consumers are willing to </a:t>
            </a:r>
            <a:r>
              <a:rPr kumimoji="0" lang="en-GB" sz="2300" b="0" i="0" u="none" strike="noStrike" kern="1200" cap="none" spc="0" normalizeH="0" baseline="0" noProof="0" dirty="0">
                <a:ln>
                  <a:noFill/>
                </a:ln>
                <a:solidFill>
                  <a:prstClr val="white"/>
                </a:solidFill>
                <a:effectLst/>
                <a:highlight>
                  <a:srgbClr val="29660F"/>
                </a:highlight>
                <a:uLnTx/>
                <a:uFillTx/>
                <a:latin typeface="Gilroy Medium"/>
                <a:ea typeface="+mn-ea"/>
                <a:cs typeface="+mn-cs"/>
              </a:rPr>
              <a:t>pay 13% more</a:t>
            </a:r>
            <a:r>
              <a:rPr kumimoji="0" lang="en-GB" sz="2300" b="0" i="0" u="none" strike="noStrike" kern="1200" cap="none" spc="0" normalizeH="0" baseline="0" noProof="0" dirty="0">
                <a:ln>
                  <a:noFill/>
                </a:ln>
                <a:solidFill>
                  <a:prstClr val="white"/>
                </a:solidFill>
                <a:effectLst/>
                <a:uLnTx/>
                <a:uFillTx/>
                <a:latin typeface="Gilroy Medium"/>
                <a:ea typeface="+mn-ea"/>
                <a:cs typeface="+mn-cs"/>
              </a:rPr>
              <a:t> </a:t>
            </a:r>
            <a:r>
              <a:rPr kumimoji="0" lang="en-GB" sz="2300" b="0" i="0" u="none" strike="noStrike" kern="1200" cap="none" spc="0" normalizeH="0" baseline="0" noProof="0" dirty="0">
                <a:ln>
                  <a:noFill/>
                </a:ln>
                <a:solidFill>
                  <a:srgbClr val="29660F"/>
                </a:solidFill>
                <a:effectLst/>
                <a:uLnTx/>
                <a:uFillTx/>
                <a:latin typeface="Gilroy Medium"/>
                <a:ea typeface="+mn-ea"/>
                <a:cs typeface="+mn-cs"/>
              </a:rPr>
              <a:t>for sustainable products</a:t>
            </a:r>
            <a:r>
              <a:rPr kumimoji="0" lang="en-GB" sz="2300" b="0" i="0" u="none" strike="noStrike" kern="1200" cap="none" spc="0" normalizeH="0" baseline="30000" noProof="0" dirty="0">
                <a:ln>
                  <a:noFill/>
                </a:ln>
                <a:solidFill>
                  <a:srgbClr val="29660F"/>
                </a:solidFill>
                <a:effectLst/>
                <a:uLnTx/>
                <a:uFillTx/>
                <a:latin typeface="Gilroy Medium"/>
                <a:ea typeface="+mn-ea"/>
                <a:cs typeface="+mn-cs"/>
              </a:rPr>
              <a:t>2</a:t>
            </a:r>
            <a:r>
              <a:rPr kumimoji="0" lang="en-GB" sz="2300" b="0" i="0" u="none" strike="noStrike" kern="1200" cap="none" spc="0" normalizeH="0" baseline="0" noProof="0" dirty="0">
                <a:ln>
                  <a:noFill/>
                </a:ln>
                <a:solidFill>
                  <a:srgbClr val="29660F"/>
                </a:solidFill>
                <a:effectLst/>
                <a:uLnTx/>
                <a:uFillTx/>
                <a:latin typeface="Gilroy Medium"/>
                <a:ea typeface="+mn-ea"/>
                <a:cs typeface="+mn-cs"/>
              </a:rPr>
              <a:t>. </a:t>
            </a:r>
          </a:p>
        </p:txBody>
      </p:sp>
      <p:sp>
        <p:nvSpPr>
          <p:cNvPr id="30" name="Rounded Rectangle 29">
            <a:extLst>
              <a:ext uri="{FF2B5EF4-FFF2-40B4-BE49-F238E27FC236}">
                <a16:creationId xmlns:a16="http://schemas.microsoft.com/office/drawing/2014/main" id="{E5112F23-C2B5-A66D-A7A4-D4B2E506057E}"/>
              </a:ext>
            </a:extLst>
          </p:cNvPr>
          <p:cNvSpPr/>
          <p:nvPr/>
        </p:nvSpPr>
        <p:spPr>
          <a:xfrm>
            <a:off x="366653" y="1615544"/>
            <a:ext cx="4295187" cy="2207191"/>
          </a:xfrm>
          <a:prstGeom prst="roundRect">
            <a:avLst>
              <a:gd name="adj" fmla="val 2628"/>
            </a:avLst>
          </a:prstGeom>
          <a:solidFill>
            <a:schemeClr val="bg1"/>
          </a:solidFill>
          <a:ln>
            <a:solidFill>
              <a:srgbClr val="296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2300" b="0" i="0" u="none" strike="noStrike" kern="1200" cap="none" spc="0" normalizeH="0" baseline="0" noProof="0" dirty="0">
              <a:ln>
                <a:noFill/>
              </a:ln>
              <a:solidFill>
                <a:srgbClr val="29660F"/>
              </a:solidFill>
              <a:effectLst/>
              <a:uLnTx/>
              <a:uFillTx/>
              <a:latin typeface="Gilroy Medium"/>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prstClr val="white"/>
                </a:solidFill>
                <a:effectLst/>
                <a:highlight>
                  <a:srgbClr val="29660F"/>
                </a:highlight>
                <a:uLnTx/>
                <a:uFillTx/>
                <a:latin typeface="Gilroy Medium"/>
                <a:ea typeface="+mn-ea"/>
                <a:cs typeface="+mn-cs"/>
              </a:rPr>
              <a:t>72%</a:t>
            </a:r>
            <a:r>
              <a:rPr kumimoji="0" lang="en-GB" sz="2300" b="0" i="0" u="none" strike="noStrike" kern="1200" cap="none" spc="0" normalizeH="0" baseline="0" noProof="0" dirty="0">
                <a:ln>
                  <a:noFill/>
                </a:ln>
                <a:solidFill>
                  <a:prstClr val="white"/>
                </a:solidFill>
                <a:effectLst/>
                <a:uLnTx/>
                <a:uFillTx/>
                <a:latin typeface="Gilroy Medium"/>
                <a:ea typeface="+mn-ea"/>
                <a:cs typeface="+mn-cs"/>
              </a:rPr>
              <a:t> </a:t>
            </a:r>
            <a:r>
              <a:rPr kumimoji="0" lang="en-GB" sz="2300" b="0" i="0" u="none" strike="noStrike" kern="1200" cap="none" spc="0" normalizeH="0" baseline="0" noProof="0" dirty="0">
                <a:ln>
                  <a:noFill/>
                </a:ln>
                <a:solidFill>
                  <a:srgbClr val="29660F"/>
                </a:solidFill>
                <a:effectLst/>
                <a:uLnTx/>
                <a:uFillTx/>
                <a:latin typeface="Gilroy Medium"/>
                <a:ea typeface="+mn-ea"/>
                <a:cs typeface="+mn-cs"/>
              </a:rPr>
              <a:t>of adults are more likely to visit restaurants that use sustainable business practices</a:t>
            </a:r>
            <a:r>
              <a:rPr kumimoji="0" lang="en-GB" sz="2300" b="0" i="0" u="none" strike="noStrike" kern="1200" cap="none" spc="0" normalizeH="0" baseline="30000" noProof="0" dirty="0">
                <a:ln>
                  <a:noFill/>
                </a:ln>
                <a:solidFill>
                  <a:srgbClr val="29660F"/>
                </a:solidFill>
                <a:effectLst/>
                <a:uLnTx/>
                <a:uFillTx/>
                <a:latin typeface="Gilroy Medium"/>
                <a:ea typeface="+mn-ea"/>
                <a:cs typeface="+mn-cs"/>
              </a:rPr>
              <a:t>1</a:t>
            </a:r>
            <a:r>
              <a:rPr kumimoji="0" lang="en-GB" sz="2300" b="0" i="0" u="none" strike="noStrike" kern="1200" cap="none" spc="0" normalizeH="0" baseline="0" noProof="0" dirty="0">
                <a:ln>
                  <a:noFill/>
                </a:ln>
                <a:solidFill>
                  <a:srgbClr val="29660F"/>
                </a:solidFill>
                <a:effectLst/>
                <a:uLnTx/>
                <a:uFillTx/>
                <a:latin typeface="Gilroy Medium"/>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29660F"/>
              </a:solidFill>
              <a:effectLst/>
              <a:uLnTx/>
              <a:uFillTx/>
              <a:latin typeface="Gilroy Medium"/>
              <a:ea typeface="+mn-ea"/>
              <a:cs typeface="+mn-cs"/>
            </a:endParaRPr>
          </a:p>
        </p:txBody>
      </p:sp>
    </p:spTree>
    <p:extLst>
      <p:ext uri="{BB962C8B-B14F-4D97-AF65-F5344CB8AC3E}">
        <p14:creationId xmlns:p14="http://schemas.microsoft.com/office/powerpoint/2010/main" val="321122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7F00F-7B10-4D57-B1CC-5B6FE0BD68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0E5494-2017-12D8-A2B2-B1E0DE9AED8E}"/>
              </a:ext>
            </a:extLst>
          </p:cNvPr>
          <p:cNvSpPr>
            <a:spLocks noGrp="1"/>
          </p:cNvSpPr>
          <p:nvPr>
            <p:ph type="body" sz="quarter" idx="13"/>
          </p:nvPr>
        </p:nvSpPr>
        <p:spPr>
          <a:xfrm>
            <a:off x="6400795" y="1267959"/>
            <a:ext cx="5486405" cy="4322081"/>
          </a:xfrm>
        </p:spPr>
        <p:txBody>
          <a:bodyPr tIns="144000"/>
          <a:lstStyle/>
          <a:p>
            <a:pPr fontAlgn="base">
              <a:spcBef>
                <a:spcPts val="1200"/>
              </a:spcBef>
            </a:pPr>
            <a:r>
              <a:rPr lang="en-GB" sz="2300" dirty="0">
                <a:highlight>
                  <a:srgbClr val="29660F"/>
                </a:highlight>
              </a:rPr>
              <a:t>Over 70%</a:t>
            </a:r>
            <a:r>
              <a:rPr lang="en-GB" sz="2300" dirty="0"/>
              <a:t> of younger consumers</a:t>
            </a:r>
            <a:r>
              <a:rPr lang="en-GB" sz="2300" baseline="30000" dirty="0"/>
              <a:t>~</a:t>
            </a:r>
            <a:r>
              <a:rPr lang="en-GB" sz="2300" dirty="0"/>
              <a:t> have chosen a product specifically because of its </a:t>
            </a:r>
            <a:r>
              <a:rPr lang="en-GB" sz="2300" dirty="0">
                <a:highlight>
                  <a:srgbClr val="29660F"/>
                </a:highlight>
              </a:rPr>
              <a:t>sustainable packaging</a:t>
            </a:r>
            <a:r>
              <a:rPr lang="en-GB" sz="2300" baseline="30000" dirty="0"/>
              <a:t>1</a:t>
            </a:r>
            <a:r>
              <a:rPr lang="en-GB" sz="2300" dirty="0"/>
              <a:t>.</a:t>
            </a:r>
            <a:endParaRPr lang="en-GB" sz="2300" baseline="30000" dirty="0"/>
          </a:p>
          <a:p>
            <a:pPr fontAlgn="base">
              <a:spcBef>
                <a:spcPts val="1200"/>
              </a:spcBef>
            </a:pPr>
            <a:endParaRPr lang="en-GB" sz="2300" dirty="0"/>
          </a:p>
          <a:p>
            <a:r>
              <a:rPr lang="en-GB" sz="2300" dirty="0">
                <a:highlight>
                  <a:srgbClr val="29660F"/>
                </a:highlight>
              </a:rPr>
              <a:t>1 in 4 Gen Zs research</a:t>
            </a:r>
            <a:r>
              <a:rPr lang="en-GB" sz="2300" dirty="0"/>
              <a:t> a company's environmental credentials </a:t>
            </a:r>
            <a:r>
              <a:rPr lang="en-GB" sz="2300" dirty="0">
                <a:highlight>
                  <a:srgbClr val="29660F"/>
                </a:highlight>
              </a:rPr>
              <a:t>before making a purchase</a:t>
            </a:r>
            <a:r>
              <a:rPr lang="en-GB" sz="2300" baseline="30000" dirty="0"/>
              <a:t>2</a:t>
            </a:r>
            <a:r>
              <a:rPr lang="en-GB" sz="2300" dirty="0"/>
              <a:t>. </a:t>
            </a:r>
          </a:p>
          <a:p>
            <a:endParaRPr lang="en-GB" sz="2300" dirty="0"/>
          </a:p>
          <a:p>
            <a:r>
              <a:rPr lang="en-GB" sz="2300" dirty="0"/>
              <a:t>18-29 year olds are </a:t>
            </a:r>
            <a:r>
              <a:rPr lang="en-GB" sz="2300" dirty="0">
                <a:highlight>
                  <a:srgbClr val="2A660F"/>
                </a:highlight>
              </a:rPr>
              <a:t>twice as likely*</a:t>
            </a:r>
            <a:r>
              <a:rPr lang="en-GB" sz="2300" dirty="0"/>
              <a:t> to choose </a:t>
            </a:r>
            <a:r>
              <a:rPr lang="en-GB" sz="2300" dirty="0">
                <a:highlight>
                  <a:srgbClr val="29660F"/>
                </a:highlight>
              </a:rPr>
              <a:t>not to buy</a:t>
            </a:r>
            <a:r>
              <a:rPr lang="en-GB" sz="2300" dirty="0"/>
              <a:t> a product because of negative environmental impacts</a:t>
            </a:r>
            <a:r>
              <a:rPr lang="en-GB" sz="2300" baseline="30000" dirty="0"/>
              <a:t>3</a:t>
            </a:r>
            <a:r>
              <a:rPr lang="en-GB" sz="2300" dirty="0"/>
              <a:t>. </a:t>
            </a:r>
          </a:p>
        </p:txBody>
      </p:sp>
      <p:pic>
        <p:nvPicPr>
          <p:cNvPr id="7" name="Picture Placeholder 6">
            <a:extLst>
              <a:ext uri="{FF2B5EF4-FFF2-40B4-BE49-F238E27FC236}">
                <a16:creationId xmlns:a16="http://schemas.microsoft.com/office/drawing/2014/main" id="{70A0AA1A-A6BC-A4B8-30EE-21252EC77826}"/>
              </a:ext>
            </a:extLst>
          </p:cNvPr>
          <p:cNvPicPr>
            <a:picLocks noGrp="1" noChangeAspect="1"/>
          </p:cNvPicPr>
          <p:nvPr>
            <p:ph type="pic" sz="quarter" idx="14"/>
          </p:nvPr>
        </p:nvPicPr>
        <p:blipFill>
          <a:blip r:embed="rId3"/>
          <a:srcRect l="1" r="583" b="503"/>
          <a:stretch>
            <a:fillRect/>
          </a:stretch>
        </p:blipFill>
        <p:spPr>
          <a:xfrm>
            <a:off x="0" y="-5515"/>
            <a:ext cx="6096000" cy="6863515"/>
          </a:xfrm>
        </p:spPr>
      </p:pic>
      <p:sp>
        <p:nvSpPr>
          <p:cNvPr id="4" name="Text Placeholder 3">
            <a:extLst>
              <a:ext uri="{FF2B5EF4-FFF2-40B4-BE49-F238E27FC236}">
                <a16:creationId xmlns:a16="http://schemas.microsoft.com/office/drawing/2014/main" id="{F7B5FFE6-ED85-8F0C-64FB-21D881616EB7}"/>
              </a:ext>
            </a:extLst>
          </p:cNvPr>
          <p:cNvSpPr>
            <a:spLocks noGrp="1"/>
          </p:cNvSpPr>
          <p:nvPr>
            <p:ph type="body" sz="quarter" idx="11"/>
          </p:nvPr>
        </p:nvSpPr>
        <p:spPr/>
        <p:txBody>
          <a:bodyPr/>
          <a:lstStyle/>
          <a:p>
            <a:r>
              <a:rPr lang="en-US" b="1" dirty="0"/>
              <a:t>US market sustainability insights</a:t>
            </a:r>
          </a:p>
        </p:txBody>
      </p:sp>
      <p:sp>
        <p:nvSpPr>
          <p:cNvPr id="5" name="Title 4">
            <a:extLst>
              <a:ext uri="{FF2B5EF4-FFF2-40B4-BE49-F238E27FC236}">
                <a16:creationId xmlns:a16="http://schemas.microsoft.com/office/drawing/2014/main" id="{DAEF10EC-7ECB-708F-DAF5-A424817CAE36}"/>
              </a:ext>
            </a:extLst>
          </p:cNvPr>
          <p:cNvSpPr>
            <a:spLocks noGrp="1"/>
          </p:cNvSpPr>
          <p:nvPr>
            <p:ph type="title"/>
          </p:nvPr>
        </p:nvSpPr>
        <p:spPr/>
        <p:txBody>
          <a:bodyPr/>
          <a:lstStyle/>
          <a:p>
            <a:r>
              <a:rPr lang="en-US" dirty="0"/>
              <a:t>Colleges and universities</a:t>
            </a:r>
          </a:p>
        </p:txBody>
      </p:sp>
      <p:sp>
        <p:nvSpPr>
          <p:cNvPr id="8" name="Footer Placeholder 19">
            <a:extLst>
              <a:ext uri="{FF2B5EF4-FFF2-40B4-BE49-F238E27FC236}">
                <a16:creationId xmlns:a16="http://schemas.microsoft.com/office/drawing/2014/main" id="{B59BC685-6130-A870-127A-4F1C82AED4C0}"/>
              </a:ext>
            </a:extLst>
          </p:cNvPr>
          <p:cNvSpPr>
            <a:spLocks noGrp="1"/>
          </p:cNvSpPr>
          <p:nvPr>
            <p:ph type="ftr" sz="quarter" idx="12"/>
          </p:nvPr>
        </p:nvSpPr>
        <p:spPr>
          <a:xfrm>
            <a:off x="6400798" y="5768975"/>
            <a:ext cx="5486405"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660F"/>
                </a:solidFill>
                <a:effectLst/>
                <a:uLnTx/>
                <a:uFillTx/>
                <a:latin typeface="Gilroy Medium"/>
                <a:ea typeface="+mn-ea"/>
                <a:cs typeface="+mn-cs"/>
              </a:rPr>
              <a:t>~Gen Z &amp; Millennials (globally)</a:t>
            </a:r>
            <a:endParaRPr kumimoji="0" lang="en-US" sz="1000" b="0" i="0" u="none" strike="noStrike" kern="1200" cap="none" spc="0" normalizeH="0" baseline="0" noProof="0" dirty="0">
              <a:ln>
                <a:noFill/>
              </a:ln>
              <a:solidFill>
                <a:srgbClr val="2B660F"/>
              </a:solidFill>
              <a:effectLst/>
              <a:uLnTx/>
              <a:uFillTx/>
              <a:latin typeface="Gilroy Medium"/>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660F"/>
                </a:solidFill>
                <a:effectLst/>
                <a:uLnTx/>
                <a:uFillTx/>
                <a:latin typeface="Gilroy Medium"/>
                <a:ea typeface="+mn-ea"/>
                <a:cs typeface="+mn-cs"/>
              </a:rPr>
              <a:t>*compared to the average US consumer</a:t>
            </a:r>
          </a:p>
        </p:txBody>
      </p:sp>
    </p:spTree>
    <p:extLst>
      <p:ext uri="{BB962C8B-B14F-4D97-AF65-F5344CB8AC3E}">
        <p14:creationId xmlns:p14="http://schemas.microsoft.com/office/powerpoint/2010/main" val="396604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440D"/>
        </a:solidFill>
        <a:effectLst/>
      </p:bgPr>
    </p:bg>
    <p:spTree>
      <p:nvGrpSpPr>
        <p:cNvPr id="1" name="">
          <a:extLst>
            <a:ext uri="{FF2B5EF4-FFF2-40B4-BE49-F238E27FC236}">
              <a16:creationId xmlns:a16="http://schemas.microsoft.com/office/drawing/2014/main" id="{17C45821-4D4B-BFB1-43CF-B59F0E83C80B}"/>
            </a:ext>
          </a:extLst>
        </p:cNvPr>
        <p:cNvGrpSpPr/>
        <p:nvPr/>
      </p:nvGrpSpPr>
      <p:grpSpPr>
        <a:xfrm>
          <a:off x="0" y="0"/>
          <a:ext cx="0" cy="0"/>
          <a:chOff x="0" y="0"/>
          <a:chExt cx="0" cy="0"/>
        </a:xfrm>
      </p:grpSpPr>
      <p:sp>
        <p:nvSpPr>
          <p:cNvPr id="45" name="Rounded Rectangle 44">
            <a:extLst>
              <a:ext uri="{FF2B5EF4-FFF2-40B4-BE49-F238E27FC236}">
                <a16:creationId xmlns:a16="http://schemas.microsoft.com/office/drawing/2014/main" id="{521E80D1-47D1-79BB-1F65-17C9414BC73C}"/>
              </a:ext>
            </a:extLst>
          </p:cNvPr>
          <p:cNvSpPr/>
          <p:nvPr/>
        </p:nvSpPr>
        <p:spPr>
          <a:xfrm>
            <a:off x="4856480" y="0"/>
            <a:ext cx="7335519" cy="6858000"/>
          </a:xfrm>
          <a:prstGeom prst="roundRect">
            <a:avLst>
              <a:gd name="adj" fmla="val 0"/>
            </a:avLst>
          </a:prstGeom>
          <a:solidFill>
            <a:srgbClr val="5D91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9" name="Picture 18" descr="A green leaves on a black background&#10;&#10;Description automatically generated">
            <a:extLst>
              <a:ext uri="{FF2B5EF4-FFF2-40B4-BE49-F238E27FC236}">
                <a16:creationId xmlns:a16="http://schemas.microsoft.com/office/drawing/2014/main" id="{3039EE5C-97C9-DD92-052D-F3458C0DB04B}"/>
              </a:ext>
            </a:extLst>
          </p:cNvPr>
          <p:cNvPicPr>
            <a:picLocks noChangeAspect="1"/>
          </p:cNvPicPr>
          <p:nvPr/>
        </p:nvPicPr>
        <p:blipFill rotWithShape="1">
          <a:blip r:embed="rId3"/>
          <a:srcRect t="51758" r="6589"/>
          <a:stretch/>
        </p:blipFill>
        <p:spPr>
          <a:xfrm>
            <a:off x="9884487" y="0"/>
            <a:ext cx="2307513" cy="1245807"/>
          </a:xfrm>
          <a:prstGeom prst="rect">
            <a:avLst/>
          </a:prstGeom>
        </p:spPr>
      </p:pic>
      <p:pic>
        <p:nvPicPr>
          <p:cNvPr id="17" name="Picture 16" descr="A logo of a leaf in a circle&#10;&#10;Description automatically generated">
            <a:extLst>
              <a:ext uri="{FF2B5EF4-FFF2-40B4-BE49-F238E27FC236}">
                <a16:creationId xmlns:a16="http://schemas.microsoft.com/office/drawing/2014/main" id="{B8F9552B-008B-B7D6-36BC-6F36D7B3A1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6903" y="1676720"/>
            <a:ext cx="1220381" cy="1325301"/>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8FCA5311-9772-D154-85E7-0D1A11CF55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56903" y="1676720"/>
            <a:ext cx="1220381" cy="1325301"/>
          </a:xfrm>
          <a:prstGeom prst="rect">
            <a:avLst/>
          </a:prstGeom>
        </p:spPr>
      </p:pic>
      <p:pic>
        <p:nvPicPr>
          <p:cNvPr id="33" name="Picture 32" descr="A logo with white text and colorful shapes&#10;&#10;Description automatically generated with medium confidence">
            <a:extLst>
              <a:ext uri="{FF2B5EF4-FFF2-40B4-BE49-F238E27FC236}">
                <a16:creationId xmlns:a16="http://schemas.microsoft.com/office/drawing/2014/main" id="{09438F04-C52D-E782-D532-BA9480541D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250" y="380621"/>
            <a:ext cx="3160030" cy="1777517"/>
          </a:xfrm>
          <a:prstGeom prst="rect">
            <a:avLst/>
          </a:prstGeom>
        </p:spPr>
      </p:pic>
      <p:sp>
        <p:nvSpPr>
          <p:cNvPr id="34" name="Text Placeholder 23">
            <a:extLst>
              <a:ext uri="{FF2B5EF4-FFF2-40B4-BE49-F238E27FC236}">
                <a16:creationId xmlns:a16="http://schemas.microsoft.com/office/drawing/2014/main" id="{182308B3-F1AB-82BA-FEDB-0D40ECE1509E}"/>
              </a:ext>
            </a:extLst>
          </p:cNvPr>
          <p:cNvSpPr txBox="1">
            <a:spLocks/>
          </p:cNvSpPr>
          <p:nvPr/>
        </p:nvSpPr>
        <p:spPr>
          <a:xfrm>
            <a:off x="301752" y="2423160"/>
            <a:ext cx="3981027" cy="3408626"/>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Clr>
                <a:srgbClr val="BFDE7E"/>
              </a:buClr>
              <a:buFont typeface="Arial" panose="020B0604020202020204" pitchFamily="34" charset="0"/>
              <a:buNone/>
              <a:defRPr sz="14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BFDE7E"/>
              </a:buClr>
              <a:buFont typeface="Arial" panose="020B0604020202020204" pitchFamily="34" charset="0"/>
              <a:buChar char="•"/>
              <a:defRPr sz="1200" kern="1200">
                <a:solidFill>
                  <a:schemeClr val="bg1"/>
                </a:solidFill>
                <a:latin typeface="+mn-lt"/>
                <a:ea typeface="+mn-ea"/>
                <a:cs typeface="+mn-cs"/>
              </a:defRPr>
            </a:lvl2pPr>
            <a:lvl3pPr marL="365760" indent="-182880" algn="l" defTabSz="914400" rtl="0" eaLnBrk="1" latinLnBrk="0" hangingPunct="1">
              <a:lnSpc>
                <a:spcPct val="100000"/>
              </a:lnSpc>
              <a:spcBef>
                <a:spcPts val="600"/>
              </a:spcBef>
              <a:buClr>
                <a:srgbClr val="BFDE7E"/>
              </a:buClr>
              <a:buFont typeface="Arial" panose="020B0604020202020204" pitchFamily="34" charset="0"/>
              <a:buChar char="–"/>
              <a:defRPr sz="1100" kern="1200">
                <a:solidFill>
                  <a:schemeClr val="bg1"/>
                </a:solidFill>
                <a:latin typeface="+mn-lt"/>
                <a:ea typeface="+mn-ea"/>
                <a:cs typeface="+mn-cs"/>
              </a:defRPr>
            </a:lvl3pPr>
            <a:lvl4pPr marL="548640" indent="-182880" algn="l" defTabSz="914400" rtl="0" eaLnBrk="1" latinLnBrk="0" hangingPunct="1">
              <a:lnSpc>
                <a:spcPct val="100000"/>
              </a:lnSpc>
              <a:spcBef>
                <a:spcPts val="600"/>
              </a:spcBef>
              <a:buClr>
                <a:srgbClr val="BFDE7E"/>
              </a:buClr>
              <a:buFont typeface="Arial" panose="020B0604020202020204" pitchFamily="34" charset="0"/>
              <a:buChar char="•"/>
              <a:defRPr sz="1050" kern="1200">
                <a:solidFill>
                  <a:schemeClr val="bg1"/>
                </a:solidFill>
                <a:latin typeface="+mn-lt"/>
                <a:ea typeface="+mn-ea"/>
                <a:cs typeface="+mn-cs"/>
              </a:defRPr>
            </a:lvl4pPr>
            <a:lvl5pPr marL="731520" indent="-182880" algn="l" defTabSz="914400" rtl="0" eaLnBrk="1" latinLnBrk="0" hangingPunct="1">
              <a:lnSpc>
                <a:spcPct val="100000"/>
              </a:lnSpc>
              <a:spcBef>
                <a:spcPts val="600"/>
              </a:spcBef>
              <a:buClr>
                <a:srgbClr val="BFDE7E"/>
              </a:buClr>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FDE7E"/>
              </a:buClr>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Gilroy Medium"/>
                <a:ea typeface="+mn-ea"/>
                <a:cs typeface="+mn-cs"/>
              </a:rPr>
              <a:t>Guiding PepsiCo is our vision to </a:t>
            </a:r>
            <a:br>
              <a:rPr kumimoji="0" lang="en-US" sz="1600" b="0" i="0" u="none" strike="noStrike" kern="1200" cap="none" spc="0" normalizeH="0" baseline="0" noProof="0">
                <a:ln>
                  <a:noFill/>
                </a:ln>
                <a:solidFill>
                  <a:prstClr val="white"/>
                </a:solidFill>
                <a:effectLst/>
                <a:uLnTx/>
                <a:uFillTx/>
                <a:latin typeface="Gilroy Medium"/>
                <a:ea typeface="+mn-ea"/>
                <a:cs typeface="+mn-cs"/>
              </a:rPr>
            </a:br>
            <a:r>
              <a:rPr kumimoji="0" lang="en-US" sz="1600" b="1" i="0" u="none" strike="noStrike" kern="1200" cap="none" spc="0" normalizeH="0" baseline="0" noProof="0">
                <a:ln>
                  <a:noFill/>
                </a:ln>
                <a:solidFill>
                  <a:prstClr val="white"/>
                </a:solidFill>
                <a:effectLst/>
                <a:uLnTx/>
                <a:uFillTx/>
                <a:latin typeface="Gilroy Medium"/>
                <a:ea typeface="+mn-ea"/>
                <a:cs typeface="+mn-cs"/>
              </a:rPr>
              <a:t>Be the Global Leader in Drinks and Convenient Foods by Winning with </a:t>
            </a:r>
            <a:br>
              <a:rPr kumimoji="0" lang="en-US" sz="1600" b="1" i="0" u="none" strike="noStrike" kern="1200" cap="none" spc="0" normalizeH="0" baseline="0" noProof="0">
                <a:ln>
                  <a:noFill/>
                </a:ln>
                <a:solidFill>
                  <a:prstClr val="white"/>
                </a:solidFill>
                <a:effectLst/>
                <a:uLnTx/>
                <a:uFillTx/>
                <a:latin typeface="Gilroy Medium"/>
                <a:ea typeface="+mn-ea"/>
                <a:cs typeface="+mn-cs"/>
              </a:rPr>
            </a:br>
            <a:r>
              <a:rPr kumimoji="0" lang="en-US" sz="1600" b="1" i="0" u="none" strike="noStrike" kern="1200" cap="none" spc="0" normalizeH="0" baseline="0" noProof="0">
                <a:ln>
                  <a:noFill/>
                </a:ln>
                <a:solidFill>
                  <a:prstClr val="white"/>
                </a:solidFill>
                <a:effectLst/>
                <a:uLnTx/>
                <a:uFillTx/>
                <a:latin typeface="Gilroy Medium"/>
                <a:ea typeface="+mn-ea"/>
                <a:cs typeface="+mn-cs"/>
              </a:rPr>
              <a:t>pep+ (PepsiCo Positive</a:t>
            </a:r>
            <a:r>
              <a:rPr kumimoji="0" lang="en-US" sz="1600" b="0" i="0" u="none" strike="noStrike" kern="1200" cap="none" spc="0" normalizeH="0" baseline="0" noProof="0">
                <a:ln>
                  <a:noFill/>
                </a:ln>
                <a:solidFill>
                  <a:prstClr val="white"/>
                </a:solidFill>
                <a:effectLst/>
                <a:uLnTx/>
                <a:uFillTx/>
                <a:latin typeface="Gilroy Medium"/>
                <a:ea typeface="+mn-ea"/>
                <a:cs typeface="+mn-cs"/>
              </a:rPr>
              <a:t>). </a:t>
            </a:r>
          </a:p>
          <a:p>
            <a:pPr marL="0" marR="0" lvl="0" indent="0" algn="l" defTabSz="914400" rtl="0" eaLnBrk="1" fontAlgn="auto" latinLnBrk="0" hangingPunct="1">
              <a:lnSpc>
                <a:spcPct val="100000"/>
              </a:lnSpc>
              <a:spcBef>
                <a:spcPts val="1400"/>
              </a:spcBef>
              <a:spcAft>
                <a:spcPts val="0"/>
              </a:spcAft>
              <a:buClr>
                <a:srgbClr val="BFDE7E"/>
              </a:buClr>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Gilroy Medium"/>
                <a:ea typeface="+mn-ea"/>
                <a:cs typeface="+mn-cs"/>
              </a:rPr>
              <a:t>pep+ is our strategic end-to-end transformation that places sustainability at the center of our business strategy, seeking to drive growth and build a stronger, more resilient future for PepsiCo and the communities where we operate.</a:t>
            </a:r>
          </a:p>
        </p:txBody>
      </p:sp>
      <p:sp>
        <p:nvSpPr>
          <p:cNvPr id="35" name="Title 27">
            <a:extLst>
              <a:ext uri="{FF2B5EF4-FFF2-40B4-BE49-F238E27FC236}">
                <a16:creationId xmlns:a16="http://schemas.microsoft.com/office/drawing/2014/main" id="{90E2C7F0-322C-5B56-159E-30C1AB63E10F}"/>
              </a:ext>
            </a:extLst>
          </p:cNvPr>
          <p:cNvSpPr txBox="1">
            <a:spLocks/>
          </p:cNvSpPr>
          <p:nvPr/>
        </p:nvSpPr>
        <p:spPr>
          <a:xfrm>
            <a:off x="5398777" y="3107802"/>
            <a:ext cx="176521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sz="2000" b="0" i="0" u="none" strike="noStrike" kern="1200" cap="all" spc="0" normalizeH="0" baseline="0" noProof="0">
                <a:ln>
                  <a:noFill/>
                </a:ln>
                <a:solidFill>
                  <a:prstClr val="white"/>
                </a:solidFill>
                <a:effectLst/>
                <a:uLnTx/>
                <a:uFillTx/>
                <a:latin typeface="GT Pressura LCG Black"/>
                <a:ea typeface="+mj-ea"/>
                <a:cs typeface="+mj-cs"/>
              </a:rPr>
              <a:t>Positive agriculture</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10430D"/>
                </a:solidFill>
                <a:effectLst/>
                <a:uLnTx/>
                <a:uFillTx/>
                <a:latin typeface="Gilroy Medium"/>
                <a:ea typeface="+mj-ea"/>
                <a:cs typeface="+mj-cs"/>
              </a:rPr>
              <a:t>We are working to source our crops and ingredients in ways that restore the earth and strengthen farming communities.</a:t>
            </a:r>
          </a:p>
          <a:p>
            <a:pPr marL="0" marR="0" lvl="0" indent="0" algn="ctr" defTabSz="914400" rtl="0" eaLnBrk="1" fontAlgn="auto" latinLnBrk="0" hangingPunct="1">
              <a:lnSpc>
                <a:spcPts val="18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10430D"/>
              </a:solidFill>
              <a:effectLst/>
              <a:uLnTx/>
              <a:uFillTx/>
              <a:latin typeface="Gilroy Medium"/>
              <a:ea typeface="+mj-ea"/>
              <a:cs typeface="+mj-cs"/>
            </a:endParaRPr>
          </a:p>
          <a:p>
            <a:pPr marL="0" marR="0" lvl="0" indent="0" algn="ctr" defTabSz="914400" rtl="0" eaLnBrk="1" fontAlgn="auto" latinLnBrk="0" hangingPunct="1">
              <a:lnSpc>
                <a:spcPts val="1800"/>
              </a:lnSpc>
              <a:spcBef>
                <a:spcPct val="0"/>
              </a:spcBef>
              <a:spcAft>
                <a:spcPts val="0"/>
              </a:spcAft>
              <a:buClrTx/>
              <a:buSzTx/>
              <a:buFontTx/>
              <a:buNone/>
              <a:tabLst/>
              <a:defRPr/>
            </a:pPr>
            <a:endParaRPr kumimoji="0" lang="en-US" sz="2000" b="0" i="0" u="none" strike="noStrike" kern="1200" cap="all" spc="0" normalizeH="0" baseline="0" noProof="0">
              <a:ln>
                <a:noFill/>
              </a:ln>
              <a:solidFill>
                <a:prstClr val="white"/>
              </a:solidFill>
              <a:effectLst/>
              <a:uLnTx/>
              <a:uFillTx/>
              <a:latin typeface="GT Pressura LCG Black"/>
              <a:ea typeface="+mj-ea"/>
              <a:cs typeface="+mj-cs"/>
            </a:endParaRPr>
          </a:p>
        </p:txBody>
      </p:sp>
      <p:sp>
        <p:nvSpPr>
          <p:cNvPr id="36" name="Title 27">
            <a:extLst>
              <a:ext uri="{FF2B5EF4-FFF2-40B4-BE49-F238E27FC236}">
                <a16:creationId xmlns:a16="http://schemas.microsoft.com/office/drawing/2014/main" id="{EB8510A0-7EBE-3817-893B-634F7EAD069D}"/>
              </a:ext>
            </a:extLst>
          </p:cNvPr>
          <p:cNvSpPr txBox="1">
            <a:spLocks/>
          </p:cNvSpPr>
          <p:nvPr/>
        </p:nvSpPr>
        <p:spPr>
          <a:xfrm>
            <a:off x="6298137" y="1252111"/>
            <a:ext cx="4452199" cy="31882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sz="2000" b="0" i="0" u="none" strike="noStrike" kern="1200" cap="all" spc="0" normalizeH="0" baseline="0" noProof="0">
                <a:ln>
                  <a:noFill/>
                </a:ln>
                <a:solidFill>
                  <a:prstClr val="white"/>
                </a:solidFill>
                <a:effectLst/>
                <a:uLnTx/>
                <a:uFillTx/>
                <a:latin typeface="GT Pressura LCG Black"/>
                <a:ea typeface="+mj-ea"/>
                <a:cs typeface="+mj-cs"/>
              </a:rPr>
              <a:t>Pep+ has 3 interconnected pillars:</a:t>
            </a:r>
          </a:p>
          <a:p>
            <a:pPr marL="0" marR="0" lvl="0" indent="0" algn="ctr" defTabSz="914400" rtl="0" eaLnBrk="1" fontAlgn="auto" latinLnBrk="0" hangingPunct="1">
              <a:lnSpc>
                <a:spcPts val="1800"/>
              </a:lnSpc>
              <a:spcBef>
                <a:spcPct val="0"/>
              </a:spcBef>
              <a:spcAft>
                <a:spcPts val="0"/>
              </a:spcAft>
              <a:buClrTx/>
              <a:buSzTx/>
              <a:buFontTx/>
              <a:buNone/>
              <a:tabLst/>
              <a:defRPr/>
            </a:pPr>
            <a:endParaRPr kumimoji="0" lang="en-US" sz="2000" b="0" i="0" u="none" strike="noStrike" kern="1200" cap="all" spc="0" normalizeH="0" baseline="0" noProof="0">
              <a:ln>
                <a:noFill/>
              </a:ln>
              <a:solidFill>
                <a:prstClr val="white"/>
              </a:solidFill>
              <a:effectLst/>
              <a:uLnTx/>
              <a:uFillTx/>
              <a:latin typeface="GT Pressura LCG Black"/>
              <a:ea typeface="+mj-ea"/>
              <a:cs typeface="+mj-cs"/>
            </a:endParaRPr>
          </a:p>
        </p:txBody>
      </p:sp>
      <p:sp>
        <p:nvSpPr>
          <p:cNvPr id="46" name="Title 27">
            <a:extLst>
              <a:ext uri="{FF2B5EF4-FFF2-40B4-BE49-F238E27FC236}">
                <a16:creationId xmlns:a16="http://schemas.microsoft.com/office/drawing/2014/main" id="{F0F5E0A0-0399-0767-C145-D80DC6831FC6}"/>
              </a:ext>
            </a:extLst>
          </p:cNvPr>
          <p:cNvSpPr txBox="1">
            <a:spLocks/>
          </p:cNvSpPr>
          <p:nvPr/>
        </p:nvSpPr>
        <p:spPr>
          <a:xfrm>
            <a:off x="7641632" y="3107802"/>
            <a:ext cx="176521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sz="2000" b="0" i="0" u="none" strike="noStrike" kern="1200" cap="all" spc="0" normalizeH="0" baseline="0" noProof="0">
                <a:ln>
                  <a:noFill/>
                </a:ln>
                <a:solidFill>
                  <a:prstClr val="white"/>
                </a:solidFill>
                <a:effectLst/>
                <a:uLnTx/>
                <a:uFillTx/>
                <a:latin typeface="GT Pressura LCG Black"/>
                <a:ea typeface="+mj-ea"/>
                <a:cs typeface="+mj-cs"/>
              </a:rPr>
              <a:t>Positive </a:t>
            </a:r>
            <a:br>
              <a:rPr kumimoji="0" lang="en-US" sz="2000" b="0" i="0" u="none" strike="noStrike" kern="1200" cap="all" spc="0" normalizeH="0" baseline="0" noProof="0">
                <a:ln>
                  <a:noFill/>
                </a:ln>
                <a:solidFill>
                  <a:prstClr val="white"/>
                </a:solidFill>
                <a:effectLst/>
                <a:uLnTx/>
                <a:uFillTx/>
                <a:latin typeface="GT Pressura LCG Black"/>
                <a:ea typeface="+mj-ea"/>
                <a:cs typeface="+mj-cs"/>
              </a:rPr>
            </a:br>
            <a:r>
              <a:rPr kumimoji="0" lang="en-US" sz="2000" b="0" i="0" u="none" strike="noStrike" kern="1200" cap="all" spc="0" normalizeH="0" baseline="0" noProof="0">
                <a:ln>
                  <a:noFill/>
                </a:ln>
                <a:solidFill>
                  <a:prstClr val="white"/>
                </a:solidFill>
                <a:effectLst/>
                <a:uLnTx/>
                <a:uFillTx/>
                <a:latin typeface="GT Pressura LCG Black"/>
                <a:ea typeface="+mj-ea"/>
                <a:cs typeface="+mj-cs"/>
              </a:rPr>
              <a:t>Value Chain</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10430D"/>
                </a:solidFill>
                <a:effectLst/>
                <a:uLnTx/>
                <a:uFillTx/>
                <a:latin typeface="Gilroy Medium"/>
                <a:ea typeface="+mj-ea"/>
                <a:cs typeface="+mj-cs"/>
              </a:rPr>
              <a:t>We are helping to build a circular and inclusive value chain.</a:t>
            </a:r>
          </a:p>
          <a:p>
            <a:pPr marL="0" marR="0" lvl="0" indent="0" algn="ctr" defTabSz="914400" rtl="0" eaLnBrk="1" fontAlgn="auto" latinLnBrk="0" hangingPunct="1">
              <a:lnSpc>
                <a:spcPts val="1800"/>
              </a:lnSpc>
              <a:spcBef>
                <a:spcPct val="0"/>
              </a:spcBef>
              <a:spcAft>
                <a:spcPts val="0"/>
              </a:spcAft>
              <a:buClrTx/>
              <a:buSzTx/>
              <a:buFontTx/>
              <a:buNone/>
              <a:tabLst/>
              <a:defRPr/>
            </a:pPr>
            <a:endParaRPr kumimoji="0" lang="en-US" sz="2000" b="0" i="0" u="none" strike="noStrike" kern="1200" cap="all" spc="0" normalizeH="0" baseline="0" noProof="0">
              <a:ln>
                <a:noFill/>
              </a:ln>
              <a:solidFill>
                <a:prstClr val="white"/>
              </a:solidFill>
              <a:effectLst/>
              <a:uLnTx/>
              <a:uFillTx/>
              <a:latin typeface="GT Pressura LCG Black"/>
              <a:ea typeface="+mj-ea"/>
              <a:cs typeface="+mj-cs"/>
            </a:endParaRPr>
          </a:p>
        </p:txBody>
      </p:sp>
      <p:sp>
        <p:nvSpPr>
          <p:cNvPr id="47" name="Title 27">
            <a:extLst>
              <a:ext uri="{FF2B5EF4-FFF2-40B4-BE49-F238E27FC236}">
                <a16:creationId xmlns:a16="http://schemas.microsoft.com/office/drawing/2014/main" id="{A3749087-C267-F828-42A0-4F72E0BEC15F}"/>
              </a:ext>
            </a:extLst>
          </p:cNvPr>
          <p:cNvSpPr txBox="1">
            <a:spLocks/>
          </p:cNvSpPr>
          <p:nvPr/>
        </p:nvSpPr>
        <p:spPr>
          <a:xfrm>
            <a:off x="9884487" y="3107802"/>
            <a:ext cx="176521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sz="2000" b="0" i="0" u="none" strike="noStrike" kern="1200" cap="all" spc="0" normalizeH="0" baseline="0" noProof="0">
                <a:ln>
                  <a:noFill/>
                </a:ln>
                <a:solidFill>
                  <a:prstClr val="white"/>
                </a:solidFill>
                <a:effectLst/>
                <a:uLnTx/>
                <a:uFillTx/>
                <a:latin typeface="GT Pressura LCG Black"/>
                <a:ea typeface="+mj-ea"/>
                <a:cs typeface="+mj-cs"/>
              </a:rPr>
              <a:t>Positive Choices</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10430D"/>
                </a:solidFill>
                <a:effectLst/>
                <a:uLnTx/>
                <a:uFillTx/>
                <a:latin typeface="Gilroy Medium"/>
                <a:ea typeface="+mj-ea"/>
                <a:cs typeface="+mj-cs"/>
              </a:rPr>
              <a:t>We are inspiring people through our brands to make choices that create more smiles for them and the planet.</a:t>
            </a:r>
          </a:p>
        </p:txBody>
      </p:sp>
      <p:sp>
        <p:nvSpPr>
          <p:cNvPr id="48" name="TextBox 47">
            <a:extLst>
              <a:ext uri="{FF2B5EF4-FFF2-40B4-BE49-F238E27FC236}">
                <a16:creationId xmlns:a16="http://schemas.microsoft.com/office/drawing/2014/main" id="{60CA2B9E-C70B-F7B3-2B74-006A5AEE3675}"/>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srgbClr val="2B660F"/>
                </a:solidFill>
                <a:effectLst/>
                <a:uLnTx/>
                <a:uFillTx/>
                <a:latin typeface="Gilroy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50" b="0" i="0" u="none" strike="noStrike" kern="1200" cap="none" spc="0" normalizeH="0" baseline="0" noProof="0">
              <a:ln>
                <a:noFill/>
              </a:ln>
              <a:solidFill>
                <a:srgbClr val="2B660F"/>
              </a:solidFill>
              <a:effectLst/>
              <a:uLnTx/>
              <a:uFillTx/>
              <a:latin typeface="Gilroy Medium"/>
              <a:ea typeface="+mn-ea"/>
              <a:cs typeface="+mn-cs"/>
            </a:endParaRPr>
          </a:p>
        </p:txBody>
      </p:sp>
      <p:pic>
        <p:nvPicPr>
          <p:cNvPr id="4" name="Picture 3" descr="A logo of a leaf in a circle&#10;&#10;Description automatically generated">
            <a:extLst>
              <a:ext uri="{FF2B5EF4-FFF2-40B4-BE49-F238E27FC236}">
                <a16:creationId xmlns:a16="http://schemas.microsoft.com/office/drawing/2014/main" id="{93BE05F9-D0FF-C666-79A0-67A1F6F8D3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5440" y="1676720"/>
            <a:ext cx="1220381" cy="1325301"/>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E5148877-C9C2-F957-13F6-F3BA209BD0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4045" y="1676721"/>
            <a:ext cx="1220381" cy="1325300"/>
          </a:xfrm>
          <a:prstGeom prst="rect">
            <a:avLst/>
          </a:prstGeom>
        </p:spPr>
      </p:pic>
      <p:pic>
        <p:nvPicPr>
          <p:cNvPr id="11" name="Picture 10">
            <a:extLst>
              <a:ext uri="{FF2B5EF4-FFF2-40B4-BE49-F238E27FC236}">
                <a16:creationId xmlns:a16="http://schemas.microsoft.com/office/drawing/2014/main" id="{074DA3BD-F38B-4FFB-6A09-925C2F31149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16" name="Picture 15" descr="A green leaves on a black background&#10;&#10;Description automatically generated">
            <a:extLst>
              <a:ext uri="{FF2B5EF4-FFF2-40B4-BE49-F238E27FC236}">
                <a16:creationId xmlns:a16="http://schemas.microsoft.com/office/drawing/2014/main" id="{3D7ED575-772F-DF94-6E7E-022AA960EE3C}"/>
              </a:ext>
            </a:extLst>
          </p:cNvPr>
          <p:cNvPicPr>
            <a:picLocks noChangeAspect="1"/>
          </p:cNvPicPr>
          <p:nvPr/>
        </p:nvPicPr>
        <p:blipFill rotWithShape="1">
          <a:blip r:embed="rId9"/>
          <a:srcRect b="20648"/>
          <a:stretch/>
        </p:blipFill>
        <p:spPr>
          <a:xfrm>
            <a:off x="5114486" y="5050681"/>
            <a:ext cx="3637738" cy="1807320"/>
          </a:xfrm>
          <a:prstGeom prst="rect">
            <a:avLst/>
          </a:prstGeom>
        </p:spPr>
      </p:pic>
    </p:spTree>
    <p:extLst>
      <p:ext uri="{BB962C8B-B14F-4D97-AF65-F5344CB8AC3E}">
        <p14:creationId xmlns:p14="http://schemas.microsoft.com/office/powerpoint/2010/main" val="162708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 Placeholder 19">
            <a:extLst>
              <a:ext uri="{FF2B5EF4-FFF2-40B4-BE49-F238E27FC236}">
                <a16:creationId xmlns:a16="http://schemas.microsoft.com/office/drawing/2014/main" id="{CD5B9B28-8F5A-6472-CDF7-D38AF5DBCB37}"/>
              </a:ext>
            </a:extLst>
          </p:cNvPr>
          <p:cNvSpPr txBox="1">
            <a:spLocks/>
          </p:cNvSpPr>
          <p:nvPr/>
        </p:nvSpPr>
        <p:spPr>
          <a:xfrm>
            <a:off x="8226825" y="1219200"/>
            <a:ext cx="3657595" cy="4419600"/>
          </a:xfrm>
          <a:prstGeom prst="roundRect">
            <a:avLst>
              <a:gd name="adj" fmla="val 2643"/>
            </a:avLst>
          </a:prstGeom>
          <a:solidFill>
            <a:srgbClr val="0F440D"/>
          </a:solidFill>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BFDF7D"/>
              </a:solidFill>
              <a:effectLst/>
              <a:uLnTx/>
              <a:uFillTx/>
              <a:latin typeface="Gilroy Medium"/>
              <a:ea typeface="+mn-ea"/>
              <a:cs typeface="+mn-cs"/>
            </a:endParaRPr>
          </a:p>
        </p:txBody>
      </p:sp>
      <p:pic>
        <p:nvPicPr>
          <p:cNvPr id="38" name="Picture 37">
            <a:extLst>
              <a:ext uri="{FF2B5EF4-FFF2-40B4-BE49-F238E27FC236}">
                <a16:creationId xmlns:a16="http://schemas.microsoft.com/office/drawing/2014/main" id="{3E4B25B5-1865-B1D8-689F-6D3A3B35E5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335" r="30985" b="34111"/>
          <a:stretch/>
        </p:blipFill>
        <p:spPr>
          <a:xfrm>
            <a:off x="8361856" y="1371995"/>
            <a:ext cx="836104" cy="826350"/>
          </a:xfrm>
          <a:prstGeom prst="rect">
            <a:avLst/>
          </a:prstGeom>
        </p:spPr>
      </p:pic>
      <p:sp>
        <p:nvSpPr>
          <p:cNvPr id="20" name="TextBox 19">
            <a:extLst>
              <a:ext uri="{FF2B5EF4-FFF2-40B4-BE49-F238E27FC236}">
                <a16:creationId xmlns:a16="http://schemas.microsoft.com/office/drawing/2014/main" id="{9FC91932-669B-EFF4-31DE-CCD4BBC99273}"/>
              </a:ext>
            </a:extLst>
          </p:cNvPr>
          <p:cNvSpPr txBox="1"/>
          <p:nvPr/>
        </p:nvSpPr>
        <p:spPr>
          <a:xfrm>
            <a:off x="9186571" y="1547444"/>
            <a:ext cx="1807470" cy="553998"/>
          </a:xfrm>
          <a:prstGeom prst="rect">
            <a:avLst/>
          </a:prstGeom>
          <a:noFill/>
        </p:spPr>
        <p:txBody>
          <a:bodyPr wrap="squar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T Pressura LCG Black"/>
                <a:ea typeface="+mn-ea"/>
                <a:cs typeface="+mn-cs"/>
              </a:rPr>
              <a:t>POSITIVE CHOICES</a:t>
            </a:r>
          </a:p>
        </p:txBody>
      </p:sp>
      <p:sp>
        <p:nvSpPr>
          <p:cNvPr id="8" name="Text Placeholder 19">
            <a:extLst>
              <a:ext uri="{FF2B5EF4-FFF2-40B4-BE49-F238E27FC236}">
                <a16:creationId xmlns:a16="http://schemas.microsoft.com/office/drawing/2014/main" id="{8C21CC4A-0F1E-9D17-4D51-B58120DA5B14}"/>
              </a:ext>
            </a:extLst>
          </p:cNvPr>
          <p:cNvSpPr txBox="1">
            <a:spLocks/>
          </p:cNvSpPr>
          <p:nvPr/>
        </p:nvSpPr>
        <p:spPr>
          <a:xfrm>
            <a:off x="4262758" y="1219200"/>
            <a:ext cx="3657595" cy="4419600"/>
          </a:xfrm>
          <a:prstGeom prst="roundRect">
            <a:avLst>
              <a:gd name="adj" fmla="val 2643"/>
            </a:avLst>
          </a:prstGeom>
          <a:solidFill>
            <a:srgbClr val="0F440D"/>
          </a:solidFill>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BFDF7D"/>
              </a:solidFill>
              <a:effectLst/>
              <a:uLnTx/>
              <a:uFillTx/>
              <a:latin typeface="Gilroy Medium"/>
              <a:ea typeface="+mn-ea"/>
              <a:cs typeface="+mn-cs"/>
            </a:endParaRPr>
          </a:p>
        </p:txBody>
      </p:sp>
      <p:sp>
        <p:nvSpPr>
          <p:cNvPr id="13" name="TextBox 12">
            <a:extLst>
              <a:ext uri="{FF2B5EF4-FFF2-40B4-BE49-F238E27FC236}">
                <a16:creationId xmlns:a16="http://schemas.microsoft.com/office/drawing/2014/main" id="{9123852C-89FE-A1E7-1180-ADBF0052D363}"/>
              </a:ext>
            </a:extLst>
          </p:cNvPr>
          <p:cNvSpPr txBox="1"/>
          <p:nvPr/>
        </p:nvSpPr>
        <p:spPr>
          <a:xfrm>
            <a:off x="5222504" y="1547444"/>
            <a:ext cx="1807470" cy="553998"/>
          </a:xfrm>
          <a:prstGeom prst="rect">
            <a:avLst/>
          </a:prstGeom>
          <a:noFill/>
        </p:spPr>
        <p:txBody>
          <a:bodyPr wrap="squar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T Pressura LCG Black"/>
                <a:ea typeface="+mn-ea"/>
                <a:cs typeface="+mn-cs"/>
              </a:rPr>
              <a:t>POSITIVE</a:t>
            </a:r>
            <a:br>
              <a:rPr kumimoji="0" lang="en-US" sz="1800" b="0" i="0" u="none" strike="noStrike" kern="1200" cap="none" spc="0" normalizeH="0" baseline="0" noProof="0">
                <a:ln>
                  <a:noFill/>
                </a:ln>
                <a:solidFill>
                  <a:srgbClr val="F8F5F3"/>
                </a:solidFill>
                <a:effectLst/>
                <a:uLnTx/>
                <a:uFillTx/>
                <a:latin typeface="GT Pressura LCG Black"/>
                <a:ea typeface="+mn-ea"/>
                <a:cs typeface="+mn-cs"/>
              </a:rPr>
            </a:br>
            <a:r>
              <a:rPr kumimoji="0" lang="en-US" sz="1800" b="0" i="0" u="none" strike="noStrike" kern="1200" cap="none" spc="0" normalizeH="0" baseline="0" noProof="0">
                <a:ln>
                  <a:noFill/>
                </a:ln>
                <a:solidFill>
                  <a:srgbClr val="F8F5F3"/>
                </a:solidFill>
                <a:effectLst/>
                <a:uLnTx/>
                <a:uFillTx/>
                <a:latin typeface="GT Pressura LCG Black"/>
                <a:ea typeface="+mn-ea"/>
                <a:cs typeface="+mn-cs"/>
              </a:rPr>
              <a:t>VALUE CHAIN</a:t>
            </a:r>
          </a:p>
        </p:txBody>
      </p:sp>
      <p:sp>
        <p:nvSpPr>
          <p:cNvPr id="6" name="Rounded Rectangle 5">
            <a:extLst>
              <a:ext uri="{FF2B5EF4-FFF2-40B4-BE49-F238E27FC236}">
                <a16:creationId xmlns:a16="http://schemas.microsoft.com/office/drawing/2014/main" id="{F16857FD-34BD-6092-885A-C0E4ED6BA34F}"/>
              </a:ext>
            </a:extLst>
          </p:cNvPr>
          <p:cNvSpPr/>
          <p:nvPr/>
        </p:nvSpPr>
        <p:spPr>
          <a:xfrm>
            <a:off x="301468" y="1219200"/>
            <a:ext cx="3657595" cy="4419600"/>
          </a:xfrm>
          <a:prstGeom prst="roundRect">
            <a:avLst>
              <a:gd name="adj" fmla="val 1551"/>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10430D"/>
                </a:solidFill>
                <a:effectLst/>
                <a:uLnTx/>
                <a:uFillTx/>
                <a:latin typeface="GT Pressura LCG Black"/>
                <a:ea typeface="+mj-ea"/>
                <a:cs typeface="+mj-cs"/>
              </a:rPr>
              <a:t>Pep+ key pillars</a:t>
            </a:r>
          </a:p>
        </p:txBody>
      </p:sp>
      <p:sp>
        <p:nvSpPr>
          <p:cNvPr id="3" name="Text Placeholder 19">
            <a:extLst>
              <a:ext uri="{FF2B5EF4-FFF2-40B4-BE49-F238E27FC236}">
                <a16:creationId xmlns:a16="http://schemas.microsoft.com/office/drawing/2014/main" id="{4C0D71AB-05B4-0A1C-2734-2E5240042555}"/>
              </a:ext>
            </a:extLst>
          </p:cNvPr>
          <p:cNvSpPr txBox="1">
            <a:spLocks/>
          </p:cNvSpPr>
          <p:nvPr/>
        </p:nvSpPr>
        <p:spPr>
          <a:xfrm>
            <a:off x="303134" y="1219200"/>
            <a:ext cx="3657595" cy="4419600"/>
          </a:xfrm>
          <a:prstGeom prst="roundRect">
            <a:avLst>
              <a:gd name="adj" fmla="val 2643"/>
            </a:avLst>
          </a:prstGeom>
          <a:solidFill>
            <a:srgbClr val="0F440D"/>
          </a:solidFill>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BFDF7D"/>
              </a:solidFill>
              <a:effectLst/>
              <a:uLnTx/>
              <a:uFillTx/>
              <a:latin typeface="Gilroy Medium"/>
              <a:ea typeface="+mn-ea"/>
              <a:cs typeface="+mn-cs"/>
            </a:endParaRPr>
          </a:p>
        </p:txBody>
      </p:sp>
      <p:pic>
        <p:nvPicPr>
          <p:cNvPr id="2" name="Picture 1">
            <a:extLst>
              <a:ext uri="{FF2B5EF4-FFF2-40B4-BE49-F238E27FC236}">
                <a16:creationId xmlns:a16="http://schemas.microsoft.com/office/drawing/2014/main" id="{6D8A7D16-D6A1-B983-9D5A-C8206EDF52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1386153"/>
            <a:ext cx="798035" cy="798035"/>
          </a:xfrm>
          <a:prstGeom prst="rect">
            <a:avLst/>
          </a:prstGeom>
        </p:spPr>
      </p:pic>
      <p:sp>
        <p:nvSpPr>
          <p:cNvPr id="4" name="TextBox 3">
            <a:extLst>
              <a:ext uri="{FF2B5EF4-FFF2-40B4-BE49-F238E27FC236}">
                <a16:creationId xmlns:a16="http://schemas.microsoft.com/office/drawing/2014/main" id="{DBCFA9C5-FBE3-FBBD-1480-D01DB561A3C2}"/>
              </a:ext>
            </a:extLst>
          </p:cNvPr>
          <p:cNvSpPr txBox="1"/>
          <p:nvPr/>
        </p:nvSpPr>
        <p:spPr>
          <a:xfrm>
            <a:off x="1262880" y="1547444"/>
            <a:ext cx="1807470" cy="553998"/>
          </a:xfrm>
          <a:prstGeom prst="rect">
            <a:avLst/>
          </a:prstGeom>
          <a:noFill/>
        </p:spPr>
        <p:txBody>
          <a:bodyPr wrap="squar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T Pressura LCG Black"/>
                <a:ea typeface="+mn-ea"/>
                <a:cs typeface="+mn-cs"/>
              </a:rPr>
              <a:t>POSITIVE AGRICULTURE</a:t>
            </a:r>
          </a:p>
        </p:txBody>
      </p:sp>
      <p:pic>
        <p:nvPicPr>
          <p:cNvPr id="37" name="Picture 36">
            <a:extLst>
              <a:ext uri="{FF2B5EF4-FFF2-40B4-BE49-F238E27FC236}">
                <a16:creationId xmlns:a16="http://schemas.microsoft.com/office/drawing/2014/main" id="{9F5FB51F-1CB8-A1D8-0BFD-2A11AEBF06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6824" y="1386153"/>
            <a:ext cx="798034" cy="798034"/>
          </a:xfrm>
          <a:prstGeom prst="rect">
            <a:avLst/>
          </a:prstGeom>
        </p:spPr>
      </p:pic>
      <p:sp>
        <p:nvSpPr>
          <p:cNvPr id="39" name="Text Placeholder 23">
            <a:extLst>
              <a:ext uri="{FF2B5EF4-FFF2-40B4-BE49-F238E27FC236}">
                <a16:creationId xmlns:a16="http://schemas.microsoft.com/office/drawing/2014/main" id="{A1772427-F67D-056A-2E54-8458FD132068}"/>
              </a:ext>
            </a:extLst>
          </p:cNvPr>
          <p:cNvSpPr txBox="1">
            <a:spLocks/>
          </p:cNvSpPr>
          <p:nvPr/>
        </p:nvSpPr>
        <p:spPr>
          <a:xfrm>
            <a:off x="457200" y="2325155"/>
            <a:ext cx="3020411" cy="125412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Spread the adoption of regenerative agriculture, restorative, or protective practices across </a:t>
            </a:r>
            <a:r>
              <a:rPr kumimoji="0" lang="en-US" sz="1200" b="1" i="0" u="none" strike="noStrike" kern="1200" cap="none" spc="0" normalizeH="0" baseline="0" noProof="0">
                <a:ln>
                  <a:noFill/>
                </a:ln>
                <a:solidFill>
                  <a:srgbClr val="BFDF7D"/>
                </a:solidFill>
                <a:effectLst/>
                <a:uLnTx/>
                <a:uFillTx/>
                <a:latin typeface="GT Pressura LCG Black"/>
                <a:ea typeface="+mn-ea"/>
                <a:cs typeface="+mn-cs"/>
              </a:rPr>
              <a:t>10 MILLION ACRES </a:t>
            </a:r>
            <a:r>
              <a:rPr kumimoji="0" lang="en-US" sz="1200" b="0" i="0" u="none" strike="noStrike" kern="1200" cap="none" spc="0" normalizeH="0" baseline="0" noProof="0">
                <a:ln>
                  <a:noFill/>
                </a:ln>
                <a:solidFill>
                  <a:srgbClr val="F8F5F3"/>
                </a:solidFill>
                <a:effectLst/>
                <a:uLnTx/>
                <a:uFillTx/>
                <a:latin typeface="Gilroy Medium"/>
                <a:ea typeface="+mn-ea"/>
                <a:cs typeface="+mn-cs"/>
              </a:rPr>
              <a:t>of land supporting the growth of our key crops and ingredients by 2030*</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*See PepsiCo’s Regenerative Agriculture Guidelines for additional information, including details on key crops and regeneration, restoration and protection criteria. Results represent reflect total acreage meeting these criteria within the annual reporting period</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8F5F3"/>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8F5F3"/>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8F5F3"/>
              </a:solidFill>
              <a:effectLst/>
              <a:uLnTx/>
              <a:uFillTx/>
              <a:latin typeface="Gilroy Medium"/>
              <a:ea typeface="+mn-ea"/>
              <a:cs typeface="+mn-cs"/>
            </a:endParaRPr>
          </a:p>
        </p:txBody>
      </p:sp>
      <p:sp>
        <p:nvSpPr>
          <p:cNvPr id="40" name="Text Placeholder 3">
            <a:extLst>
              <a:ext uri="{FF2B5EF4-FFF2-40B4-BE49-F238E27FC236}">
                <a16:creationId xmlns:a16="http://schemas.microsoft.com/office/drawing/2014/main" id="{9C6F7D6C-99C1-87F2-9ED7-7ED4BCBCD891}"/>
              </a:ext>
            </a:extLst>
          </p:cNvPr>
          <p:cNvSpPr>
            <a:spLocks noGrp="1"/>
          </p:cNvSpPr>
          <p:nvPr>
            <p:ph type="body" sz="quarter" idx="11"/>
          </p:nvPr>
        </p:nvSpPr>
        <p:spPr>
          <a:xfrm>
            <a:off x="304800" y="724845"/>
            <a:ext cx="11582401" cy="316592"/>
          </a:xfrm>
        </p:spPr>
        <p:txBody>
          <a:bodyPr/>
          <a:lstStyle/>
          <a:p>
            <a:r>
              <a:rPr lang="en-US">
                <a:solidFill>
                  <a:srgbClr val="BFE07D"/>
                </a:solidFill>
              </a:rPr>
              <a:t>We’re charting a new course to drive positive action for the planet and people.</a:t>
            </a:r>
          </a:p>
        </p:txBody>
      </p:sp>
      <p:sp>
        <p:nvSpPr>
          <p:cNvPr id="42" name="Text Placeholder 23">
            <a:extLst>
              <a:ext uri="{FF2B5EF4-FFF2-40B4-BE49-F238E27FC236}">
                <a16:creationId xmlns:a16="http://schemas.microsoft.com/office/drawing/2014/main" id="{7EED52AD-CB1A-0023-0868-7ED2D74C65CB}"/>
              </a:ext>
            </a:extLst>
          </p:cNvPr>
          <p:cNvSpPr txBox="1">
            <a:spLocks/>
          </p:cNvSpPr>
          <p:nvPr/>
        </p:nvSpPr>
        <p:spPr>
          <a:xfrm>
            <a:off x="457200" y="3854846"/>
            <a:ext cx="3125972" cy="125412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Sustainably source </a:t>
            </a:r>
            <a:r>
              <a:rPr kumimoji="0" lang="en-US" sz="1200" b="0" i="0" u="none" strike="noStrike" kern="1200" cap="none" spc="0" normalizeH="0" baseline="0" noProof="0">
                <a:ln>
                  <a:noFill/>
                </a:ln>
                <a:solidFill>
                  <a:srgbClr val="BFDF7D"/>
                </a:solidFill>
                <a:effectLst/>
                <a:uLnTx/>
                <a:uFillTx/>
                <a:latin typeface="GT Pressura LCG Black"/>
                <a:ea typeface="+mn-ea"/>
                <a:cs typeface="+mn-cs"/>
              </a:rPr>
              <a:t>90% OF OUR KEY INGREDIENTS</a:t>
            </a:r>
            <a:r>
              <a:rPr kumimoji="0" lang="en-US" sz="1200" b="0" i="0" u="none" strike="noStrike" kern="1200" cap="none" spc="0" normalizeH="0" baseline="0" noProof="0">
                <a:ln>
                  <a:noFill/>
                </a:ln>
                <a:solidFill>
                  <a:srgbClr val="F8F5F3"/>
                </a:solidFill>
                <a:effectLst/>
                <a:uLnTx/>
                <a:uFillTx/>
                <a:latin typeface="GT Pressura LCG Black"/>
                <a:ea typeface="+mn-ea"/>
                <a:cs typeface="+mn-cs"/>
              </a:rPr>
              <a:t> </a:t>
            </a:r>
            <a:r>
              <a:rPr kumimoji="0" lang="en-US" sz="1200" b="0" i="0" u="none" strike="noStrike" kern="1200" cap="none" spc="0" normalizeH="0" baseline="0" noProof="0">
                <a:ln>
                  <a:noFill/>
                </a:ln>
                <a:solidFill>
                  <a:srgbClr val="F8F5F3"/>
                </a:solidFill>
                <a:effectLst/>
                <a:uLnTx/>
                <a:uFillTx/>
                <a:latin typeface="Gilroy Medium"/>
                <a:ea typeface="+mn-ea"/>
                <a:cs typeface="+mn-cs"/>
              </a:rPr>
              <a:t>and progress volumes </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(10% or less) that face systemic barriers towards being sustainably sourced in accordance with our guidelines, by 2030*</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*Sustainably sourced refers to in-scope ingredient volumes that meet the established criteria outlined in PepsiCo’s Sustainable Sourcing Guidelines. Sustainable Sourcing practices can help manage risks, but challenges like deforestation or social issues can persist in some regions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8F5F3"/>
              </a:solidFill>
              <a:effectLst/>
              <a:uLnTx/>
              <a:uFillTx/>
              <a:latin typeface="Gilroy Medium"/>
              <a:ea typeface="+mn-ea"/>
              <a:cs typeface="+mn-cs"/>
            </a:endParaRPr>
          </a:p>
        </p:txBody>
      </p:sp>
      <p:sp>
        <p:nvSpPr>
          <p:cNvPr id="45" name="Text Placeholder 23">
            <a:extLst>
              <a:ext uri="{FF2B5EF4-FFF2-40B4-BE49-F238E27FC236}">
                <a16:creationId xmlns:a16="http://schemas.microsoft.com/office/drawing/2014/main" id="{4D44729C-16CC-9997-06D9-640F05A660A5}"/>
              </a:ext>
            </a:extLst>
          </p:cNvPr>
          <p:cNvSpPr txBox="1">
            <a:spLocks/>
          </p:cNvSpPr>
          <p:nvPr/>
        </p:nvSpPr>
        <p:spPr>
          <a:xfrm>
            <a:off x="4416824" y="2325155"/>
            <a:ext cx="3559592" cy="2985401"/>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Achieve an average of</a:t>
            </a:r>
            <a:r>
              <a:rPr kumimoji="0" lang="en-US" sz="1200" b="0" i="0" u="none" strike="noStrike" kern="1200" cap="none" spc="0" normalizeH="0" baseline="0" noProof="0">
                <a:ln>
                  <a:noFill/>
                </a:ln>
                <a:solidFill>
                  <a:srgbClr val="BFDF7D"/>
                </a:solidFill>
                <a:effectLst/>
                <a:uLnTx/>
                <a:uFillTx/>
                <a:latin typeface="Gilroy Medium"/>
                <a:ea typeface="+mn-ea"/>
                <a:cs typeface="+mn-cs"/>
              </a:rPr>
              <a:t> </a:t>
            </a:r>
            <a:r>
              <a:rPr kumimoji="0" lang="en-US" sz="1200" b="0" i="0" u="none" strike="noStrike" kern="1200" cap="none" spc="0" normalizeH="0" baseline="0" noProof="0">
                <a:ln>
                  <a:noFill/>
                </a:ln>
                <a:solidFill>
                  <a:srgbClr val="BFDF7D"/>
                </a:solidFill>
                <a:effectLst/>
                <a:uLnTx/>
                <a:uFillTx/>
                <a:latin typeface="GT Pressura LCG Black"/>
                <a:ea typeface="+mn-ea"/>
                <a:cs typeface="+mn-cs"/>
              </a:rPr>
              <a:t>2% </a:t>
            </a:r>
            <a:r>
              <a:rPr kumimoji="0" lang="en-US" sz="1200" b="0" i="0" u="none" strike="noStrike" kern="1200" cap="none" spc="0" normalizeH="0" baseline="0" noProof="0">
                <a:ln>
                  <a:noFill/>
                </a:ln>
                <a:solidFill>
                  <a:srgbClr val="F8F5F3"/>
                </a:solidFill>
                <a:effectLst/>
                <a:uLnTx/>
                <a:uFillTx/>
                <a:latin typeface="Gilroy Medium"/>
                <a:ea typeface="+mn-ea"/>
                <a:cs typeface="+mn-cs"/>
              </a:rPr>
              <a:t>year-over-year reduction in our absolute tonnage of virgin plastics through 2030*</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*Goal tracks primary plastic packaging in PepsiCo’s key packaging markets. This scope represents more than 80% of PepsiCo’s 2024 global plastic packaging footprint (by weight)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Adopt the </a:t>
            </a:r>
            <a:r>
              <a:rPr kumimoji="0" lang="en-US" sz="1200" b="0" i="0" u="none" strike="noStrike" kern="1200" cap="none" spc="0" normalizeH="0" baseline="0" noProof="0">
                <a:ln>
                  <a:noFill/>
                </a:ln>
                <a:solidFill>
                  <a:srgbClr val="BFDF7D"/>
                </a:solidFill>
                <a:effectLst/>
                <a:uLnTx/>
                <a:uFillTx/>
                <a:latin typeface="GT Pressura LCG Black"/>
                <a:ea typeface="+mn-ea"/>
                <a:cs typeface="+mn-cs"/>
              </a:rPr>
              <a:t>Alliance for Water Stewardship </a:t>
            </a:r>
            <a:br>
              <a:rPr kumimoji="0" lang="en-US" sz="1200" b="0" i="0" u="none" strike="noStrike" kern="1200" cap="none" spc="0" normalizeH="0" baseline="0" noProof="0">
                <a:ln>
                  <a:noFill/>
                </a:ln>
                <a:solidFill>
                  <a:srgbClr val="BFDF7D"/>
                </a:solidFill>
                <a:effectLst/>
                <a:uLnTx/>
                <a:uFillTx/>
                <a:latin typeface="GT Pressura LCG Black"/>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(AWS) Standard in high water-risk manufacturing facilities by 2025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Achieve </a:t>
            </a:r>
            <a:r>
              <a:rPr kumimoji="0" lang="en-US" sz="1200" b="0" i="0" u="none" strike="noStrike" kern="1200" cap="none" spc="0" normalizeH="0" baseline="0" noProof="0">
                <a:ln>
                  <a:noFill/>
                </a:ln>
                <a:solidFill>
                  <a:srgbClr val="BFDF7D"/>
                </a:solidFill>
                <a:effectLst/>
                <a:uLnTx/>
                <a:uFillTx/>
                <a:latin typeface="GT Pressura LCG Black"/>
                <a:ea typeface="+mn-ea"/>
                <a:cs typeface="+mn-cs"/>
              </a:rPr>
              <a:t>NET ZERO </a:t>
            </a:r>
            <a:r>
              <a:rPr kumimoji="0" lang="en-US" sz="1200" b="0" i="0" u="none" strike="noStrike" kern="1200" cap="none" spc="0" normalizeH="0" baseline="0" noProof="0">
                <a:ln>
                  <a:noFill/>
                </a:ln>
                <a:solidFill>
                  <a:srgbClr val="F8F5F3"/>
                </a:solidFill>
                <a:effectLst/>
                <a:uLnTx/>
                <a:uFillTx/>
                <a:latin typeface="Gilroy Medium"/>
                <a:ea typeface="+mn-ea"/>
                <a:cs typeface="+mn-cs"/>
              </a:rPr>
              <a:t>emissions by 2050 </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or sooner*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*Refer to our Climate Transition Plan for more information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Use </a:t>
            </a:r>
            <a:r>
              <a:rPr kumimoji="0" lang="en-US" sz="1200" b="0" i="0" u="none" strike="noStrike" kern="1200" cap="none" spc="0" normalizeH="0" baseline="0" noProof="0">
                <a:ln>
                  <a:noFill/>
                </a:ln>
                <a:solidFill>
                  <a:srgbClr val="BFDF7D"/>
                </a:solidFill>
                <a:effectLst/>
                <a:uLnTx/>
                <a:uFillTx/>
                <a:latin typeface="GT Pressura LCG Black"/>
                <a:ea typeface="+mn-ea"/>
                <a:cs typeface="+mn-cs"/>
              </a:rPr>
              <a:t>40% </a:t>
            </a:r>
            <a:r>
              <a:rPr kumimoji="0" lang="en-US" sz="1200" b="0" i="0" u="none" strike="noStrike" kern="1200" cap="none" spc="0" normalizeH="0" baseline="0" noProof="0">
                <a:ln>
                  <a:noFill/>
                </a:ln>
                <a:solidFill>
                  <a:srgbClr val="F8F5F3"/>
                </a:solidFill>
                <a:effectLst/>
                <a:uLnTx/>
                <a:uFillTx/>
                <a:latin typeface="Gilroy Medium"/>
                <a:ea typeface="+mn-ea"/>
                <a:cs typeface="+mn-cs"/>
              </a:rPr>
              <a:t>or greater recycled content in </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our plastic packaging by 2035 or sooner*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prstClr val="white">
                    <a:lumMod val="75000"/>
                  </a:prstClr>
                </a:solidFill>
                <a:effectLst/>
                <a:uLnTx/>
                <a:uFillTx/>
                <a:latin typeface="Gilroy Medium"/>
                <a:ea typeface="+mn-ea"/>
                <a:cs typeface="+mn-cs"/>
              </a:rPr>
              <a:t>*Goal tracks primary plastic packaging in PepsiCo’s key packaging markets. This scope represents more than 80% of PepsiCo’s 2024 global plastic packaging footprint (by weight) </a:t>
            </a:r>
          </a:p>
        </p:txBody>
      </p:sp>
      <p:sp>
        <p:nvSpPr>
          <p:cNvPr id="46" name="Text Placeholder 23">
            <a:extLst>
              <a:ext uri="{FF2B5EF4-FFF2-40B4-BE49-F238E27FC236}">
                <a16:creationId xmlns:a16="http://schemas.microsoft.com/office/drawing/2014/main" id="{37A235F8-69BF-3201-C02A-025E000A3CC2}"/>
              </a:ext>
            </a:extLst>
          </p:cNvPr>
          <p:cNvSpPr txBox="1">
            <a:spLocks/>
          </p:cNvSpPr>
          <p:nvPr/>
        </p:nvSpPr>
        <p:spPr>
          <a:xfrm>
            <a:off x="8363192" y="2325155"/>
            <a:ext cx="3020411" cy="3310093"/>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BFDF7D"/>
                </a:solidFill>
                <a:effectLst/>
                <a:uLnTx/>
                <a:uFillTx/>
                <a:latin typeface="GT Pressura LCG Black"/>
                <a:ea typeface="+mn-ea"/>
                <a:cs typeface="+mn-cs"/>
              </a:rPr>
              <a:t>REDUCE SODIUM</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1" i="0" u="none" strike="noStrike" kern="1200" cap="none" spc="0" normalizeH="0" baseline="0" noProof="0">
                <a:ln>
                  <a:noFill/>
                </a:ln>
                <a:solidFill>
                  <a:srgbClr val="BFDF7D"/>
                </a:solidFill>
                <a:effectLst/>
                <a:uLnTx/>
                <a:uFillTx/>
                <a:latin typeface="GT Pressura LCG Black"/>
                <a:ea typeface="+mn-ea"/>
                <a:cs typeface="+mn-cs"/>
              </a:rPr>
              <a:t>≥ 75% </a:t>
            </a:r>
            <a:r>
              <a:rPr kumimoji="0" lang="en-US" sz="1200" b="0" i="0" u="none" strike="noStrike" kern="1200" cap="none" spc="0" normalizeH="0" baseline="0" noProof="0">
                <a:ln>
                  <a:noFill/>
                </a:ln>
                <a:solidFill>
                  <a:srgbClr val="F8F5F3"/>
                </a:solidFill>
                <a:effectLst/>
                <a:uLnTx/>
                <a:uFillTx/>
                <a:latin typeface="Gilroy Medium"/>
                <a:ea typeface="+mn-ea"/>
                <a:cs typeface="+mn-cs"/>
              </a:rPr>
              <a:t>of convenient foods portfolio volume will not exceed 1.3 milligrams </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of sodium per Calorie by 2025*</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*Our global results are based on our Top 23 convenient foods markets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BFDF7D"/>
                </a:solidFill>
                <a:effectLst/>
                <a:uLnTx/>
                <a:uFillTx/>
                <a:latin typeface="GT Pressura LCG Black"/>
                <a:ea typeface="+mn-ea"/>
                <a:cs typeface="+mn-cs"/>
              </a:rPr>
              <a:t>REDUCE SATURATED FATS</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1" i="0" u="none" strike="noStrike" kern="1200" cap="none" spc="0" normalizeH="0" baseline="0" noProof="0">
                <a:ln>
                  <a:noFill/>
                </a:ln>
                <a:solidFill>
                  <a:srgbClr val="BFE07D"/>
                </a:solidFill>
                <a:effectLst/>
                <a:uLnTx/>
                <a:uFillTx/>
                <a:latin typeface="GT Pressura LCG Black"/>
                <a:ea typeface="+mn-ea"/>
                <a:cs typeface="+mn-cs"/>
              </a:rPr>
              <a:t>≥ 75% </a:t>
            </a:r>
            <a:r>
              <a:rPr kumimoji="0" lang="en-US" sz="1200" b="0" i="0" u="none" strike="noStrike" kern="1200" cap="none" spc="0" normalizeH="0" baseline="0" noProof="0">
                <a:ln>
                  <a:noFill/>
                </a:ln>
                <a:solidFill>
                  <a:srgbClr val="F8F5F3"/>
                </a:solidFill>
                <a:effectLst/>
                <a:uLnTx/>
                <a:uFillTx/>
                <a:latin typeface="Gilroy Medium"/>
                <a:ea typeface="+mn-ea"/>
                <a:cs typeface="+mn-cs"/>
              </a:rPr>
              <a:t>of convenient foods portfolio volume will not exceed 1.1 grams of saturated fat per 100 Calories by 2025*</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*Our global results are based on our Top 23 convenient foods markets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BFDF7D"/>
                </a:solidFill>
                <a:effectLst/>
                <a:uLnTx/>
                <a:uFillTx/>
                <a:latin typeface="GT Pressura LCG Black"/>
                <a:ea typeface="+mn-ea"/>
                <a:cs typeface="+mn-cs"/>
              </a:rPr>
              <a:t>REDUCE ADDED SUGARS</a:t>
            </a:r>
            <a:br>
              <a:rPr kumimoji="0" lang="en-US" sz="1200" b="0" i="0" u="none" strike="noStrike" kern="1200" cap="none" spc="0" normalizeH="0" baseline="0" noProof="0">
                <a:ln>
                  <a:noFill/>
                </a:ln>
                <a:solidFill>
                  <a:srgbClr val="F8F5F3"/>
                </a:solidFill>
                <a:effectLst/>
                <a:uLnTx/>
                <a:uFillTx/>
                <a:latin typeface="GT Pressura LCG Black"/>
                <a:ea typeface="+mn-ea"/>
                <a:cs typeface="+mn-cs"/>
              </a:rPr>
            </a:br>
            <a:r>
              <a:rPr kumimoji="0" lang="en-US" sz="1200" b="1" i="0" u="none" strike="noStrike" kern="1200" cap="none" spc="0" normalizeH="0" baseline="0" noProof="0">
                <a:ln>
                  <a:noFill/>
                </a:ln>
                <a:solidFill>
                  <a:srgbClr val="BFDF7D"/>
                </a:solidFill>
                <a:effectLst/>
                <a:uLnTx/>
                <a:uFillTx/>
                <a:latin typeface="GT Pressura LCG Black"/>
                <a:ea typeface="+mn-ea"/>
                <a:cs typeface="+mn-cs"/>
              </a:rPr>
              <a:t>≥ 67% </a:t>
            </a:r>
            <a:r>
              <a:rPr kumimoji="0" lang="en-US" sz="1200" b="0" i="0" u="none" strike="noStrike" kern="1200" cap="none" spc="0" normalizeH="0" baseline="0" noProof="0">
                <a:ln>
                  <a:noFill/>
                </a:ln>
                <a:solidFill>
                  <a:srgbClr val="F8F5F3"/>
                </a:solidFill>
                <a:effectLst/>
                <a:uLnTx/>
                <a:uFillTx/>
                <a:latin typeface="Gilroy Medium"/>
                <a:ea typeface="+mn-ea"/>
                <a:cs typeface="+mn-cs"/>
              </a:rPr>
              <a:t>of beverage portfolio volume will have ≤100 Calories from added sugars per 12oz. Serving by 2025*</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*Our global results are based on our Top 26 beverage markets</a:t>
            </a:r>
            <a:endParaRPr kumimoji="0" lang="en-US" sz="1200" b="0" i="0" u="none" strike="noStrike" kern="1200" cap="none" spc="0" normalizeH="0" baseline="0" noProof="0">
              <a:ln>
                <a:noFill/>
              </a:ln>
              <a:solidFill>
                <a:srgbClr val="F8F5F3"/>
              </a:solidFill>
              <a:effectLst/>
              <a:uLnTx/>
              <a:uFillTx/>
              <a:latin typeface="Gilroy Medium"/>
              <a:ea typeface="+mn-ea"/>
              <a:cs typeface="+mn-cs"/>
            </a:endParaRPr>
          </a:p>
        </p:txBody>
      </p:sp>
      <p:sp>
        <p:nvSpPr>
          <p:cNvPr id="12" name="Round Single Corner Rectangle 11">
            <a:hlinkClick r:id="rId7"/>
            <a:extLst>
              <a:ext uri="{FF2B5EF4-FFF2-40B4-BE49-F238E27FC236}">
                <a16:creationId xmlns:a16="http://schemas.microsoft.com/office/drawing/2014/main" id="{BF914251-B530-CFA8-384C-3B38FFE03ED9}"/>
              </a:ext>
            </a:extLst>
          </p:cNvPr>
          <p:cNvSpPr/>
          <p:nvPr/>
        </p:nvSpPr>
        <p:spPr>
          <a:xfrm rot="10800000">
            <a:off x="1056041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8" name="Rounded Rectangle 27">
            <a:hlinkClick r:id="rId7"/>
            <a:extLst>
              <a:ext uri="{FF2B5EF4-FFF2-40B4-BE49-F238E27FC236}">
                <a16:creationId xmlns:a16="http://schemas.microsoft.com/office/drawing/2014/main" id="{9E8AA6B2-0ED9-D3B8-FEED-2312EAB39EE9}"/>
              </a:ext>
            </a:extLst>
          </p:cNvPr>
          <p:cNvSpPr/>
          <p:nvPr/>
        </p:nvSpPr>
        <p:spPr>
          <a:xfrm>
            <a:off x="10643125" y="444348"/>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Gilroy Medium"/>
                <a:ea typeface="+mn-ea"/>
                <a:cs typeface="+mn-cs"/>
              </a:rPr>
              <a:t>ESG Topics A-Z</a:t>
            </a:r>
          </a:p>
        </p:txBody>
      </p:sp>
      <p:sp>
        <p:nvSpPr>
          <p:cNvPr id="34" name="Half Frame 33">
            <a:extLst>
              <a:ext uri="{FF2B5EF4-FFF2-40B4-BE49-F238E27FC236}">
                <a16:creationId xmlns:a16="http://schemas.microsoft.com/office/drawing/2014/main" id="{6FCEB352-EA7F-6102-D015-4031C80872C9}"/>
              </a:ext>
            </a:extLst>
          </p:cNvPr>
          <p:cNvSpPr/>
          <p:nvPr/>
        </p:nvSpPr>
        <p:spPr>
          <a:xfrm rot="8100000">
            <a:off x="11813990" y="538845"/>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35" name="TextBox 34">
            <a:extLst>
              <a:ext uri="{FF2B5EF4-FFF2-40B4-BE49-F238E27FC236}">
                <a16:creationId xmlns:a16="http://schemas.microsoft.com/office/drawing/2014/main" id="{6EE84758-8C83-2FFD-2CC1-2A8AD72E982C}"/>
              </a:ext>
            </a:extLst>
          </p:cNvPr>
          <p:cNvSpPr txBox="1"/>
          <p:nvPr/>
        </p:nvSpPr>
        <p:spPr>
          <a:xfrm>
            <a:off x="10750920" y="93959"/>
            <a:ext cx="1264745" cy="307777"/>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For a full list of pep+ </a:t>
            </a:r>
            <a:b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b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goals, click here</a:t>
            </a:r>
          </a:p>
        </p:txBody>
      </p:sp>
    </p:spTree>
    <p:extLst>
      <p:ext uri="{BB962C8B-B14F-4D97-AF65-F5344CB8AC3E}">
        <p14:creationId xmlns:p14="http://schemas.microsoft.com/office/powerpoint/2010/main" val="7252132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4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PEP%20-PPT-Universal_Template" id="{A0781180-B917-734B-9824-7B2B558C9189}" vid="{B1D5F6C7-CF8D-2D4A-83A7-53EB5513A8E4}"/>
    </a:ext>
  </a:extLst>
</a:theme>
</file>

<file path=ppt/theme/theme4.xml><?xml version="1.0" encoding="utf-8"?>
<a:theme xmlns:a="http://schemas.openxmlformats.org/drawingml/2006/main" name="2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2.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79FBB7C-621E-42AF-9A7E-2735F75749F7}"/>
</file>

<file path=docProps/app.xml><?xml version="1.0" encoding="utf-8"?>
<Properties xmlns="http://schemas.openxmlformats.org/officeDocument/2006/extended-properties" xmlns:vt="http://schemas.openxmlformats.org/officeDocument/2006/docPropsVTypes">
  <Template>Office Theme</Template>
  <TotalTime>232</TotalTime>
  <Words>3075</Words>
  <Application>Microsoft Office PowerPoint</Application>
  <PresentationFormat>Widescreen</PresentationFormat>
  <Paragraphs>293</Paragraphs>
  <Slides>11</Slides>
  <Notes>11</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11</vt:i4>
      </vt:variant>
    </vt:vector>
  </HeadingPairs>
  <TitlesOfParts>
    <vt:vector size="21" baseType="lpstr">
      <vt:lpstr>Calibri</vt:lpstr>
      <vt:lpstr>GT Pressura LCG Black</vt:lpstr>
      <vt:lpstr>Arial</vt:lpstr>
      <vt:lpstr>Gilroy Medium</vt:lpstr>
      <vt:lpstr>Arial Narrow</vt:lpstr>
      <vt:lpstr>Office Theme</vt:lpstr>
      <vt:lpstr>1_Office Theme</vt:lpstr>
      <vt:lpstr>4_Office Theme</vt:lpstr>
      <vt:lpstr>2_Office Theme</vt:lpstr>
      <vt:lpstr>think-cell Slide</vt:lpstr>
      <vt:lpstr>PowerPoint Presentation</vt:lpstr>
      <vt:lpstr>PowerPoint Presentation</vt:lpstr>
      <vt:lpstr>PowerPoint Presentation</vt:lpstr>
      <vt:lpstr>PowerPoint Presentation</vt:lpstr>
      <vt:lpstr>RETAIL</vt:lpstr>
      <vt:lpstr>Food Service</vt:lpstr>
      <vt:lpstr>Colleges and universities</vt:lpstr>
      <vt:lpstr>PowerPoint Presentation</vt:lpstr>
      <vt:lpstr>PowerPoint Presentation</vt:lpstr>
      <vt:lpstr>2024 Highlights—Global Results</vt:lpstr>
      <vt:lpstr>Solutions to drive value with customers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13</cp:revision>
  <dcterms:created xsi:type="dcterms:W3CDTF">2025-10-17T20:50:14Z</dcterms:created>
  <dcterms:modified xsi:type="dcterms:W3CDTF">2026-04-09T21:24:26Z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