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Lst>
  <p:notesMasterIdLst>
    <p:notesMasterId r:id="rId8"/>
  </p:notesMasterIdLst>
  <p:handoutMasterIdLst>
    <p:handoutMasterId r:id="rId9"/>
  </p:handoutMasterIdLst>
  <p:sldIdLst>
    <p:sldId id="4191" r:id="rId6"/>
    <p:sldId id="4172" r:id="rId7"/>
  </p:sldIdLst>
  <p:sldSz cx="12192000" cy="6858000"/>
  <p:notesSz cx="6858000" cy="9144000"/>
  <p:embeddedFontLst>
    <p:embeddedFont>
      <p:font typeface="Arial Narrow" panose="020B0606020202030204" pitchFamily="34" charset="0"/>
      <p:regular r:id="rId10"/>
      <p:bold r:id="rId11"/>
      <p:italic r:id="rId12"/>
      <p:boldItalic r:id="rId13"/>
    </p:embeddedFont>
    <p:embeddedFont>
      <p:font typeface="Fibra One Regular" panose="020B0604020202020204" charset="0"/>
      <p:regular r:id="rId14"/>
      <p:bold r:id="rId15"/>
    </p:embeddedFont>
    <p:embeddedFont>
      <p:font typeface="Gilroy Medium" panose="00000600000000000000" charset="0"/>
      <p:regular r:id="rId16"/>
      <p:bold r:id="rId17"/>
    </p:embeddedFont>
    <p:embeddedFont>
      <p:font typeface="GT Pressura LCG Black" panose="020B0604020202020204" charset="0"/>
      <p:regular r:id="rId18"/>
      <p:bold r:id="rId19"/>
      <p:italic r:id="rId20"/>
      <p:boldItalic r:id="rId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64267-E6BC-72A8-016C-D36C03CD6D12}" name="Popowski, Nicole {PEP}" initials="PN{" userId="S::Nicole.Popowski@pepsico.com::61f71d42-331a-4ab7-9267-9fbf44eaf944" providerId="AD"/>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 id="{E7923AC8-8D47-E292-0395-8AC09EE152C0}" name="Cutler, Ian {PEP}" initials="CI" userId="S::ian.cutler@pepsico.com::85e2cef1-672a-4989-87a8-a96e9b4c5d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82" autoAdjust="0"/>
  </p:normalViewPr>
  <p:slideViewPr>
    <p:cSldViewPr snapToGrid="0">
      <p:cViewPr varScale="1">
        <p:scale>
          <a:sx n="76" d="100"/>
          <a:sy n="76" d="100"/>
        </p:scale>
        <p:origin x="272"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2.fntdata"/><Relationship Id="rId7" Type="http://schemas.openxmlformats.org/officeDocument/2006/relationships/slide" Target="slides/slide2.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2.fntdata"/><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font" Target="fonts/font6.fntdata"/><Relationship Id="rId23"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4/9/2026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790001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hyperlink" Target="mailto:Nicole.popowski@pepsico.com" TargetMode="External"/><Relationship Id="rId3" Type="http://schemas.openxmlformats.org/officeDocument/2006/relationships/image" Target="../media/image30.jpeg"/><Relationship Id="rId21" Type="http://schemas.openxmlformats.org/officeDocument/2006/relationships/hyperlink" Target="https://www.pepsico.com/sustainability/report-downloads" TargetMode="External"/><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hyperlink" Target="https://www.pepsico.com/our-impact/esg-topics-a-z" TargetMode="External"/><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hyperlink" Target="https://www.pepsico.com/our-impact/esg-topics-a-z" TargetMode="Externa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AGRICULTURE GOALS &amp; RESOURCES</a:t>
            </a: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F78AA-515F-989B-3C39-B2E0554DA654}"/>
              </a:ext>
            </a:extLst>
          </p:cNvPr>
          <p:cNvSpPr/>
          <p:nvPr/>
        </p:nvSpPr>
        <p:spPr>
          <a:xfrm>
            <a:off x="7697972"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descr="A person planting potatoes in the ground&#10;&#10;Description automatically generated">
            <a:extLst>
              <a:ext uri="{FF2B5EF4-FFF2-40B4-BE49-F238E27FC236}">
                <a16:creationId xmlns:a16="http://schemas.microsoft.com/office/drawing/2014/main" id="{AD4C521C-7492-7C3E-E111-868DCAB262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31" r="188"/>
          <a:stretch/>
        </p:blipFill>
        <p:spPr>
          <a:xfrm>
            <a:off x="7697970" y="3016101"/>
            <a:ext cx="4494030" cy="3841899"/>
          </a:xfrm>
          <a:prstGeom prst="rect">
            <a:avLst/>
          </a:prstGeom>
        </p:spPr>
      </p:pic>
      <p:sp>
        <p:nvSpPr>
          <p:cNvPr id="10" name="Text Placeholder 3">
            <a:extLst>
              <a:ext uri="{FF2B5EF4-FFF2-40B4-BE49-F238E27FC236}">
                <a16:creationId xmlns:a16="http://schemas.microsoft.com/office/drawing/2014/main" id="{E827AFBC-830E-7792-5E83-8F60A85A2890}"/>
              </a:ext>
            </a:extLst>
          </p:cNvPr>
          <p:cNvSpPr txBox="1">
            <a:spLocks/>
          </p:cNvSpPr>
          <p:nvPr/>
        </p:nvSpPr>
        <p:spPr>
          <a:xfrm>
            <a:off x="1347809" y="323766"/>
            <a:ext cx="490024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a:pPr>
            <a:r>
              <a:rPr kumimoji="0" lang="en-US" sz="4000" b="0" i="0" u="none" strike="noStrike" kern="1200" cap="all" spc="0" normalizeH="0" baseline="0" noProof="0">
                <a:ln>
                  <a:noFill/>
                </a:ln>
                <a:solidFill>
                  <a:srgbClr val="FFE8AD"/>
                </a:solidFill>
                <a:effectLst/>
                <a:uLnTx/>
                <a:uFillTx/>
                <a:latin typeface="GT Pressura LCG Black"/>
                <a:ea typeface="+mj-ea"/>
              </a:rPr>
              <a:t>Positive agriculture</a:t>
            </a:r>
          </a:p>
        </p:txBody>
      </p:sp>
      <p:sp>
        <p:nvSpPr>
          <p:cNvPr id="21" name="Text Placeholder 11">
            <a:extLst>
              <a:ext uri="{FF2B5EF4-FFF2-40B4-BE49-F238E27FC236}">
                <a16:creationId xmlns:a16="http://schemas.microsoft.com/office/drawing/2014/main" id="{1743BAED-C8AF-0693-2455-17F927049A79}"/>
              </a:ext>
            </a:extLst>
          </p:cNvPr>
          <p:cNvSpPr txBox="1">
            <a:spLocks/>
          </p:cNvSpPr>
          <p:nvPr/>
        </p:nvSpPr>
        <p:spPr>
          <a:xfrm>
            <a:off x="304798" y="1538176"/>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954F07"/>
                </a:solidFill>
                <a:effectLst/>
                <a:uLnTx/>
                <a:uFillTx/>
                <a:latin typeface="Gilroy Medium"/>
                <a:ea typeface="+mn-ea"/>
                <a:cs typeface="+mn-cs"/>
              </a:rPr>
              <a:t>Regenerative Agriculture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Spread the adoption of regenerative agriculture, restorative, or protective practices across 10 Million acres of land by 2030* supporting the growth of our key crops and ingredients by ​</a:t>
            </a:r>
          </a:p>
        </p:txBody>
      </p:sp>
      <p:sp>
        <p:nvSpPr>
          <p:cNvPr id="5" name="Text Placeholder 4">
            <a:extLst>
              <a:ext uri="{FF2B5EF4-FFF2-40B4-BE49-F238E27FC236}">
                <a16:creationId xmlns:a16="http://schemas.microsoft.com/office/drawing/2014/main" id="{FCA8845C-1F86-44D3-4B81-F9831BDEA4D2}"/>
              </a:ext>
            </a:extLst>
          </p:cNvPr>
          <p:cNvSpPr>
            <a:spLocks noGrp="1"/>
          </p:cNvSpPr>
          <p:nvPr>
            <p:ph type="body" sz="quarter" idx="12"/>
          </p:nvPr>
        </p:nvSpPr>
        <p:spPr>
          <a:xfrm>
            <a:off x="419231" y="3480248"/>
            <a:ext cx="3263177" cy="347472"/>
          </a:xfrm>
        </p:spPr>
        <p:txBody>
          <a:bodyPr bIns="91440" anchor="b"/>
          <a:lstStyle/>
          <a:p>
            <a:pPr>
              <a:lnSpc>
                <a:spcPts val="600"/>
              </a:lnSpc>
            </a:pPr>
            <a:r>
              <a:rPr lang="en-US" sz="600" b="0" i="0" u="none" strike="noStrike">
                <a:solidFill>
                  <a:srgbClr val="EC9F0B"/>
                </a:solidFill>
                <a:effectLst/>
              </a:rPr>
              <a:t>*See PepsiCo’s Regenerative Agriculture Guidelines for additional information, including details on key crops and regeneration, restoration and protection criteria. Results represent the total acreage meeting these criteria as of the end of the reported year.</a:t>
            </a:r>
            <a:r>
              <a:rPr lang="en-US" sz="600" b="0" i="0">
                <a:solidFill>
                  <a:srgbClr val="EC9F0B"/>
                </a:solidFill>
                <a:effectLst/>
              </a:rPr>
              <a:t>​</a:t>
            </a:r>
            <a:endParaRPr lang="en-US" sz="600">
              <a:solidFill>
                <a:srgbClr val="EC9F0B"/>
              </a:solidFill>
            </a:endParaRPr>
          </a:p>
        </p:txBody>
      </p:sp>
      <p:sp>
        <p:nvSpPr>
          <p:cNvPr id="47" name="Text Placeholder 11">
            <a:extLst>
              <a:ext uri="{FF2B5EF4-FFF2-40B4-BE49-F238E27FC236}">
                <a16:creationId xmlns:a16="http://schemas.microsoft.com/office/drawing/2014/main" id="{9F298A0C-8F80-1439-9786-B76DC8C5356A}"/>
              </a:ext>
            </a:extLst>
          </p:cNvPr>
          <p:cNvSpPr txBox="1">
            <a:spLocks/>
          </p:cNvSpPr>
          <p:nvPr/>
        </p:nvSpPr>
        <p:spPr>
          <a:xfrm>
            <a:off x="3909235" y="1538176"/>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954F07"/>
                </a:solidFill>
                <a:effectLst/>
                <a:uLnTx/>
                <a:uFillTx/>
                <a:latin typeface="Gilroy Medium"/>
                <a:ea typeface="+mn-ea"/>
                <a:cs typeface="+mn-cs"/>
              </a:rPr>
              <a:t>Sustainably Sourced Ingredients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Sustainably source 90% of our key ingredients and progress volumes (10% or less) that face systemic barriers towards being sustainably sourced in accordance with our guidelines, by 2030*​</a:t>
            </a:r>
          </a:p>
        </p:txBody>
      </p:sp>
      <p:sp>
        <p:nvSpPr>
          <p:cNvPr id="48" name="Text Placeholder 11">
            <a:extLst>
              <a:ext uri="{FF2B5EF4-FFF2-40B4-BE49-F238E27FC236}">
                <a16:creationId xmlns:a16="http://schemas.microsoft.com/office/drawing/2014/main" id="{86255E8C-0BA0-C823-DA3E-28E51B302BAA}"/>
              </a:ext>
            </a:extLst>
          </p:cNvPr>
          <p:cNvSpPr txBox="1">
            <a:spLocks/>
          </p:cNvSpPr>
          <p:nvPr/>
        </p:nvSpPr>
        <p:spPr>
          <a:xfrm>
            <a:off x="3909235" y="3951767"/>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54F07"/>
                </a:solidFill>
                <a:effectLst/>
                <a:uLnTx/>
                <a:uFillTx/>
                <a:latin typeface="Gilroy Medium"/>
                <a:ea typeface="+mn-ea"/>
                <a:cs typeface="+mn-cs"/>
              </a:rPr>
              <a:t>Livelihoods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Improve the livelihoods of more than 250,000 people in our agriculture supply chain and supporting communities by 2030*​</a:t>
            </a:r>
          </a:p>
        </p:txBody>
      </p:sp>
      <p:sp>
        <p:nvSpPr>
          <p:cNvPr id="49" name="Text Placeholder 4">
            <a:extLst>
              <a:ext uri="{FF2B5EF4-FFF2-40B4-BE49-F238E27FC236}">
                <a16:creationId xmlns:a16="http://schemas.microsoft.com/office/drawing/2014/main" id="{F204F053-476A-91A7-6033-6753EBE0375C}"/>
              </a:ext>
            </a:extLst>
          </p:cNvPr>
          <p:cNvSpPr txBox="1">
            <a:spLocks/>
          </p:cNvSpPr>
          <p:nvPr/>
        </p:nvSpPr>
        <p:spPr>
          <a:xfrm>
            <a:off x="4009098" y="3480248"/>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EC9F0B"/>
                </a:solidFill>
                <a:effectLst/>
                <a:uLnTx/>
                <a:uFillTx/>
                <a:latin typeface="Gilroy Medium"/>
                <a:ea typeface="+mn-ea"/>
                <a:cs typeface="Arial" panose="020B0604020202020204" pitchFamily="34" charset="0"/>
              </a:rPr>
              <a:t>*Sustainably sourced refers to in-scope ingredient volumes that meet the established criteria outlined in PepsiCo’s Sustainable Sourcing Guidelines. Sustainable Sourcing practices can help manage risks, but challenges like deforestation or social issues can persist in some regions​.</a:t>
            </a:r>
            <a:endParaRPr kumimoji="0" lang="en-US" sz="600" b="1" i="0" u="none" strike="noStrike" kern="1200" cap="none" spc="0" normalizeH="0" baseline="0" noProof="0">
              <a:ln>
                <a:noFill/>
              </a:ln>
              <a:solidFill>
                <a:srgbClr val="EC9F0B"/>
              </a:solidFill>
              <a:effectLst/>
              <a:uLnTx/>
              <a:uFillTx/>
              <a:latin typeface="Gilroy Medium"/>
              <a:ea typeface="+mn-ea"/>
              <a:cs typeface="Arial" panose="020B0604020202020204" pitchFamily="34" charset="0"/>
            </a:endParaRPr>
          </a:p>
        </p:txBody>
      </p:sp>
      <p:sp>
        <p:nvSpPr>
          <p:cNvPr id="50" name="Text Placeholder 11">
            <a:extLst>
              <a:ext uri="{FF2B5EF4-FFF2-40B4-BE49-F238E27FC236}">
                <a16:creationId xmlns:a16="http://schemas.microsoft.com/office/drawing/2014/main" id="{7AA55418-0043-0E33-7477-10809DC7B957}"/>
              </a:ext>
            </a:extLst>
          </p:cNvPr>
          <p:cNvSpPr txBox="1">
            <a:spLocks/>
          </p:cNvSpPr>
          <p:nvPr/>
        </p:nvSpPr>
        <p:spPr>
          <a:xfrm>
            <a:off x="304798" y="3951767"/>
            <a:ext cx="3474720" cy="2289544"/>
          </a:xfrm>
          <a:prstGeom prst="roundRect">
            <a:avLst>
              <a:gd name="adj" fmla="val 2070"/>
            </a:avLst>
          </a:prstGeom>
          <a:solidFill>
            <a:srgbClr val="FFEAAD"/>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954F07"/>
                </a:solidFill>
                <a:effectLst/>
                <a:uLnTx/>
                <a:uFillTx/>
                <a:latin typeface="Gilroy Medium"/>
                <a:ea typeface="+mn-ea"/>
                <a:cs typeface="+mn-cs"/>
              </a:rPr>
              <a:t>Deforestation and </a:t>
            </a:r>
            <a:br>
              <a:rPr kumimoji="0" lang="en-US" sz="1600" b="0" i="0" u="none" strike="noStrike" kern="1200" cap="none" spc="0" normalizeH="0" baseline="0" noProof="0">
                <a:ln>
                  <a:noFill/>
                </a:ln>
                <a:solidFill>
                  <a:srgbClr val="954F07"/>
                </a:solidFill>
                <a:effectLst/>
                <a:uLnTx/>
                <a:uFillTx/>
                <a:latin typeface="Gilroy Medium"/>
                <a:ea typeface="+mn-ea"/>
                <a:cs typeface="+mn-cs"/>
              </a:rPr>
            </a:br>
            <a:r>
              <a:rPr kumimoji="0" lang="en-US" sz="1600" b="0" i="0" u="none" strike="noStrike" kern="1200" cap="none" spc="0" normalizeH="0" baseline="0" noProof="0">
                <a:ln>
                  <a:noFill/>
                </a:ln>
                <a:solidFill>
                  <a:srgbClr val="954F07"/>
                </a:solidFill>
                <a:effectLst/>
                <a:uLnTx/>
                <a:uFillTx/>
                <a:latin typeface="Gilroy Medium"/>
                <a:ea typeface="+mn-ea"/>
                <a:cs typeface="+mn-cs"/>
              </a:rPr>
              <a:t>Conversion-Free Sourcing</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954F07"/>
                </a:solidFill>
                <a:effectLst/>
                <a:uLnTx/>
                <a:uFillTx/>
                <a:latin typeface="Gilroy Medium"/>
                <a:ea typeface="+mn-ea"/>
                <a:cs typeface="+mn-cs"/>
              </a:rPr>
              <a:t>Continue to strive toward deforestation-free sourcing by 2025 and toward deforestation- and conversion-free sourcing by 2030 for high-risk commodities in our company-owned and -operated activities*​</a:t>
            </a:r>
          </a:p>
        </p:txBody>
      </p:sp>
      <p:sp>
        <p:nvSpPr>
          <p:cNvPr id="51" name="Text Placeholder 4">
            <a:extLst>
              <a:ext uri="{FF2B5EF4-FFF2-40B4-BE49-F238E27FC236}">
                <a16:creationId xmlns:a16="http://schemas.microsoft.com/office/drawing/2014/main" id="{F33889FF-30C4-CE9A-AE3E-3DB6BD1C01F8}"/>
              </a:ext>
            </a:extLst>
          </p:cNvPr>
          <p:cNvSpPr txBox="1">
            <a:spLocks/>
          </p:cNvSpPr>
          <p:nvPr/>
        </p:nvSpPr>
        <p:spPr>
          <a:xfrm>
            <a:off x="419231" y="5893839"/>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EC9F0B"/>
                </a:solidFill>
                <a:effectLst/>
                <a:uLnTx/>
                <a:uFillTx/>
                <a:latin typeface="Gilroy Medium"/>
                <a:ea typeface="+mn-ea"/>
                <a:cs typeface="Arial" panose="020B0604020202020204" pitchFamily="34" charset="0"/>
              </a:rPr>
              <a:t>*PepsiCo set this ambition in its Stewardship of Forests and Natural Ecosystems Policy. High-risk commodities include ingredients and materials at high risk of deforestation and conversion as defined in our Calculation Methodology. Systemic challenges continue to be an industry-wide barrier to reaching fully deforestation-free sourcing, but we continue striving toward this ambition and expect to reach more than 90% by the end of 2025​.</a:t>
            </a:r>
            <a:endParaRPr kumimoji="0" lang="en-US" sz="600" b="1" i="0" u="none" strike="noStrike" kern="1200" cap="none" spc="0" normalizeH="0" baseline="0" noProof="0">
              <a:ln>
                <a:noFill/>
              </a:ln>
              <a:solidFill>
                <a:srgbClr val="EC9F0B"/>
              </a:solidFill>
              <a:effectLst/>
              <a:uLnTx/>
              <a:uFillTx/>
              <a:latin typeface="Gilroy Medium"/>
              <a:ea typeface="+mn-ea"/>
              <a:cs typeface="Arial" panose="020B0604020202020204" pitchFamily="34" charset="0"/>
            </a:endParaRPr>
          </a:p>
        </p:txBody>
      </p:sp>
      <p:sp>
        <p:nvSpPr>
          <p:cNvPr id="52" name="Text Placeholder 4">
            <a:extLst>
              <a:ext uri="{FF2B5EF4-FFF2-40B4-BE49-F238E27FC236}">
                <a16:creationId xmlns:a16="http://schemas.microsoft.com/office/drawing/2014/main" id="{FC46644A-E938-D5C6-BF38-4F5AD06E0493}"/>
              </a:ext>
            </a:extLst>
          </p:cNvPr>
          <p:cNvSpPr txBox="1">
            <a:spLocks/>
          </p:cNvSpPr>
          <p:nvPr/>
        </p:nvSpPr>
        <p:spPr>
          <a:xfrm>
            <a:off x="4009097" y="5893839"/>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EC9F0B"/>
                </a:solidFill>
                <a:effectLst/>
                <a:uLnTx/>
                <a:uFillTx/>
                <a:latin typeface="Gilroy Medium"/>
                <a:ea typeface="+mn-ea"/>
                <a:cs typeface="Arial" panose="020B0604020202020204" pitchFamily="34" charset="0"/>
              </a:rPr>
              <a:t>*This goal captures the number of livelihoods reached through an outcome-focused evaluation measuring improvements in economic prosperity and farmer and farm worker security. Metric counts the cumulative people impacted since 2021​.</a:t>
            </a:r>
            <a:endParaRPr kumimoji="0" lang="en-US" sz="600" b="1" i="0" u="none" strike="noStrike" kern="1200" cap="none" spc="0" normalizeH="0" baseline="0" noProof="0">
              <a:ln>
                <a:noFill/>
              </a:ln>
              <a:solidFill>
                <a:srgbClr val="EC9F0B"/>
              </a:solidFill>
              <a:effectLst/>
              <a:uLnTx/>
              <a:uFillTx/>
              <a:latin typeface="Gilroy Medium"/>
              <a:ea typeface="+mn-ea"/>
              <a:cs typeface="Arial" panose="020B0604020202020204" pitchFamily="34" charset="0"/>
            </a:endParaRPr>
          </a:p>
        </p:txBody>
      </p:sp>
      <p:sp>
        <p:nvSpPr>
          <p:cNvPr id="56" name="Title 4">
            <a:extLst>
              <a:ext uri="{FF2B5EF4-FFF2-40B4-BE49-F238E27FC236}">
                <a16:creationId xmlns:a16="http://schemas.microsoft.com/office/drawing/2014/main" id="{96E62BEC-71A3-B00C-65B3-0E3EC4F05F3A}"/>
              </a:ext>
            </a:extLst>
          </p:cNvPr>
          <p:cNvSpPr txBox="1">
            <a:spLocks/>
          </p:cNvSpPr>
          <p:nvPr/>
        </p:nvSpPr>
        <p:spPr>
          <a:xfrm>
            <a:off x="7861956" y="640779"/>
            <a:ext cx="4025248" cy="2957902"/>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srgbClr val="EC9F0B"/>
                </a:solidFill>
                <a:effectLst/>
                <a:uLnTx/>
                <a:uFillTx/>
                <a:latin typeface="GT Pressura LCG Black"/>
                <a:ea typeface="+mj-ea"/>
                <a:cs typeface="+mj-cs"/>
              </a:rPr>
              <a:t>Our Approach</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954F07"/>
                </a:solidFill>
                <a:effectLst/>
                <a:uLnTx/>
                <a:uFillTx/>
                <a:latin typeface="Gilroy Medium"/>
                <a:ea typeface="+mj-ea"/>
                <a:cs typeface="+mj-cs"/>
              </a:rPr>
              <a:t>We're collaborating to help transform the way the crops we source are grown, by supporting agricultural practices that aim to restore soil health, reduce water use and emissions and improve biodiversity — all while supporting farmers and farming communities.​</a:t>
            </a:r>
          </a:p>
        </p:txBody>
      </p:sp>
      <p:sp>
        <p:nvSpPr>
          <p:cNvPr id="66" name="TextBox 65">
            <a:extLst>
              <a:ext uri="{FF2B5EF4-FFF2-40B4-BE49-F238E27FC236}">
                <a16:creationId xmlns:a16="http://schemas.microsoft.com/office/drawing/2014/main" id="{08BF763C-1005-8C57-C859-DA7837146095}"/>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50" b="0" i="0" u="none" strike="noStrike" kern="1200" cap="none" spc="0" normalizeH="0" baseline="0" noProof="0">
              <a:ln>
                <a:noFill/>
              </a:ln>
              <a:solidFill>
                <a:prstClr val="white"/>
              </a:solidFill>
              <a:effectLst/>
              <a:uLnTx/>
              <a:uFillTx/>
              <a:latin typeface="Gilroy Medium"/>
              <a:ea typeface="+mn-ea"/>
              <a:cs typeface="+mn-cs"/>
            </a:endParaRPr>
          </a:p>
        </p:txBody>
      </p:sp>
      <p:sp>
        <p:nvSpPr>
          <p:cNvPr id="67" name="TextBox 66">
            <a:extLst>
              <a:ext uri="{FF2B5EF4-FFF2-40B4-BE49-F238E27FC236}">
                <a16:creationId xmlns:a16="http://schemas.microsoft.com/office/drawing/2014/main" id="{6E517AEC-4223-CB1F-B1D8-4B5A6F101B2D}"/>
              </a:ext>
            </a:extLst>
          </p:cNvPr>
          <p:cNvSpPr txBox="1"/>
          <p:nvPr/>
        </p:nvSpPr>
        <p:spPr>
          <a:xfrm>
            <a:off x="744279" y="733647"/>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pic>
        <p:nvPicPr>
          <p:cNvPr id="18" name="Picture 17" descr="A person in a hat&#10;&#10;Description automatically generated">
            <a:extLst>
              <a:ext uri="{FF2B5EF4-FFF2-40B4-BE49-F238E27FC236}">
                <a16:creationId xmlns:a16="http://schemas.microsoft.com/office/drawing/2014/main" id="{74F9F360-0444-97A2-13AA-CE1EEDF5DB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3037" y="5180590"/>
            <a:ext cx="610035" cy="617732"/>
          </a:xfrm>
          <a:prstGeom prst="rect">
            <a:avLst/>
          </a:prstGeom>
        </p:spPr>
      </p:pic>
      <p:pic>
        <p:nvPicPr>
          <p:cNvPr id="20" name="Picture 19">
            <a:extLst>
              <a:ext uri="{FF2B5EF4-FFF2-40B4-BE49-F238E27FC236}">
                <a16:creationId xmlns:a16="http://schemas.microsoft.com/office/drawing/2014/main" id="{DC630329-B8CA-0014-2785-7ACE7597DE5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97867" y="5180590"/>
            <a:ext cx="610379" cy="617732"/>
          </a:xfrm>
          <a:prstGeom prst="rect">
            <a:avLst/>
          </a:prstGeom>
        </p:spPr>
      </p:pic>
      <p:grpSp>
        <p:nvGrpSpPr>
          <p:cNvPr id="24" name="Group 23">
            <a:extLst>
              <a:ext uri="{FF2B5EF4-FFF2-40B4-BE49-F238E27FC236}">
                <a16:creationId xmlns:a16="http://schemas.microsoft.com/office/drawing/2014/main" id="{FE4A256C-65FC-4F24-43E5-9332412498B7}"/>
              </a:ext>
            </a:extLst>
          </p:cNvPr>
          <p:cNvGrpSpPr/>
          <p:nvPr/>
        </p:nvGrpSpPr>
        <p:grpSpPr>
          <a:xfrm>
            <a:off x="8054430" y="-673375"/>
            <a:ext cx="1650739" cy="235324"/>
            <a:chOff x="10225256" y="156075"/>
            <a:chExt cx="1650739" cy="235324"/>
          </a:xfrm>
        </p:grpSpPr>
        <p:sp>
          <p:nvSpPr>
            <p:cNvPr id="25" name="Rounded Rectangle 24">
              <a:hlinkClick r:id="rId6"/>
              <a:extLst>
                <a:ext uri="{FF2B5EF4-FFF2-40B4-BE49-F238E27FC236}">
                  <a16:creationId xmlns:a16="http://schemas.microsoft.com/office/drawing/2014/main" id="{7E90A265-CF03-96FF-DEB8-83D3C28873EE}"/>
                </a:ext>
              </a:extLst>
            </p:cNvPr>
            <p:cNvSpPr/>
            <p:nvPr/>
          </p:nvSpPr>
          <p:spPr>
            <a:xfrm>
              <a:off x="10225256" y="156075"/>
              <a:ext cx="1650739" cy="2353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Ins="10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1DB"/>
                  </a:solidFill>
                  <a:effectLst/>
                  <a:uLnTx/>
                  <a:uFillTx/>
                  <a:latin typeface="Fibra One Regular"/>
                  <a:ea typeface="+mn-ea"/>
                  <a:cs typeface="+mn-cs"/>
                </a:rPr>
                <a:t>ESG Topics A-Z</a:t>
              </a:r>
            </a:p>
          </p:txBody>
        </p:sp>
        <p:grpSp>
          <p:nvGrpSpPr>
            <p:cNvPr id="26" name="Group 25">
              <a:extLst>
                <a:ext uri="{FF2B5EF4-FFF2-40B4-BE49-F238E27FC236}">
                  <a16:creationId xmlns:a16="http://schemas.microsoft.com/office/drawing/2014/main" id="{9B82284F-A830-AC87-97EB-23A523283F53}"/>
                </a:ext>
              </a:extLst>
            </p:cNvPr>
            <p:cNvGrpSpPr/>
            <p:nvPr/>
          </p:nvGrpSpPr>
          <p:grpSpPr>
            <a:xfrm>
              <a:off x="11663797" y="180975"/>
              <a:ext cx="185318" cy="185318"/>
              <a:chOff x="11663797" y="180975"/>
              <a:chExt cx="185318" cy="185318"/>
            </a:xfrm>
          </p:grpSpPr>
          <p:sp>
            <p:nvSpPr>
              <p:cNvPr id="27" name="Oval 26">
                <a:extLst>
                  <a:ext uri="{FF2B5EF4-FFF2-40B4-BE49-F238E27FC236}">
                    <a16:creationId xmlns:a16="http://schemas.microsoft.com/office/drawing/2014/main" id="{064C00E1-57EC-E9AE-4A74-F668573CB037}"/>
                  </a:ext>
                </a:extLst>
              </p:cNvPr>
              <p:cNvSpPr/>
              <p:nvPr/>
            </p:nvSpPr>
            <p:spPr>
              <a:xfrm>
                <a:off x="11663797" y="180975"/>
                <a:ext cx="185318" cy="185318"/>
              </a:xfrm>
              <a:prstGeom prst="ellipse">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ibra One Regular"/>
                  <a:ea typeface="+mn-ea"/>
                  <a:cs typeface="+mn-cs"/>
                </a:endParaRPr>
              </a:p>
            </p:txBody>
          </p:sp>
          <p:sp>
            <p:nvSpPr>
              <p:cNvPr id="28" name="Graphic 28">
                <a:extLst>
                  <a:ext uri="{FF2B5EF4-FFF2-40B4-BE49-F238E27FC236}">
                    <a16:creationId xmlns:a16="http://schemas.microsoft.com/office/drawing/2014/main" id="{D3F19501-75B6-AB03-FB43-ADF6E99F356F}"/>
                  </a:ext>
                </a:extLst>
              </p:cNvPr>
              <p:cNvSpPr/>
              <p:nvPr/>
            </p:nvSpPr>
            <p:spPr>
              <a:xfrm>
                <a:off x="11739176" y="225425"/>
                <a:ext cx="47260" cy="94424"/>
              </a:xfrm>
              <a:custGeom>
                <a:avLst/>
                <a:gdLst>
                  <a:gd name="connsiteX0" fmla="*/ 0 w 73418"/>
                  <a:gd name="connsiteY0" fmla="*/ 0 h 146684"/>
                  <a:gd name="connsiteX1" fmla="*/ 73418 w 73418"/>
                  <a:gd name="connsiteY1" fmla="*/ 73333 h 146684"/>
                  <a:gd name="connsiteX2" fmla="*/ 0 w 73418"/>
                  <a:gd name="connsiteY2" fmla="*/ 146685 h 146684"/>
                </a:gdLst>
                <a:ahLst/>
                <a:cxnLst>
                  <a:cxn ang="0">
                    <a:pos x="connsiteX0" y="connsiteY0"/>
                  </a:cxn>
                  <a:cxn ang="0">
                    <a:pos x="connsiteX1" y="connsiteY1"/>
                  </a:cxn>
                  <a:cxn ang="0">
                    <a:pos x="connsiteX2" y="connsiteY2"/>
                  </a:cxn>
                </a:cxnLst>
                <a:rect l="l" t="t" r="r" b="b"/>
                <a:pathLst>
                  <a:path w="73418" h="146684">
                    <a:moveTo>
                      <a:pt x="0" y="0"/>
                    </a:moveTo>
                    <a:lnTo>
                      <a:pt x="73418" y="73333"/>
                    </a:lnTo>
                    <a:lnTo>
                      <a:pt x="0" y="146685"/>
                    </a:lnTo>
                  </a:path>
                </a:pathLst>
              </a:custGeom>
              <a:noFill/>
              <a:ln w="25400"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1DB"/>
                  </a:solidFill>
                  <a:effectLst/>
                  <a:uLnTx/>
                  <a:uFillTx/>
                  <a:latin typeface="Fibra One Regular"/>
                  <a:ea typeface="+mn-ea"/>
                  <a:cs typeface="+mn-cs"/>
                </a:endParaRPr>
              </a:p>
            </p:txBody>
          </p:sp>
        </p:grpSp>
      </p:grpSp>
      <p:sp>
        <p:nvSpPr>
          <p:cNvPr id="37" name="Round Single Corner Rectangle 36">
            <a:hlinkClick r:id="rId6"/>
            <a:extLst>
              <a:ext uri="{FF2B5EF4-FFF2-40B4-BE49-F238E27FC236}">
                <a16:creationId xmlns:a16="http://schemas.microsoft.com/office/drawing/2014/main" id="{3750BA48-546A-F9CF-A5EE-8CA01596AA94}"/>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38" name="Group 37">
            <a:extLst>
              <a:ext uri="{FF2B5EF4-FFF2-40B4-BE49-F238E27FC236}">
                <a16:creationId xmlns:a16="http://schemas.microsoft.com/office/drawing/2014/main" id="{12F2CD30-6E1F-EEBB-9E82-AFC05214DAF3}"/>
              </a:ext>
            </a:extLst>
          </p:cNvPr>
          <p:cNvGrpSpPr/>
          <p:nvPr/>
        </p:nvGrpSpPr>
        <p:grpSpPr>
          <a:xfrm>
            <a:off x="6149095" y="444348"/>
            <a:ext cx="1466160" cy="320512"/>
            <a:chOff x="10615518" y="130531"/>
            <a:chExt cx="1466160" cy="320512"/>
          </a:xfrm>
        </p:grpSpPr>
        <p:sp>
          <p:nvSpPr>
            <p:cNvPr id="35" name="Rounded Rectangle 34">
              <a:hlinkClick r:id="rId6"/>
              <a:extLst>
                <a:ext uri="{FF2B5EF4-FFF2-40B4-BE49-F238E27FC236}">
                  <a16:creationId xmlns:a16="http://schemas.microsoft.com/office/drawing/2014/main" id="{35813A7F-DFCA-120E-C724-B494BD505CF6}"/>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36" name="Half Frame 35">
              <a:extLst>
                <a:ext uri="{FF2B5EF4-FFF2-40B4-BE49-F238E27FC236}">
                  <a16:creationId xmlns:a16="http://schemas.microsoft.com/office/drawing/2014/main" id="{ED1EF689-882F-B9AC-E8D4-69E7D317144C}"/>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31" name="TextBox 30">
            <a:extLst>
              <a:ext uri="{FF2B5EF4-FFF2-40B4-BE49-F238E27FC236}">
                <a16:creationId xmlns:a16="http://schemas.microsoft.com/office/drawing/2014/main" id="{F2106947-7F9B-FE34-88BD-422D1F3CCABA}"/>
              </a:ext>
            </a:extLst>
          </p:cNvPr>
          <p:cNvSpPr txBox="1"/>
          <p:nvPr/>
        </p:nvSpPr>
        <p:spPr>
          <a:xfrm>
            <a:off x="625689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pic>
        <p:nvPicPr>
          <p:cNvPr id="40" name="Picture 39">
            <a:extLst>
              <a:ext uri="{FF2B5EF4-FFF2-40B4-BE49-F238E27FC236}">
                <a16:creationId xmlns:a16="http://schemas.microsoft.com/office/drawing/2014/main" id="{E106524E-FF35-D0F7-4104-841C49C54CC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530560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4654A4-EF76-481C-AE0E-65E45811CFAB}"/>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225</TotalTime>
  <Words>494</Words>
  <Application>Microsoft Office PowerPoint</Application>
  <PresentationFormat>Widescreen</PresentationFormat>
  <Paragraphs>46</Paragraphs>
  <Slides>2</Slides>
  <Notes>2</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vt:i4>
      </vt:variant>
    </vt:vector>
  </HeadingPairs>
  <TitlesOfParts>
    <vt:vector size="10" baseType="lpstr">
      <vt:lpstr>GT Pressura LCG Black</vt:lpstr>
      <vt:lpstr>Arial</vt:lpstr>
      <vt:lpstr>Gilroy Medium</vt:lpstr>
      <vt:lpstr>Arial Narrow</vt:lpstr>
      <vt:lpstr>Fibra One Regular</vt:lpstr>
      <vt:lpstr>Office Theme</vt:lpstr>
      <vt:lpstr>1_Office Theme</vt:lpstr>
      <vt:lpstr>think-cell Slide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13</cp:revision>
  <dcterms:created xsi:type="dcterms:W3CDTF">2025-10-17T20:50:14Z</dcterms:created>
  <dcterms:modified xsi:type="dcterms:W3CDTF">2026-04-09T21:13:42Z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