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 id="2147483925" r:id="rId5"/>
    <p:sldMasterId id="2147483947" r:id="rId6"/>
  </p:sldMasterIdLst>
  <p:notesMasterIdLst>
    <p:notesMasterId r:id="rId20"/>
  </p:notesMasterIdLst>
  <p:handoutMasterIdLst>
    <p:handoutMasterId r:id="rId21"/>
  </p:handoutMasterIdLst>
  <p:sldIdLst>
    <p:sldId id="4191" r:id="rId7"/>
    <p:sldId id="2147483237" r:id="rId8"/>
    <p:sldId id="4166" r:id="rId9"/>
    <p:sldId id="2147483249" r:id="rId10"/>
    <p:sldId id="2147482715" r:id="rId11"/>
    <p:sldId id="2147483250" r:id="rId12"/>
    <p:sldId id="2147483251" r:id="rId13"/>
    <p:sldId id="2147483252" r:id="rId14"/>
    <p:sldId id="2147483253" r:id="rId15"/>
    <p:sldId id="2147483255" r:id="rId16"/>
    <p:sldId id="2147482727" r:id="rId17"/>
    <p:sldId id="2147482724" r:id="rId18"/>
    <p:sldId id="260" r:id="rId19"/>
  </p:sldIdLst>
  <p:sldSz cx="12192000" cy="6858000"/>
  <p:notesSz cx="6858000" cy="9144000"/>
  <p:embeddedFontLst>
    <p:embeddedFont>
      <p:font typeface="Arial Narrow" panose="020B0606020202030204" pitchFamily="34" charset="0"/>
      <p:regular r:id="rId22"/>
      <p:bold r:id="rId23"/>
      <p:italic r:id="rId24"/>
      <p:boldItalic r:id="rId25"/>
    </p:embeddedFont>
    <p:embeddedFont>
      <p:font typeface="Gilroy Medium" panose="00000600000000000000" charset="0"/>
      <p:regular r:id="rId26"/>
      <p:bold r:id="rId27"/>
    </p:embeddedFont>
    <p:embeddedFont>
      <p:font typeface="GT Pressura LCG Black" panose="020B0604020202020204" charset="0"/>
      <p:regular r:id="rId28"/>
      <p:bold r:id="rId29"/>
      <p:italic r:id="rId30"/>
      <p:bold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64267-E6BC-72A8-016C-D36C03CD6D12}" name="Popowski, Nicole {PEP}" initials="PN{" userId="S::Nicole.Popowski@pepsico.com::61f71d42-331a-4ab7-9267-9fbf44eaf944" providerId="AD"/>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095F5DC6-5918-7F14-0D5A-16F4B2EFE275}" name="Dominguez, Manuel {PEP}" initials="" userId="S::Manuel.Dominguez@pepsico.com::bbdbb548-75d2-4851-9814-27ae57cc6700" providerId="AD"/>
  <p188:author id="{E7923AC8-8D47-E292-0395-8AC09EE152C0}" name="Cutler, Ian {PEP}" initials="CI" userId="S::ian.cutler@pepsico.com::85e2cef1-672a-4989-87a8-a96e9b4c5d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07D"/>
    <a:srgbClr val="3680CE"/>
    <a:srgbClr val="71A9E3"/>
    <a:srgbClr val="145798"/>
    <a:srgbClr val="954F07"/>
    <a:srgbClr val="C87307"/>
    <a:srgbClr val="71A8E3"/>
    <a:srgbClr val="EC9F0B"/>
    <a:srgbClr val="8DBF28"/>
    <a:srgbClr val="0F44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582" autoAdjust="0"/>
  </p:normalViewPr>
  <p:slideViewPr>
    <p:cSldViewPr snapToGrid="0">
      <p:cViewPr varScale="1">
        <p:scale>
          <a:sx n="76" d="100"/>
          <a:sy n="76" d="100"/>
        </p:scale>
        <p:origin x="272"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4/8/2026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262776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733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dirty="0"/>
              <a:t>When we engage in conversations with customers there are times when they want to understand how we are adding “value” or how we are helping them against their scope 3 goals. We are going to spend a few minutes to help you understand what they are and where we as a partner impact </a:t>
            </a:r>
            <a:r>
              <a:rPr lang="en-US" b="1" dirty="0"/>
              <a:t>our customers </a:t>
            </a:r>
            <a:r>
              <a:rPr lang="en-US" dirty="0"/>
              <a:t>sustainability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4545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454"/>
                </a:solidFill>
                <a:effectLst/>
                <a:uLnTx/>
                <a:uFillTx/>
                <a:latin typeface="Calibri" panose="020F0502020204030204" pitchFamily="34" charset="0"/>
                <a:ea typeface="+mn-ea"/>
                <a:cs typeface="Calibri" panose="020F0502020204030204" pitchFamily="34" charset="0"/>
              </a:rPr>
              <a:t>GHG emissions have been classified into distinct scopes for corporate footprints, organized by level of ownership and control, to help with measurement and management.</a:t>
            </a:r>
            <a:endParaRPr kumimoji="0" lang="en-GB" sz="1200" b="0" i="0" u="none" strike="noStrike" kern="1200" cap="none" spc="0" normalizeH="0" baseline="0" noProof="0" dirty="0">
              <a:ln>
                <a:noFill/>
              </a:ln>
              <a:solidFill>
                <a:srgbClr val="545454"/>
              </a:solidFill>
              <a:effectLst/>
              <a:uLnTx/>
              <a:uFillTx/>
              <a:latin typeface="Calibri" panose="020F0502020204030204" pitchFamily="34" charset="0"/>
              <a:ea typeface="+mn-ea"/>
              <a:cs typeface="Calibri" panose="020F0502020204030204" pitchFamily="34" charset="0"/>
            </a:endParaRPr>
          </a:p>
          <a:p>
            <a:pPr marL="0" indent="0">
              <a:buNone/>
            </a:pPr>
            <a:r>
              <a:rPr lang="en-US" dirty="0"/>
              <a:t>Scope 1, 2, and 3 emissions are a way to categorize the different types of greenhouse gas (GHG) emissions a company creates. </a:t>
            </a:r>
          </a:p>
          <a:p>
            <a:pPr marL="0" indent="0">
              <a:buNone/>
            </a:pPr>
            <a:endParaRPr lang="en-US" dirty="0"/>
          </a:p>
          <a:p>
            <a:pPr marL="0" indent="0">
              <a:buNone/>
            </a:pPr>
            <a:r>
              <a:rPr lang="en-US" dirty="0"/>
              <a:t>The scopes are determined by where the emissions come from:</a:t>
            </a:r>
          </a:p>
          <a:p>
            <a:pPr marL="0" indent="0">
              <a:buNone/>
            </a:pPr>
            <a:r>
              <a:rPr lang="en-US" b="1" u="sng" dirty="0"/>
              <a:t>Scope 1 </a:t>
            </a:r>
            <a:r>
              <a:rPr lang="en-US" dirty="0"/>
              <a:t>Direct emissions that a company generates while performing its </a:t>
            </a:r>
            <a:r>
              <a:rPr lang="en-US" b="1" dirty="0"/>
              <a:t>business activities</a:t>
            </a:r>
            <a:r>
              <a:rPr lang="en-US" dirty="0"/>
              <a:t>, such as emissions from fuel burned in buildings, vehicles, and equipment</a:t>
            </a:r>
          </a:p>
          <a:p>
            <a:pPr marL="0" indent="0">
              <a:buNone/>
            </a:pPr>
            <a:r>
              <a:rPr lang="en-US" b="1" u="sng" dirty="0"/>
              <a:t>Scope 2 </a:t>
            </a:r>
            <a:r>
              <a:rPr lang="en-US" dirty="0"/>
              <a:t>Indirect emissions from </a:t>
            </a:r>
            <a:r>
              <a:rPr lang="en-US" b="1" dirty="0"/>
              <a:t>purchased energy</a:t>
            </a:r>
            <a:r>
              <a:rPr lang="en-US" dirty="0"/>
              <a:t>, such as electricity, steam, heat, and cooling</a:t>
            </a:r>
          </a:p>
          <a:p>
            <a:pPr marL="0" indent="0">
              <a:buNone/>
            </a:pPr>
            <a:r>
              <a:rPr lang="en-US" b="1" u="sng" dirty="0"/>
              <a:t>Scope 3 </a:t>
            </a:r>
            <a:r>
              <a:rPr lang="en-US" dirty="0"/>
              <a:t>In this category go all the </a:t>
            </a:r>
            <a:r>
              <a:rPr lang="en-US" b="1" dirty="0"/>
              <a:t>emissions associated, not with the company itself</a:t>
            </a:r>
            <a:r>
              <a:rPr lang="en-US" dirty="0"/>
              <a:t>, but that the organization is indirectly responsible for, up and down its value chain. For example, from buying products from its suppliers, and from its products when customers use them. Emissions-wise, Scope 3 is nearly always the big one for customers </a:t>
            </a: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174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Educate for customer dialog</a:t>
            </a:r>
          </a:p>
          <a:p>
            <a:pPr marL="0" indent="0">
              <a:buNone/>
            </a:pPr>
            <a:endParaRPr lang="en-US"/>
          </a:p>
          <a:p>
            <a:pPr marL="0" indent="0">
              <a:buNone/>
            </a:pPr>
            <a:r>
              <a:rPr lang="en-US"/>
              <a:t>When we engage in conversations with customers there are times when they want to understand how we are adding “value” or how we are helping them against their scope 3 goals. We are going to spend a few minutes to help you understand what they are and where we as a partner impact </a:t>
            </a:r>
            <a:r>
              <a:rPr lang="en-US" b="1"/>
              <a:t>our customers </a:t>
            </a:r>
            <a:r>
              <a:rPr lang="en-US"/>
              <a:t>sustainability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4545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454"/>
                </a:solidFill>
                <a:effectLst/>
                <a:uLnTx/>
                <a:uFillTx/>
                <a:latin typeface="Calibri" panose="020F0502020204030204" pitchFamily="34" charset="0"/>
                <a:ea typeface="+mn-ea"/>
                <a:cs typeface="Calibri" panose="020F0502020204030204" pitchFamily="34" charset="0"/>
              </a:rPr>
              <a:t>GHG emissions have been classified into distinct scopes for corporate footprints, organized by level of ownership and control, to help with measurement and management.</a:t>
            </a:r>
            <a:endParaRPr kumimoji="0" lang="en-GB" sz="1200" b="0" i="0" u="none" strike="noStrike" kern="1200" cap="none" spc="0" normalizeH="0" baseline="0" noProof="0">
              <a:ln>
                <a:noFill/>
              </a:ln>
              <a:solidFill>
                <a:srgbClr val="545454"/>
              </a:solidFill>
              <a:effectLst/>
              <a:uLnTx/>
              <a:uFillTx/>
              <a:latin typeface="Calibri" panose="020F0502020204030204" pitchFamily="34" charset="0"/>
              <a:ea typeface="+mn-ea"/>
              <a:cs typeface="Calibri" panose="020F0502020204030204" pitchFamily="34" charset="0"/>
            </a:endParaRPr>
          </a:p>
          <a:p>
            <a:pPr marL="0" indent="0">
              <a:buNone/>
            </a:pPr>
            <a:endParaRPr lang="en-US"/>
          </a:p>
          <a:p>
            <a:pPr marL="0" indent="0">
              <a:buNone/>
            </a:pPr>
            <a:r>
              <a:rPr lang="en-US"/>
              <a:t>Scope 1, 2, and 3 emissions are a way to categorize the different types of greenhouse gas (GHG) emissions a company creates. </a:t>
            </a:r>
          </a:p>
          <a:p>
            <a:pPr marL="0" indent="0">
              <a:buNone/>
            </a:pPr>
            <a:endParaRPr lang="en-US"/>
          </a:p>
          <a:p>
            <a:pPr marL="0" indent="0">
              <a:buNone/>
            </a:pPr>
            <a:r>
              <a:rPr lang="en-US"/>
              <a:t>The scopes are determined by where the emissions come from:</a:t>
            </a:r>
          </a:p>
          <a:p>
            <a:pPr marL="0" indent="0">
              <a:buNone/>
            </a:pPr>
            <a:r>
              <a:rPr lang="en-US" b="1" u="sng"/>
              <a:t>Scope 1</a:t>
            </a:r>
          </a:p>
          <a:p>
            <a:pPr marL="0" indent="0">
              <a:buNone/>
            </a:pPr>
            <a:r>
              <a:rPr lang="en-US"/>
              <a:t>Direct emissions that a company generates while performing its </a:t>
            </a:r>
            <a:r>
              <a:rPr lang="en-US" b="1"/>
              <a:t>business activities</a:t>
            </a:r>
            <a:r>
              <a:rPr lang="en-US"/>
              <a:t>, such as emissions from fuel burned in buildings, vehicles, and equipment</a:t>
            </a:r>
          </a:p>
          <a:p>
            <a:pPr marL="0" indent="0">
              <a:buNone/>
            </a:pPr>
            <a:r>
              <a:rPr lang="en-US" b="1" u="sng"/>
              <a:t>Scope 2</a:t>
            </a:r>
          </a:p>
          <a:p>
            <a:pPr marL="0" indent="0">
              <a:buNone/>
            </a:pPr>
            <a:r>
              <a:rPr lang="en-US"/>
              <a:t>Indirect emissions from </a:t>
            </a:r>
            <a:r>
              <a:rPr lang="en-US" b="1"/>
              <a:t>purchased energy</a:t>
            </a:r>
            <a:r>
              <a:rPr lang="en-US"/>
              <a:t>, such as electricity, steam, heat, and cooling</a:t>
            </a:r>
          </a:p>
          <a:p>
            <a:pPr marL="0" indent="0">
              <a:buNone/>
            </a:pPr>
            <a:r>
              <a:rPr lang="en-US" b="1" u="sng"/>
              <a:t>Scope 3</a:t>
            </a:r>
          </a:p>
          <a:p>
            <a:pPr marL="0" indent="0">
              <a:buNone/>
            </a:pPr>
            <a:r>
              <a:rPr lang="en-US"/>
              <a:t>In this category go all the </a:t>
            </a:r>
            <a:r>
              <a:rPr lang="en-US" b="1"/>
              <a:t>emissions associated, not with the company itself</a:t>
            </a:r>
            <a:r>
              <a:rPr lang="en-US"/>
              <a:t>, but that the organization is indirectly responsible for, up and down its value chain. For example, from buying products from its suppliers, and from its products when customers use them. Emissions-wise, Scope 3 is nearly always the big one.</a:t>
            </a:r>
          </a:p>
          <a:p>
            <a:pPr marL="0" indent="0">
              <a:buNone/>
            </a:pPr>
            <a:endParaRPr lang="en-US"/>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656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376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Approvals: </a:t>
            </a:r>
          </a:p>
          <a:p>
            <a:pPr marL="0" indent="0">
              <a:buNone/>
            </a:pPr>
            <a:r>
              <a:rPr lang="en-US"/>
              <a:t>External Reporting</a:t>
            </a:r>
          </a:p>
          <a:p>
            <a:pPr marL="0" indent="0">
              <a:buNone/>
            </a:pPr>
            <a:r>
              <a:rPr lang="en-US"/>
              <a:t>Comms</a:t>
            </a:r>
          </a:p>
          <a:p>
            <a:pPr marL="0" indent="0">
              <a:buNone/>
            </a:pPr>
            <a:r>
              <a:rPr lang="en-US"/>
              <a:t>Legal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4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Approvals: </a:t>
            </a:r>
          </a:p>
          <a:p>
            <a:pPr marL="0" indent="0">
              <a:buNone/>
            </a:pPr>
            <a:r>
              <a:rPr lang="en-US"/>
              <a:t>External Reporting</a:t>
            </a:r>
          </a:p>
          <a:p>
            <a:pPr marL="0" indent="0">
              <a:buNone/>
            </a:pPr>
            <a:r>
              <a:rPr lang="en-US"/>
              <a:t>Comms</a:t>
            </a:r>
          </a:p>
          <a:p>
            <a:pPr marL="0" indent="0">
              <a:buNone/>
            </a:pPr>
            <a:r>
              <a:rPr lang="en-US"/>
              <a:t>Legal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Educate for customer dialog</a:t>
            </a:r>
          </a:p>
          <a:p>
            <a:pPr marL="0" indent="0">
              <a:buNone/>
            </a:pPr>
            <a:endParaRPr lang="en-US"/>
          </a:p>
          <a:p>
            <a:pPr marL="0" indent="0">
              <a:buNone/>
            </a:pPr>
            <a:r>
              <a:rPr lang="en-US"/>
              <a:t>When we engage in conversations with customers there are times when they want to understand how we are adding “value” or how we are helping them against their scope 3 goals. We are going to spend a few minutes to help you understand what they are and where we as a partner impact </a:t>
            </a:r>
            <a:r>
              <a:rPr lang="en-US" b="1"/>
              <a:t>our customers </a:t>
            </a:r>
            <a:r>
              <a:rPr lang="en-US"/>
              <a:t>sustainability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4545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45454"/>
                </a:solidFill>
                <a:effectLst/>
                <a:uLnTx/>
                <a:uFillTx/>
                <a:latin typeface="Calibri" panose="020F0502020204030204" pitchFamily="34" charset="0"/>
                <a:ea typeface="+mn-ea"/>
                <a:cs typeface="Calibri" panose="020F0502020204030204" pitchFamily="34" charset="0"/>
              </a:rPr>
              <a:t>GHG emissions have been classified into distinct scopes for corporate footprints, organized by level of ownership and control, to help with measurement and management.</a:t>
            </a:r>
            <a:endParaRPr kumimoji="0" lang="en-GB" sz="1200" b="0" i="0" u="none" strike="noStrike" kern="1200" cap="none" spc="0" normalizeH="0" baseline="0" noProof="0">
              <a:ln>
                <a:noFill/>
              </a:ln>
              <a:solidFill>
                <a:srgbClr val="545454"/>
              </a:solidFill>
              <a:effectLst/>
              <a:uLnTx/>
              <a:uFillTx/>
              <a:latin typeface="Calibri" panose="020F0502020204030204" pitchFamily="34" charset="0"/>
              <a:ea typeface="+mn-ea"/>
              <a:cs typeface="Calibri" panose="020F0502020204030204" pitchFamily="34" charset="0"/>
            </a:endParaRPr>
          </a:p>
          <a:p>
            <a:pPr marL="0" indent="0">
              <a:buNone/>
            </a:pPr>
            <a:endParaRPr lang="en-US"/>
          </a:p>
          <a:p>
            <a:pPr marL="0" indent="0">
              <a:buNone/>
            </a:pPr>
            <a:r>
              <a:rPr lang="en-US"/>
              <a:t>Scope 1, 2, and 3 emissions are a way to categorize the different types of greenhouse gas (GHG) emissions a company creates. </a:t>
            </a:r>
          </a:p>
          <a:p>
            <a:pPr marL="0" indent="0">
              <a:buNone/>
            </a:pPr>
            <a:endParaRPr lang="en-US"/>
          </a:p>
          <a:p>
            <a:pPr marL="0" indent="0">
              <a:buNone/>
            </a:pPr>
            <a:r>
              <a:rPr lang="en-US"/>
              <a:t>The scopes are determined by where the emissions come from:</a:t>
            </a:r>
          </a:p>
          <a:p>
            <a:pPr marL="0" indent="0">
              <a:buNone/>
            </a:pPr>
            <a:r>
              <a:rPr lang="en-US" b="1" u="sng"/>
              <a:t>Scope 1</a:t>
            </a:r>
          </a:p>
          <a:p>
            <a:pPr marL="0" indent="0">
              <a:buNone/>
            </a:pPr>
            <a:r>
              <a:rPr lang="en-US"/>
              <a:t>Direct emissions that a company generates while performing its </a:t>
            </a:r>
            <a:r>
              <a:rPr lang="en-US" b="1"/>
              <a:t>business activities</a:t>
            </a:r>
            <a:r>
              <a:rPr lang="en-US"/>
              <a:t>, such as emissions from fuel burned in buildings, vehicles, and equipment</a:t>
            </a:r>
          </a:p>
          <a:p>
            <a:pPr marL="0" indent="0">
              <a:buNone/>
            </a:pPr>
            <a:r>
              <a:rPr lang="en-US" b="1" u="sng"/>
              <a:t>Scope 2</a:t>
            </a:r>
          </a:p>
          <a:p>
            <a:pPr marL="0" indent="0">
              <a:buNone/>
            </a:pPr>
            <a:r>
              <a:rPr lang="en-US"/>
              <a:t>Indirect emissions from </a:t>
            </a:r>
            <a:r>
              <a:rPr lang="en-US" b="1"/>
              <a:t>purchased energy</a:t>
            </a:r>
            <a:r>
              <a:rPr lang="en-US"/>
              <a:t>, such as electricity, steam, heat, and cooling</a:t>
            </a:r>
          </a:p>
          <a:p>
            <a:pPr marL="0" indent="0">
              <a:buNone/>
            </a:pPr>
            <a:r>
              <a:rPr lang="en-US" b="1" u="sng"/>
              <a:t>Scope 3</a:t>
            </a:r>
          </a:p>
          <a:p>
            <a:pPr marL="0" indent="0">
              <a:buNone/>
            </a:pPr>
            <a:r>
              <a:rPr lang="en-US"/>
              <a:t>In this category go all the </a:t>
            </a:r>
            <a:r>
              <a:rPr lang="en-US" b="1"/>
              <a:t>emissions associated, not with the company itself</a:t>
            </a:r>
            <a:r>
              <a:rPr lang="en-US"/>
              <a:t>, but that the organization is indirectly responsible for, up and down its value chain. For example, from buying products from its suppliers, and from its products when customers use them. Emissions-wise, Scope 3 is nearly always the big one.</a:t>
            </a:r>
          </a:p>
          <a:p>
            <a:pPr marL="0" indent="0">
              <a:buNone/>
            </a:pPr>
            <a:endParaRPr lang="en-US"/>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839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headline from “Toolkit Content”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099783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404B4-D7DD-EA53-1C1F-F32989FAA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481ED-4B42-12FE-FCFA-F586E00BD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6CC40-8B65-D530-6E33-9750AE86A6A9}"/>
              </a:ext>
            </a:extLst>
          </p:cNvPr>
          <p:cNvSpPr>
            <a:spLocks noGrp="1"/>
          </p:cNvSpPr>
          <p:nvPr>
            <p:ph type="body" idx="1"/>
          </p:nvPr>
        </p:nvSpPr>
        <p:spPr/>
        <p:txBody>
          <a:bodyPr/>
          <a:lstStyle/>
          <a:p>
            <a:r>
              <a:rPr lang="en-US"/>
              <a:t>Revised headline from “Toolkit Content”</a:t>
            </a:r>
          </a:p>
        </p:txBody>
      </p:sp>
      <p:sp>
        <p:nvSpPr>
          <p:cNvPr id="4" name="Slide Number Placeholder 3">
            <a:extLst>
              <a:ext uri="{FF2B5EF4-FFF2-40B4-BE49-F238E27FC236}">
                <a16:creationId xmlns:a16="http://schemas.microsoft.com/office/drawing/2014/main" id="{779429A7-E186-A9FF-9085-E1FDAA0E34E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36055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AD52-811B-BCC3-2F21-263EFC72E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3506E-1171-3429-FCCA-B76151BCB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64146-4288-6F3E-5EDB-A773D4E508A8}"/>
              </a:ext>
            </a:extLst>
          </p:cNvPr>
          <p:cNvSpPr>
            <a:spLocks noGrp="1"/>
          </p:cNvSpPr>
          <p:nvPr>
            <p:ph type="body" idx="1"/>
          </p:nvPr>
        </p:nvSpPr>
        <p:spPr/>
        <p:txBody>
          <a:bodyPr/>
          <a:lstStyle/>
          <a:p>
            <a:r>
              <a:rPr lang="en-US"/>
              <a:t>Revised headline from “Toolkit Content”</a:t>
            </a:r>
          </a:p>
        </p:txBody>
      </p:sp>
      <p:sp>
        <p:nvSpPr>
          <p:cNvPr id="4" name="Slide Number Placeholder 3">
            <a:extLst>
              <a:ext uri="{FF2B5EF4-FFF2-40B4-BE49-F238E27FC236}">
                <a16:creationId xmlns:a16="http://schemas.microsoft.com/office/drawing/2014/main" id="{B98D2CEC-6CA6-464F-BE51-3C28F49A88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734450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30.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5" Type="http://schemas.openxmlformats.org/officeDocument/2006/relationships/image" Target="../media/image32.emf"/><Relationship Id="rId4" Type="http://schemas.openxmlformats.org/officeDocument/2006/relationships/image" Target="../media/image30.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2355A"/>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3680CE"/>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4857952C-1F35-BE8C-235D-90ABB616A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27372" y="6256303"/>
            <a:ext cx="1159828" cy="355049"/>
          </a:xfrm>
          <a:prstGeom prst="rect">
            <a:avLst/>
          </a:prstGeom>
        </p:spPr>
      </p:pic>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36576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3690486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40485354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7542313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1147104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4054142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2214711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677834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solidFill>
                  <a:srgbClr val="2B660F"/>
                </a:solidFill>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094879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8DBE28"/>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6429907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2027249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032038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910D"/>
              </a:solidFill>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769560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22426423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75994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rgbClr val="5D910D"/>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rgbClr val="ED9F0A"/>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rgbClr val="EE6C26"/>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rgbClr val="2B660F"/>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rgbClr val="3476C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045441"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247400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EE6D26"/>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3477C2"/>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ED9F0A"/>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5D910D"/>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ED9F0A"/>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3476C2"/>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EE6C26"/>
                </a:solidFill>
                <a:latin typeface="+mj-lt"/>
                <a:ea typeface="+mn-ea"/>
                <a:cs typeface="+mn-cs"/>
              </a:defRPr>
            </a:lvl1pPr>
          </a:lstStyle>
          <a:p>
            <a:pPr lvl="0"/>
            <a:r>
              <a:rPr lang="en-US"/>
              <a:t>Click to edit Master text styles</a:t>
            </a:r>
          </a:p>
        </p:txBody>
      </p:sp>
      <p:sp>
        <p:nvSpPr>
          <p:cNvPr id="4" name="TextBox 3">
            <a:extLst>
              <a:ext uri="{FF2B5EF4-FFF2-40B4-BE49-F238E27FC236}">
                <a16:creationId xmlns:a16="http://schemas.microsoft.com/office/drawing/2014/main" id="{39C5FE2C-6563-2395-ECAC-48A9F9F30DCE}"/>
              </a:ext>
            </a:extLst>
          </p:cNvPr>
          <p:cNvSpPr txBox="1"/>
          <p:nvPr userDrawn="1"/>
        </p:nvSpPr>
        <p:spPr>
          <a:xfrm>
            <a:off x="766119"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391624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rgbClr val="2B660F"/>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rgbClr val="2B660F"/>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rgbClr val="2B660F"/>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363573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4950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0934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7554131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72073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49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8BBB28"/>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rgbClr val="2B660F"/>
                </a:solidFill>
                <a:latin typeface="+mn-lt"/>
              </a:defRPr>
            </a:lvl1pPr>
            <a:lvl2pPr>
              <a:buClr>
                <a:srgbClr val="2B660F"/>
              </a:buClr>
              <a:defRPr>
                <a:solidFill>
                  <a:srgbClr val="2B660F"/>
                </a:solidFill>
                <a:latin typeface="+mn-lt"/>
              </a:defRPr>
            </a:lvl2pPr>
            <a:lvl3pPr>
              <a:buClr>
                <a:schemeClr val="tx2"/>
              </a:buClr>
              <a:defRPr>
                <a:solidFill>
                  <a:srgbClr val="2B660F"/>
                </a:solidFill>
                <a:latin typeface="+mn-lt"/>
              </a:defRPr>
            </a:lvl3pPr>
            <a:lvl4pPr>
              <a:buClr>
                <a:schemeClr val="tx2"/>
              </a:buClr>
              <a:defRPr>
                <a:solidFill>
                  <a:srgbClr val="2B660F"/>
                </a:solidFill>
                <a:latin typeface="+mn-lt"/>
              </a:defRPr>
            </a:lvl4pPr>
            <a:lvl5pPr>
              <a:buClr>
                <a:schemeClr val="tx2"/>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4715882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4234232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2B660F"/>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buClr>
                <a:srgbClr val="2B660F"/>
              </a:buClr>
              <a:defRPr sz="1400">
                <a:solidFill>
                  <a:srgbClr val="2B660F"/>
                </a:solidFill>
                <a:latin typeface="+mn-lt"/>
              </a:defRPr>
            </a:lvl1pPr>
            <a:lvl2pPr>
              <a:buClr>
                <a:srgbClr val="2B660F"/>
              </a:buClr>
              <a:defRPr>
                <a:solidFill>
                  <a:srgbClr val="2B660F"/>
                </a:solidFill>
                <a:latin typeface="+mn-lt"/>
              </a:defRPr>
            </a:lvl2pPr>
            <a:lvl3pPr>
              <a:buClr>
                <a:srgbClr val="2B660F"/>
              </a:buClr>
              <a:defRPr>
                <a:solidFill>
                  <a:srgbClr val="2B660F"/>
                </a:solidFill>
                <a:latin typeface="+mn-lt"/>
              </a:defRPr>
            </a:lvl3pPr>
            <a:lvl4pPr>
              <a:buClr>
                <a:srgbClr val="2B660F"/>
              </a:buClr>
              <a:defRPr>
                <a:solidFill>
                  <a:srgbClr val="2B660F"/>
                </a:solidFill>
                <a:latin typeface="+mn-lt"/>
              </a:defRPr>
            </a:lvl4pPr>
            <a:lvl5pPr>
              <a:buClr>
                <a:srgbClr val="2B660F"/>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5D910D"/>
                </a:solidFill>
              </a:defRPr>
            </a:lvl1pPr>
          </a:lstStyle>
          <a:p>
            <a:r>
              <a:rPr lang="en-US"/>
              <a:t>Click to edit title</a:t>
            </a:r>
          </a:p>
        </p:txBody>
      </p:sp>
    </p:spTree>
    <p:extLst>
      <p:ext uri="{BB962C8B-B14F-4D97-AF65-F5344CB8AC3E}">
        <p14:creationId xmlns:p14="http://schemas.microsoft.com/office/powerpoint/2010/main" val="2616288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29703874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0355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772AA78E-5B79-F7E2-9960-5B1CF56F07B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12353416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660F"/>
              </a:solidFill>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8BB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rgbClr val="2B660F"/>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8003946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1792493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rgbClr val="2B660F"/>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466251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49102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8589039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7186794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9641470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20627214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26840996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7" name="TextBox 6">
            <a:extLst>
              <a:ext uri="{FF2B5EF4-FFF2-40B4-BE49-F238E27FC236}">
                <a16:creationId xmlns:a16="http://schemas.microsoft.com/office/drawing/2014/main" id="{540209D7-6DFF-EA72-22D5-4A6A9B48CED9}"/>
              </a:ext>
            </a:extLst>
          </p:cNvPr>
          <p:cNvSpPr txBox="1"/>
          <p:nvPr userDrawn="1"/>
        </p:nvSpPr>
        <p:spPr>
          <a:xfrm>
            <a:off x="11738919" y="654908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9213185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5D910D"/>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2B660F"/>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BFDE7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2698300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33738517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3A484860-B7C8-63CB-6C1D-22A50F99ACF6}"/>
              </a:ext>
            </a:extLst>
          </p:cNvPr>
          <p:cNvSpPr txBox="1"/>
          <p:nvPr userDrawn="1"/>
        </p:nvSpPr>
        <p:spPr>
          <a:xfrm>
            <a:off x="963827" y="6561438"/>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8586351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11297716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862132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admap">
    <p:bg>
      <p:bgPr>
        <a:solidFill>
          <a:schemeClr val="accent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5791201" cy="316592"/>
          </a:xfrm>
        </p:spPr>
        <p:txBody>
          <a:bodyPr>
            <a:normAutofit/>
          </a:bodyPr>
          <a:lstStyle>
            <a:lvl1pPr marL="0" indent="0">
              <a:lnSpc>
                <a:spcPct val="90000"/>
              </a:lnSpc>
              <a:spcBef>
                <a:spcPts val="0"/>
              </a:spcBef>
              <a:buNone/>
              <a:defRPr sz="1800">
                <a:solidFill>
                  <a:schemeClr val="tx2"/>
                </a:solidFill>
                <a:latin typeface="Gilroy Medium" panose="00000600000000000000" pitchFamily="50" charset="0"/>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57912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D56BE54F-ABA7-87C3-DDEC-8CC14C3BB9D5}"/>
              </a:ext>
            </a:extLst>
          </p:cNvPr>
          <p:cNvSpPr>
            <a:spLocks noGrp="1"/>
          </p:cNvSpPr>
          <p:nvPr>
            <p:ph type="body" sz="quarter" idx="14"/>
          </p:nvPr>
        </p:nvSpPr>
        <p:spPr>
          <a:xfrm>
            <a:off x="1027799" y="1219200"/>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4" name="Text Placeholder 20">
            <a:extLst>
              <a:ext uri="{FF2B5EF4-FFF2-40B4-BE49-F238E27FC236}">
                <a16:creationId xmlns:a16="http://schemas.microsoft.com/office/drawing/2014/main" id="{69F201B2-0E15-895F-F5D3-04F06E37DE19}"/>
              </a:ext>
            </a:extLst>
          </p:cNvPr>
          <p:cNvSpPr>
            <a:spLocks noGrp="1"/>
          </p:cNvSpPr>
          <p:nvPr>
            <p:ph type="body" sz="quarter" idx="15"/>
          </p:nvPr>
        </p:nvSpPr>
        <p:spPr>
          <a:xfrm>
            <a:off x="1027799" y="2531953"/>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462DB5CE-E172-93EF-0E0A-B48D937BCE38}"/>
              </a:ext>
            </a:extLst>
          </p:cNvPr>
          <p:cNvSpPr>
            <a:spLocks noGrp="1"/>
          </p:cNvSpPr>
          <p:nvPr>
            <p:ph type="body" sz="quarter" idx="16"/>
          </p:nvPr>
        </p:nvSpPr>
        <p:spPr>
          <a:xfrm>
            <a:off x="1027799" y="3844706"/>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8" name="Text Placeholder 20">
            <a:extLst>
              <a:ext uri="{FF2B5EF4-FFF2-40B4-BE49-F238E27FC236}">
                <a16:creationId xmlns:a16="http://schemas.microsoft.com/office/drawing/2014/main" id="{183A6671-C3D1-2881-2875-99B538AF8438}"/>
              </a:ext>
            </a:extLst>
          </p:cNvPr>
          <p:cNvSpPr>
            <a:spLocks noGrp="1"/>
          </p:cNvSpPr>
          <p:nvPr>
            <p:ph type="body" sz="quarter" idx="17"/>
          </p:nvPr>
        </p:nvSpPr>
        <p:spPr>
          <a:xfrm>
            <a:off x="1027799" y="5157458"/>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92EDD37B-1022-E8C0-7621-72C0112B8DF8}"/>
              </a:ext>
            </a:extLst>
          </p:cNvPr>
          <p:cNvSpPr>
            <a:spLocks noGrp="1"/>
          </p:cNvSpPr>
          <p:nvPr>
            <p:ph type="body" sz="quarter" idx="18"/>
          </p:nvPr>
        </p:nvSpPr>
        <p:spPr>
          <a:xfrm>
            <a:off x="304800" y="1219200"/>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0" name="Text Placeholder 20">
            <a:extLst>
              <a:ext uri="{FF2B5EF4-FFF2-40B4-BE49-F238E27FC236}">
                <a16:creationId xmlns:a16="http://schemas.microsoft.com/office/drawing/2014/main" id="{5F925C44-2E51-AEBC-C500-516E0F1CACC6}"/>
              </a:ext>
            </a:extLst>
          </p:cNvPr>
          <p:cNvSpPr>
            <a:spLocks noGrp="1"/>
          </p:cNvSpPr>
          <p:nvPr>
            <p:ph type="body" sz="quarter" idx="19"/>
          </p:nvPr>
        </p:nvSpPr>
        <p:spPr>
          <a:xfrm>
            <a:off x="304800" y="2531953"/>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F8C1F53-B006-62F5-3475-E642FAB8F39E}"/>
              </a:ext>
            </a:extLst>
          </p:cNvPr>
          <p:cNvSpPr>
            <a:spLocks noGrp="1"/>
          </p:cNvSpPr>
          <p:nvPr>
            <p:ph type="body" sz="quarter" idx="20"/>
          </p:nvPr>
        </p:nvSpPr>
        <p:spPr>
          <a:xfrm>
            <a:off x="304800" y="3844706"/>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2" name="Text Placeholder 20">
            <a:extLst>
              <a:ext uri="{FF2B5EF4-FFF2-40B4-BE49-F238E27FC236}">
                <a16:creationId xmlns:a16="http://schemas.microsoft.com/office/drawing/2014/main" id="{697916BA-3095-BE46-A2C3-DCD32EE34A80}"/>
              </a:ext>
            </a:extLst>
          </p:cNvPr>
          <p:cNvSpPr>
            <a:spLocks noGrp="1"/>
          </p:cNvSpPr>
          <p:nvPr>
            <p:ph type="body" sz="quarter" idx="21"/>
          </p:nvPr>
        </p:nvSpPr>
        <p:spPr>
          <a:xfrm>
            <a:off x="304800" y="5157458"/>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Freeform 2">
            <a:extLst>
              <a:ext uri="{FF2B5EF4-FFF2-40B4-BE49-F238E27FC236}">
                <a16:creationId xmlns:a16="http://schemas.microsoft.com/office/drawing/2014/main" id="{6BD22F14-1CC1-583A-F08B-CB8A46EA6693}"/>
              </a:ext>
            </a:extLst>
          </p:cNvPr>
          <p:cNvSpPr>
            <a:spLocks noChangeArrowheads="1"/>
          </p:cNvSpPr>
          <p:nvPr userDrawn="1"/>
        </p:nvSpPr>
        <p:spPr bwMode="auto">
          <a:xfrm>
            <a:off x="6449802"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rgbClr val="71A8E3"/>
          </a:solidFill>
          <a:ln>
            <a:noFill/>
          </a:ln>
          <a:effectLst/>
        </p:spPr>
        <p:txBody>
          <a:bodyPr wrap="none" anchor="ctr"/>
          <a:lstStyle/>
          <a:p>
            <a:endParaRPr lang="en-US" sz="3265">
              <a:latin typeface="Gilroy Medium" panose="00000600000000000000" pitchFamily="50" charset="0"/>
            </a:endParaRPr>
          </a:p>
        </p:txBody>
      </p:sp>
      <p:sp>
        <p:nvSpPr>
          <p:cNvPr id="15" name="Freeform 3">
            <a:extLst>
              <a:ext uri="{FF2B5EF4-FFF2-40B4-BE49-F238E27FC236}">
                <a16:creationId xmlns:a16="http://schemas.microsoft.com/office/drawing/2014/main" id="{C2AC23DE-BDCF-7B12-B239-81D6A0D521FD}"/>
              </a:ext>
            </a:extLst>
          </p:cNvPr>
          <p:cNvSpPr>
            <a:spLocks noChangeArrowheads="1"/>
          </p:cNvSpPr>
          <p:nvPr userDrawn="1"/>
        </p:nvSpPr>
        <p:spPr bwMode="auto">
          <a:xfrm>
            <a:off x="6703881"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w="44450">
            <a:solidFill>
              <a:srgbClr val="71A8E3"/>
            </a:solidFill>
          </a:ln>
          <a:effectLst/>
        </p:spPr>
        <p:txBody>
          <a:bodyPr wrap="none" anchor="ctr"/>
          <a:lstStyle/>
          <a:p>
            <a:endParaRPr lang="en-US" sz="3265">
              <a:latin typeface="Gilroy Medium" panose="00000600000000000000" pitchFamily="50" charset="0"/>
            </a:endParaRPr>
          </a:p>
        </p:txBody>
      </p:sp>
      <p:grpSp>
        <p:nvGrpSpPr>
          <p:cNvPr id="28" name="Group 27">
            <a:extLst>
              <a:ext uri="{FF2B5EF4-FFF2-40B4-BE49-F238E27FC236}">
                <a16:creationId xmlns:a16="http://schemas.microsoft.com/office/drawing/2014/main" id="{A76B9083-E984-B459-A791-83ED465468AF}"/>
              </a:ext>
            </a:extLst>
          </p:cNvPr>
          <p:cNvGrpSpPr/>
          <p:nvPr userDrawn="1"/>
        </p:nvGrpSpPr>
        <p:grpSpPr>
          <a:xfrm>
            <a:off x="6155347" y="1168821"/>
            <a:ext cx="5597126" cy="3884198"/>
            <a:chOff x="6040405" y="1077244"/>
            <a:chExt cx="5932550" cy="4116971"/>
          </a:xfrm>
        </p:grpSpPr>
        <p:sp>
          <p:nvSpPr>
            <p:cNvPr id="16" name="Freeform 4">
              <a:extLst>
                <a:ext uri="{FF2B5EF4-FFF2-40B4-BE49-F238E27FC236}">
                  <a16:creationId xmlns:a16="http://schemas.microsoft.com/office/drawing/2014/main" id="{A6D17E1B-F6BF-8A22-2283-3456C556CF1F}"/>
                </a:ext>
              </a:extLst>
            </p:cNvPr>
            <p:cNvSpPr>
              <a:spLocks noChangeArrowheads="1"/>
            </p:cNvSpPr>
            <p:nvPr userDrawn="1"/>
          </p:nvSpPr>
          <p:spPr bwMode="auto">
            <a:xfrm>
              <a:off x="6040405" y="1077244"/>
              <a:ext cx="1247052" cy="1444822"/>
            </a:xfrm>
            <a:custGeom>
              <a:avLst/>
              <a:gdLst>
                <a:gd name="T0" fmla="*/ 2002 w 2003"/>
                <a:gd name="T1" fmla="*/ 1002 h 2321"/>
                <a:gd name="T2" fmla="*/ 2002 w 2003"/>
                <a:gd name="T3" fmla="*/ 1002 h 2321"/>
                <a:gd name="T4" fmla="*/ 1001 w 2003"/>
                <a:gd name="T5" fmla="*/ 0 h 2321"/>
                <a:gd name="T6" fmla="*/ 1001 w 2003"/>
                <a:gd name="T7" fmla="*/ 0 h 2321"/>
                <a:gd name="T8" fmla="*/ 0 w 2003"/>
                <a:gd name="T9" fmla="*/ 1002 h 2321"/>
                <a:gd name="T10" fmla="*/ 0 w 2003"/>
                <a:gd name="T11" fmla="*/ 1002 h 2321"/>
                <a:gd name="T12" fmla="*/ 1 w 2003"/>
                <a:gd name="T13" fmla="*/ 1034 h 2321"/>
                <a:gd name="T14" fmla="*/ 1 w 2003"/>
                <a:gd name="T15" fmla="*/ 1034 h 2321"/>
                <a:gd name="T16" fmla="*/ 139 w 2003"/>
                <a:gd name="T17" fmla="*/ 1509 h 2321"/>
                <a:gd name="T18" fmla="*/ 139 w 2003"/>
                <a:gd name="T19" fmla="*/ 1509 h 2321"/>
                <a:gd name="T20" fmla="*/ 1001 w 2003"/>
                <a:gd name="T21" fmla="*/ 2320 h 2321"/>
                <a:gd name="T22" fmla="*/ 1001 w 2003"/>
                <a:gd name="T23" fmla="*/ 2320 h 2321"/>
                <a:gd name="T24" fmla="*/ 1855 w 2003"/>
                <a:gd name="T25" fmla="*/ 1523 h 2321"/>
                <a:gd name="T26" fmla="*/ 1855 w 2003"/>
                <a:gd name="T27" fmla="*/ 1523 h 2321"/>
                <a:gd name="T28" fmla="*/ 2002 w 2003"/>
                <a:gd name="T29" fmla="*/ 1002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1">
                  <a:moveTo>
                    <a:pt x="2002" y="1002"/>
                  </a:moveTo>
                  <a:lnTo>
                    <a:pt x="2002" y="1002"/>
                  </a:lnTo>
                  <a:cubicBezTo>
                    <a:pt x="2002" y="449"/>
                    <a:pt x="1554" y="0"/>
                    <a:pt x="1001" y="0"/>
                  </a:cubicBezTo>
                  <a:lnTo>
                    <a:pt x="1001" y="0"/>
                  </a:lnTo>
                  <a:cubicBezTo>
                    <a:pt x="449" y="0"/>
                    <a:pt x="0" y="449"/>
                    <a:pt x="0" y="1002"/>
                  </a:cubicBezTo>
                  <a:lnTo>
                    <a:pt x="0" y="1002"/>
                  </a:lnTo>
                  <a:cubicBezTo>
                    <a:pt x="0" y="1002"/>
                    <a:pt x="0" y="1013"/>
                    <a:pt x="1" y="1034"/>
                  </a:cubicBezTo>
                  <a:lnTo>
                    <a:pt x="1" y="1034"/>
                  </a:lnTo>
                  <a:cubicBezTo>
                    <a:pt x="7" y="1207"/>
                    <a:pt x="56" y="1369"/>
                    <a:pt x="139" y="1509"/>
                  </a:cubicBezTo>
                  <a:lnTo>
                    <a:pt x="139" y="1509"/>
                  </a:lnTo>
                  <a:cubicBezTo>
                    <a:pt x="268" y="1764"/>
                    <a:pt x="518" y="2071"/>
                    <a:pt x="1001" y="2320"/>
                  </a:cubicBezTo>
                  <a:lnTo>
                    <a:pt x="1001" y="2320"/>
                  </a:lnTo>
                  <a:cubicBezTo>
                    <a:pt x="1475" y="2075"/>
                    <a:pt x="1724" y="1775"/>
                    <a:pt x="1855" y="1523"/>
                  </a:cubicBezTo>
                  <a:lnTo>
                    <a:pt x="1855" y="1523"/>
                  </a:lnTo>
                  <a:cubicBezTo>
                    <a:pt x="1948" y="1371"/>
                    <a:pt x="2002" y="1192"/>
                    <a:pt x="2002" y="1002"/>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18" name="Freeform 6">
              <a:extLst>
                <a:ext uri="{FF2B5EF4-FFF2-40B4-BE49-F238E27FC236}">
                  <a16:creationId xmlns:a16="http://schemas.microsoft.com/office/drawing/2014/main" id="{A3F51244-EEF0-9BCA-2F92-90F992089F96}"/>
                </a:ext>
              </a:extLst>
            </p:cNvPr>
            <p:cNvSpPr>
              <a:spLocks noChangeArrowheads="1"/>
            </p:cNvSpPr>
            <p:nvPr userDrawn="1"/>
          </p:nvSpPr>
          <p:spPr bwMode="auto">
            <a:xfrm>
              <a:off x="7662460" y="1799655"/>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4" y="0"/>
                    <a:pt x="1001" y="0"/>
                  </a:cubicBezTo>
                  <a:lnTo>
                    <a:pt x="1001" y="0"/>
                  </a:lnTo>
                  <a:cubicBezTo>
                    <a:pt x="448" y="0"/>
                    <a:pt x="1" y="448"/>
                    <a:pt x="1" y="1001"/>
                  </a:cubicBezTo>
                  <a:lnTo>
                    <a:pt x="1" y="1001"/>
                  </a:lnTo>
                  <a:cubicBezTo>
                    <a:pt x="1" y="1001"/>
                    <a:pt x="0" y="1012"/>
                    <a:pt x="1" y="1033"/>
                  </a:cubicBezTo>
                  <a:lnTo>
                    <a:pt x="1" y="1033"/>
                  </a:lnTo>
                  <a:cubicBezTo>
                    <a:pt x="7" y="1206"/>
                    <a:pt x="56" y="1368"/>
                    <a:pt x="139" y="1508"/>
                  </a:cubicBezTo>
                  <a:lnTo>
                    <a:pt x="139" y="1508"/>
                  </a:lnTo>
                  <a:cubicBezTo>
                    <a:pt x="268" y="1763"/>
                    <a:pt x="518" y="2070"/>
                    <a:pt x="1000" y="2319"/>
                  </a:cubicBezTo>
                  <a:lnTo>
                    <a:pt x="1000" y="2319"/>
                  </a:lnTo>
                  <a:cubicBezTo>
                    <a:pt x="1475" y="2075"/>
                    <a:pt x="1724" y="1774"/>
                    <a:pt x="1855" y="1522"/>
                  </a:cubicBezTo>
                  <a:lnTo>
                    <a:pt x="1855" y="1522"/>
                  </a:lnTo>
                  <a:cubicBezTo>
                    <a:pt x="1948" y="1370"/>
                    <a:pt x="2002" y="1192"/>
                    <a:pt x="2002" y="1001"/>
                  </a:cubicBezTo>
                </a:path>
              </a:pathLst>
            </a:custGeom>
            <a:solidFill>
              <a:srgbClr val="145798"/>
            </a:solidFill>
            <a:ln>
              <a:noFill/>
            </a:ln>
            <a:effectLst/>
          </p:spPr>
          <p:txBody>
            <a:bodyPr wrap="none" anchor="ctr"/>
            <a:lstStyle/>
            <a:p>
              <a:endParaRPr lang="en-US" sz="3265">
                <a:solidFill>
                  <a:srgbClr val="3680CE"/>
                </a:solidFill>
                <a:latin typeface="Gilroy Medium" panose="00000600000000000000" pitchFamily="50" charset="0"/>
              </a:endParaRPr>
            </a:p>
          </p:txBody>
        </p:sp>
        <p:sp>
          <p:nvSpPr>
            <p:cNvPr id="20" name="Freeform 8">
              <a:extLst>
                <a:ext uri="{FF2B5EF4-FFF2-40B4-BE49-F238E27FC236}">
                  <a16:creationId xmlns:a16="http://schemas.microsoft.com/office/drawing/2014/main" id="{F9E3F30A-100E-DFCA-0C48-0F43E63D2A0D}"/>
                </a:ext>
              </a:extLst>
            </p:cNvPr>
            <p:cNvSpPr>
              <a:spLocks noChangeArrowheads="1"/>
            </p:cNvSpPr>
            <p:nvPr userDrawn="1"/>
          </p:nvSpPr>
          <p:spPr bwMode="auto">
            <a:xfrm>
              <a:off x="8928537" y="3244477"/>
              <a:ext cx="1247052" cy="1444822"/>
            </a:xfrm>
            <a:custGeom>
              <a:avLst/>
              <a:gdLst>
                <a:gd name="T0" fmla="*/ 2002 w 2003"/>
                <a:gd name="T1" fmla="*/ 1000 h 2320"/>
                <a:gd name="T2" fmla="*/ 2002 w 2003"/>
                <a:gd name="T3" fmla="*/ 1000 h 2320"/>
                <a:gd name="T4" fmla="*/ 1001 w 2003"/>
                <a:gd name="T5" fmla="*/ 0 h 2320"/>
                <a:gd name="T6" fmla="*/ 1001 w 2003"/>
                <a:gd name="T7" fmla="*/ 0 h 2320"/>
                <a:gd name="T8" fmla="*/ 0 w 2003"/>
                <a:gd name="T9" fmla="*/ 1000 h 2320"/>
                <a:gd name="T10" fmla="*/ 0 w 2003"/>
                <a:gd name="T11" fmla="*/ 1000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0"/>
                  </a:moveTo>
                  <a:lnTo>
                    <a:pt x="2002" y="1000"/>
                  </a:lnTo>
                  <a:cubicBezTo>
                    <a:pt x="2002" y="447"/>
                    <a:pt x="1554" y="0"/>
                    <a:pt x="1001" y="0"/>
                  </a:cubicBezTo>
                  <a:lnTo>
                    <a:pt x="1001" y="0"/>
                  </a:lnTo>
                  <a:cubicBezTo>
                    <a:pt x="448" y="0"/>
                    <a:pt x="0" y="447"/>
                    <a:pt x="0" y="1000"/>
                  </a:cubicBezTo>
                  <a:lnTo>
                    <a:pt x="0" y="1000"/>
                  </a:lnTo>
                  <a:cubicBezTo>
                    <a:pt x="0" y="1000"/>
                    <a:pt x="0" y="1012"/>
                    <a:pt x="1" y="1033"/>
                  </a:cubicBezTo>
                  <a:lnTo>
                    <a:pt x="1" y="1033"/>
                  </a:lnTo>
                  <a:cubicBezTo>
                    <a:pt x="7" y="1206"/>
                    <a:pt x="56" y="1368"/>
                    <a:pt x="139" y="1508"/>
                  </a:cubicBezTo>
                  <a:lnTo>
                    <a:pt x="139" y="1508"/>
                  </a:lnTo>
                  <a:cubicBezTo>
                    <a:pt x="267" y="1763"/>
                    <a:pt x="518" y="2070"/>
                    <a:pt x="1000" y="2319"/>
                  </a:cubicBezTo>
                  <a:lnTo>
                    <a:pt x="1000" y="2319"/>
                  </a:lnTo>
                  <a:cubicBezTo>
                    <a:pt x="1474" y="2075"/>
                    <a:pt x="1724" y="1774"/>
                    <a:pt x="1855" y="1522"/>
                  </a:cubicBezTo>
                  <a:lnTo>
                    <a:pt x="1855" y="1522"/>
                  </a:lnTo>
                  <a:cubicBezTo>
                    <a:pt x="1948" y="1370"/>
                    <a:pt x="2002" y="1192"/>
                    <a:pt x="2002" y="1000"/>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2" name="Freeform 10">
              <a:extLst>
                <a:ext uri="{FF2B5EF4-FFF2-40B4-BE49-F238E27FC236}">
                  <a16:creationId xmlns:a16="http://schemas.microsoft.com/office/drawing/2014/main" id="{392E0BFC-9EFA-B829-7466-C444E71B3820}"/>
                </a:ext>
              </a:extLst>
            </p:cNvPr>
            <p:cNvSpPr>
              <a:spLocks noChangeArrowheads="1"/>
            </p:cNvSpPr>
            <p:nvPr userDrawn="1"/>
          </p:nvSpPr>
          <p:spPr bwMode="auto">
            <a:xfrm>
              <a:off x="10725903" y="3749393"/>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3 h 2320"/>
                <a:gd name="T26" fmla="*/ 1855 w 2003"/>
                <a:gd name="T27" fmla="*/ 1523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3" y="0"/>
                    <a:pt x="1001" y="0"/>
                  </a:cubicBezTo>
                  <a:lnTo>
                    <a:pt x="1001" y="0"/>
                  </a:lnTo>
                  <a:cubicBezTo>
                    <a:pt x="449" y="0"/>
                    <a:pt x="1" y="448"/>
                    <a:pt x="1" y="1001"/>
                  </a:cubicBezTo>
                  <a:lnTo>
                    <a:pt x="1" y="1001"/>
                  </a:lnTo>
                  <a:cubicBezTo>
                    <a:pt x="1" y="1001"/>
                    <a:pt x="0" y="1012"/>
                    <a:pt x="1" y="1033"/>
                  </a:cubicBezTo>
                  <a:lnTo>
                    <a:pt x="1" y="1033"/>
                  </a:lnTo>
                  <a:cubicBezTo>
                    <a:pt x="7" y="1206"/>
                    <a:pt x="57" y="1368"/>
                    <a:pt x="139" y="1508"/>
                  </a:cubicBezTo>
                  <a:lnTo>
                    <a:pt x="139" y="1508"/>
                  </a:lnTo>
                  <a:cubicBezTo>
                    <a:pt x="268" y="1764"/>
                    <a:pt x="518" y="2070"/>
                    <a:pt x="1000" y="2319"/>
                  </a:cubicBezTo>
                  <a:lnTo>
                    <a:pt x="1000" y="2319"/>
                  </a:lnTo>
                  <a:cubicBezTo>
                    <a:pt x="1474" y="2075"/>
                    <a:pt x="1723" y="1775"/>
                    <a:pt x="1855" y="1523"/>
                  </a:cubicBezTo>
                  <a:lnTo>
                    <a:pt x="1855" y="1523"/>
                  </a:lnTo>
                  <a:cubicBezTo>
                    <a:pt x="1948" y="1370"/>
                    <a:pt x="2002" y="1192"/>
                    <a:pt x="2002" y="1001"/>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4" name="TextBox 23">
              <a:extLst>
                <a:ext uri="{FF2B5EF4-FFF2-40B4-BE49-F238E27FC236}">
                  <a16:creationId xmlns:a16="http://schemas.microsoft.com/office/drawing/2014/main" id="{4AA6D690-C698-DD52-8CBB-FD5EBA199E0F}"/>
                </a:ext>
              </a:extLst>
            </p:cNvPr>
            <p:cNvSpPr txBox="1"/>
            <p:nvPr userDrawn="1"/>
          </p:nvSpPr>
          <p:spPr>
            <a:xfrm>
              <a:off x="6277141" y="1555578"/>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01</a:t>
              </a:r>
            </a:p>
          </p:txBody>
        </p:sp>
        <p:sp>
          <p:nvSpPr>
            <p:cNvPr id="29" name="TextBox 28">
              <a:extLst>
                <a:ext uri="{FF2B5EF4-FFF2-40B4-BE49-F238E27FC236}">
                  <a16:creationId xmlns:a16="http://schemas.microsoft.com/office/drawing/2014/main" id="{8E202177-A0A3-7D88-8201-9D04CDA383E0}"/>
                </a:ext>
              </a:extLst>
            </p:cNvPr>
            <p:cNvSpPr txBox="1"/>
            <p:nvPr userDrawn="1"/>
          </p:nvSpPr>
          <p:spPr>
            <a:xfrm>
              <a:off x="7895535" y="227466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02</a:t>
              </a:r>
            </a:p>
          </p:txBody>
        </p:sp>
        <p:sp>
          <p:nvSpPr>
            <p:cNvPr id="30" name="TextBox 29">
              <a:extLst>
                <a:ext uri="{FF2B5EF4-FFF2-40B4-BE49-F238E27FC236}">
                  <a16:creationId xmlns:a16="http://schemas.microsoft.com/office/drawing/2014/main" id="{D93F20E4-154D-645A-EF04-5ADF189D49A7}"/>
                </a:ext>
              </a:extLst>
            </p:cNvPr>
            <p:cNvSpPr txBox="1"/>
            <p:nvPr userDrawn="1"/>
          </p:nvSpPr>
          <p:spPr>
            <a:xfrm>
              <a:off x="9167393" y="3749393"/>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03</a:t>
              </a:r>
            </a:p>
          </p:txBody>
        </p:sp>
        <p:sp>
          <p:nvSpPr>
            <p:cNvPr id="31" name="TextBox 30">
              <a:extLst>
                <a:ext uri="{FF2B5EF4-FFF2-40B4-BE49-F238E27FC236}">
                  <a16:creationId xmlns:a16="http://schemas.microsoft.com/office/drawing/2014/main" id="{E9D6A3AC-2EE6-716B-45E4-57056D14E360}"/>
                </a:ext>
              </a:extLst>
            </p:cNvPr>
            <p:cNvSpPr txBox="1"/>
            <p:nvPr userDrawn="1"/>
          </p:nvSpPr>
          <p:spPr>
            <a:xfrm>
              <a:off x="10964759" y="423283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04</a:t>
              </a:r>
            </a:p>
          </p:txBody>
        </p:sp>
      </p:grpSp>
    </p:spTree>
    <p:extLst>
      <p:ext uri="{BB962C8B-B14F-4D97-AF65-F5344CB8AC3E}">
        <p14:creationId xmlns:p14="http://schemas.microsoft.com/office/powerpoint/2010/main" val="1364677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12718788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5628997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12026280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872217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2731822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18694502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35793567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atement-Sustainability">
    <p:bg>
      <p:bgPr>
        <a:solidFill>
          <a:srgbClr val="CA4A0C"/>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22F11"/>
                </a:solidFill>
                <a:latin typeface="Gilroy Medium" panose="00000600000000000000" pitchFamily="50" charset="0"/>
              </a:rPr>
              <a:pPr algn="r"/>
              <a:t>‹#›</a:t>
            </a:fld>
            <a:endParaRPr lang="en-US" sz="1350">
              <a:solidFill>
                <a:srgbClr val="922F11"/>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spTree>
    <p:extLst>
      <p:ext uri="{BB962C8B-B14F-4D97-AF65-F5344CB8AC3E}">
        <p14:creationId xmlns:p14="http://schemas.microsoft.com/office/powerpoint/2010/main" val="42008457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42496676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280082" y="301308"/>
            <a:ext cx="4094480" cy="1852055"/>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490850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64992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rgbClr val="2B660F"/>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rgbClr val="2B660F"/>
                </a:solidFill>
                <a:latin typeface="+mn-lt"/>
              </a:defRPr>
            </a:lvl1pPr>
            <a:lvl2pPr>
              <a:defRPr sz="1400">
                <a:solidFill>
                  <a:srgbClr val="2B660F"/>
                </a:solidFill>
                <a:latin typeface="+mn-lt"/>
              </a:defRPr>
            </a:lvl2pPr>
            <a:lvl3pPr>
              <a:defRPr sz="1200">
                <a:solidFill>
                  <a:srgbClr val="2B660F"/>
                </a:solidFill>
                <a:latin typeface="+mn-lt"/>
              </a:defRPr>
            </a:lvl3pPr>
            <a:lvl4pPr>
              <a:defRPr sz="1100">
                <a:solidFill>
                  <a:srgbClr val="2B660F"/>
                </a:solidFill>
                <a:latin typeface="+mn-lt"/>
              </a:defRPr>
            </a:lvl4pPr>
            <a:lvl5pPr>
              <a:defRPr sz="105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1667201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a:stretch>
            <a:fillRect/>
          </a:stretch>
        </p:blipFill>
        <p:spPr>
          <a:xfrm>
            <a:off x="304795" y="362758"/>
            <a:ext cx="896203" cy="896203"/>
          </a:xfrm>
          <a:prstGeom prst="rect">
            <a:avLst/>
          </a:prstGeom>
        </p:spPr>
      </p:pic>
    </p:spTree>
    <p:extLst>
      <p:ext uri="{BB962C8B-B14F-4D97-AF65-F5344CB8AC3E}">
        <p14:creationId xmlns:p14="http://schemas.microsoft.com/office/powerpoint/2010/main" val="40510013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a:stretch>
            <a:fillRect/>
          </a:stretch>
        </p:blipFill>
        <p:spPr>
          <a:xfrm>
            <a:off x="304796" y="362758"/>
            <a:ext cx="896203" cy="896203"/>
          </a:xfrm>
          <a:prstGeom prst="rect">
            <a:avLst/>
          </a:prstGeom>
        </p:spPr>
      </p:pic>
    </p:spTree>
    <p:extLst>
      <p:ext uri="{BB962C8B-B14F-4D97-AF65-F5344CB8AC3E}">
        <p14:creationId xmlns:p14="http://schemas.microsoft.com/office/powerpoint/2010/main" val="26161190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a:srcRect b="28537"/>
          <a:stretch>
            <a:fillRect/>
          </a:stretch>
        </p:blipFill>
        <p:spPr>
          <a:xfrm>
            <a:off x="92332" y="362758"/>
            <a:ext cx="1612900" cy="979966"/>
          </a:xfrm>
          <a:prstGeom prst="rect">
            <a:avLst/>
          </a:prstGeom>
        </p:spPr>
      </p:pic>
    </p:spTree>
    <p:extLst>
      <p:ext uri="{BB962C8B-B14F-4D97-AF65-F5344CB8AC3E}">
        <p14:creationId xmlns:p14="http://schemas.microsoft.com/office/powerpoint/2010/main" val="32879144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6938261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1667754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36799936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7163928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42940051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2009696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86857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26935679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BFDE7E"/>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2B660F"/>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a:t>
            </a:r>
          </a:p>
        </p:txBody>
      </p:sp>
    </p:spTree>
    <p:extLst>
      <p:ext uri="{BB962C8B-B14F-4D97-AF65-F5344CB8AC3E}">
        <p14:creationId xmlns:p14="http://schemas.microsoft.com/office/powerpoint/2010/main" val="33271292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4210235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3695203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F5283D-7852-B68B-630F-C31B84D5029B}"/>
              </a:ext>
            </a:extLst>
          </p:cNvPr>
          <p:cNvGraphicFramePr>
            <a:graphicFrameLocks noChangeAspect="1"/>
          </p:cNvGraphicFramePr>
          <p:nvPr userDrawn="1">
            <p:custDataLst>
              <p:tags r:id="rId1"/>
            </p:custDataLst>
            <p:extLst>
              <p:ext uri="{D42A27DB-BD31-4B8C-83A1-F6EECF244321}">
                <p14:modId xmlns:p14="http://schemas.microsoft.com/office/powerpoint/2010/main" val="4057389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Object 4" hidden="1">
                        <a:extLst>
                          <a:ext uri="{FF2B5EF4-FFF2-40B4-BE49-F238E27FC236}">
                            <a16:creationId xmlns:a16="http://schemas.microsoft.com/office/drawing/2014/main" id="{80F5283D-7852-B68B-630F-C31B84D502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404477DA-D9A2-C10A-D38B-113AA2EAB809}"/>
              </a:ext>
            </a:extLst>
          </p:cNvPr>
          <p:cNvPicPr>
            <a:picLocks noChangeAspect="1"/>
          </p:cNvPicPr>
          <p:nvPr userDrawn="1"/>
        </p:nvPicPr>
        <p:blipFill>
          <a:blip r:embed="rId5"/>
          <a:srcRect l="3369" t="3331" r="3369" b="336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ln>
            <a:noFill/>
          </a:ln>
        </p:spPr>
      </p:pic>
      <p:sp>
        <p:nvSpPr>
          <p:cNvPr id="4" name="Rectangle 3">
            <a:extLst>
              <a:ext uri="{FF2B5EF4-FFF2-40B4-BE49-F238E27FC236}">
                <a16:creationId xmlns:a16="http://schemas.microsoft.com/office/drawing/2014/main" id="{B69AA76A-63B0-043E-9580-A15A6FEFC1A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2BE964DB-0B7D-6EBB-6725-1A820FD13642}"/>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3704CCFC-D2B6-AED8-CDA0-B163BD4463C5}"/>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C9FBCCFC-0390-34AE-3F80-B46BBA62BC2A}"/>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E2168E1A-69DF-F63E-2AE8-B60DB7234A4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36975E2E-3984-0B40-73A8-B7CC4A2B19B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1E6261FB-107B-F06A-B395-518E576232F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BAB54340-675F-F707-4E34-A216647E1734}"/>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3D03F967-EC41-F0EA-462E-6FA837216E2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67CDF6FE-CD83-9225-B5BE-6792B764FB1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1448376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EC9F0B"/>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5469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78656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59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6DBBF03-925F-AA70-F5DD-CD9F7BC1EFAF}"/>
              </a:ext>
            </a:extLst>
          </p:cNvPr>
          <p:cNvSpPr>
            <a:spLocks noGrp="1"/>
          </p:cNvSpPr>
          <p:nvPr>
            <p:ph type="subTitle" idx="1" hasCustomPrompt="1"/>
          </p:nvPr>
        </p:nvSpPr>
        <p:spPr>
          <a:xfrm>
            <a:off x="304800"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5" name="Text Placeholder 3">
            <a:extLst>
              <a:ext uri="{FF2B5EF4-FFF2-40B4-BE49-F238E27FC236}">
                <a16:creationId xmlns:a16="http://schemas.microsoft.com/office/drawing/2014/main" id="{F304E06D-D9A7-FA86-D8D8-C47056B56C9C}"/>
              </a:ext>
            </a:extLst>
          </p:cNvPr>
          <p:cNvSpPr>
            <a:spLocks noGrp="1"/>
          </p:cNvSpPr>
          <p:nvPr>
            <p:ph type="body" sz="quarter" idx="10"/>
          </p:nvPr>
        </p:nvSpPr>
        <p:spPr>
          <a:xfrm>
            <a:off x="304800"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C3E0B630-9DB0-EEDA-A570-6BAE8F21570B}"/>
              </a:ext>
            </a:extLst>
          </p:cNvPr>
          <p:cNvGrpSpPr/>
          <p:nvPr userDrawn="1"/>
        </p:nvGrpSpPr>
        <p:grpSpPr>
          <a:xfrm>
            <a:off x="0" y="-1204486"/>
            <a:ext cx="12192000" cy="942190"/>
            <a:chOff x="22178" y="-2107474"/>
            <a:chExt cx="12173146" cy="1410050"/>
          </a:xfrm>
        </p:grpSpPr>
        <p:sp>
          <p:nvSpPr>
            <p:cNvPr id="8" name="Rectangle 7">
              <a:extLst>
                <a:ext uri="{FF2B5EF4-FFF2-40B4-BE49-F238E27FC236}">
                  <a16:creationId xmlns:a16="http://schemas.microsoft.com/office/drawing/2014/main" id="{7F1FAC5E-ABB5-EB4E-AEC8-1FBF0208D1D3}"/>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4019676C-DE24-382F-60F2-14920C2F6B5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6B28EDD5-B8CE-BBFF-1FD4-3DE14BE01FA3}"/>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EC1C47B-72E7-C8D7-5E59-9263FEFFD44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FC405638-6C59-2CB0-7CF0-0718DB4028D8}"/>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A1EFA489-93C3-3250-1276-8A57886E33D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1213B9ED-5B5D-76A0-A456-2075B3BDBCC5}"/>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364A79D3-DFB3-1710-FD97-92387564B20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60C18AA2-5B78-23EE-95B8-C19EAF32F68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EF63F77E-4785-1721-68FE-96FC150F077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CDC4BB03-8D95-F56E-D208-32295AEE0681}"/>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C413682-5E99-FF2E-418D-2BCDEAF26C8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78FAE6FC-BE78-2CE4-8B5A-68CA06047269}"/>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47D9219B-2206-0A76-0918-45DE2AC7612C}"/>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2" name="Rectangle 21">
              <a:extLst>
                <a:ext uri="{FF2B5EF4-FFF2-40B4-BE49-F238E27FC236}">
                  <a16:creationId xmlns:a16="http://schemas.microsoft.com/office/drawing/2014/main" id="{A88C9796-37C1-8A9C-0542-78731590614C}"/>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3" name="Title 1">
            <a:extLst>
              <a:ext uri="{FF2B5EF4-FFF2-40B4-BE49-F238E27FC236}">
                <a16:creationId xmlns:a16="http://schemas.microsoft.com/office/drawing/2014/main" id="{5417AECC-9BC0-45D9-566E-A8AE8F662D64}"/>
              </a:ext>
            </a:extLst>
          </p:cNvPr>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chemeClr val="bg1"/>
                </a:solidFill>
                <a:latin typeface="+mj-lt"/>
              </a:defRPr>
            </a:lvl1pPr>
          </a:lstStyle>
          <a:p>
            <a:r>
              <a:rPr lang="en-US"/>
              <a:t>Cover Slide 2</a:t>
            </a:r>
          </a:p>
        </p:txBody>
      </p:sp>
      <p:sp>
        <p:nvSpPr>
          <p:cNvPr id="2" name="TextBox 1">
            <a:extLst>
              <a:ext uri="{FF2B5EF4-FFF2-40B4-BE49-F238E27FC236}">
                <a16:creationId xmlns:a16="http://schemas.microsoft.com/office/drawing/2014/main" id="{24D31A0C-C119-9375-9E5D-9A81BDD66D1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pic>
        <p:nvPicPr>
          <p:cNvPr id="6" name="Graphic 5">
            <a:extLst>
              <a:ext uri="{FF2B5EF4-FFF2-40B4-BE49-F238E27FC236}">
                <a16:creationId xmlns:a16="http://schemas.microsoft.com/office/drawing/2014/main" id="{4A7AE4C7-DD71-97A4-87D5-9F07C31D7D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27372" y="6256303"/>
            <a:ext cx="1159828" cy="355049"/>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05186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86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866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0F440E"/>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5D910D"/>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3680CE"/>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EC9F0B"/>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EC9F0B"/>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3680CE"/>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0F440E"/>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05618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chemeClr val="accent1"/>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chemeClr val="accent1"/>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chemeClr val="accent1"/>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3592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0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F7F4FE5B-5F8E-E216-8BAC-205762A75B5D}"/>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4F50471-D763-CA74-F405-ACED46EF9C56}"/>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7971E76-12A2-661B-FACD-6C2123716747}"/>
              </a:ext>
            </a:extLst>
          </p:cNvPr>
          <p:cNvSpPr>
            <a:spLocks noGrp="1"/>
          </p:cNvSpPr>
          <p:nvPr>
            <p:ph type="body" sz="quarter" idx="13"/>
          </p:nvPr>
        </p:nvSpPr>
        <p:spPr>
          <a:xfrm>
            <a:off x="3048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4DA9835B-7401-6A30-DB0D-556D82CC1C6D}"/>
              </a:ext>
            </a:extLst>
          </p:cNvPr>
          <p:cNvSpPr>
            <a:spLocks noGrp="1"/>
          </p:cNvSpPr>
          <p:nvPr>
            <p:ph type="body" sz="quarter" idx="14"/>
          </p:nvPr>
        </p:nvSpPr>
        <p:spPr>
          <a:xfrm>
            <a:off x="3048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3D93165F-4D89-0A5D-42C0-4B047388305E}"/>
              </a:ext>
            </a:extLst>
          </p:cNvPr>
          <p:cNvSpPr>
            <a:spLocks noGrp="1"/>
          </p:cNvSpPr>
          <p:nvPr>
            <p:ph type="body" sz="quarter" idx="21"/>
          </p:nvPr>
        </p:nvSpPr>
        <p:spPr>
          <a:xfrm>
            <a:off x="32766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9E55602C-2E66-B61E-5328-5197ECE6FB5F}"/>
              </a:ext>
            </a:extLst>
          </p:cNvPr>
          <p:cNvSpPr>
            <a:spLocks noGrp="1"/>
          </p:cNvSpPr>
          <p:nvPr>
            <p:ph type="body" sz="quarter" idx="22"/>
          </p:nvPr>
        </p:nvSpPr>
        <p:spPr>
          <a:xfrm>
            <a:off x="32766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B8970E3-7DB7-69DE-D268-492514798D2E}"/>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B0A2EA7-5E6B-6FF9-6A4C-514C001B5045}"/>
              </a:ext>
            </a:extLst>
          </p:cNvPr>
          <p:cNvSpPr>
            <a:spLocks noGrp="1"/>
          </p:cNvSpPr>
          <p:nvPr>
            <p:ph type="body" sz="quarter" idx="24"/>
          </p:nvPr>
        </p:nvSpPr>
        <p:spPr>
          <a:xfrm>
            <a:off x="62484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E8CB30A6-5EBD-6EB9-4006-EA1B753AF361}"/>
              </a:ext>
            </a:extLst>
          </p:cNvPr>
          <p:cNvSpPr>
            <a:spLocks noGrp="1"/>
          </p:cNvSpPr>
          <p:nvPr>
            <p:ph type="body" sz="quarter" idx="25"/>
          </p:nvPr>
        </p:nvSpPr>
        <p:spPr>
          <a:xfrm>
            <a:off x="921512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9ED78051-C642-9122-8309-5C4448441529}"/>
              </a:ext>
            </a:extLst>
          </p:cNvPr>
          <p:cNvSpPr>
            <a:spLocks noGrp="1"/>
          </p:cNvSpPr>
          <p:nvPr>
            <p:ph type="body" sz="quarter" idx="26"/>
          </p:nvPr>
        </p:nvSpPr>
        <p:spPr>
          <a:xfrm>
            <a:off x="921512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5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46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7840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Content + Photo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1880ABD7-63A3-149D-EFF7-B32FDE7C291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4202B41A-200F-AD75-559D-2217CB9A652F}"/>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2E892A7C-B52D-3C5E-8BC0-444AB8B58F85}"/>
              </a:ext>
            </a:extLst>
          </p:cNvPr>
          <p:cNvSpPr>
            <a:spLocks noGrp="1"/>
          </p:cNvSpPr>
          <p:nvPr>
            <p:ph type="body" sz="quarter" idx="69"/>
          </p:nvPr>
        </p:nvSpPr>
        <p:spPr>
          <a:xfrm>
            <a:off x="92202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E31BE445-FE6F-80E5-97A3-05F180D85E47}"/>
              </a:ext>
            </a:extLst>
          </p:cNvPr>
          <p:cNvSpPr>
            <a:spLocks noGrp="1"/>
          </p:cNvSpPr>
          <p:nvPr>
            <p:ph type="body" sz="quarter" idx="13"/>
          </p:nvPr>
        </p:nvSpPr>
        <p:spPr>
          <a:xfrm>
            <a:off x="304800" y="1219200"/>
            <a:ext cx="2670048"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3">
            <a:extLst>
              <a:ext uri="{FF2B5EF4-FFF2-40B4-BE49-F238E27FC236}">
                <a16:creationId xmlns:a16="http://schemas.microsoft.com/office/drawing/2014/main" id="{70FC361C-D19E-353F-1EEF-25A27245D0FD}"/>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5578B12E-AFB0-AB96-9625-C82B6F686597}"/>
              </a:ext>
            </a:extLst>
          </p:cNvPr>
          <p:cNvSpPr>
            <a:spLocks noGrp="1"/>
          </p:cNvSpPr>
          <p:nvPr>
            <p:ph type="body" sz="quarter" idx="14"/>
          </p:nvPr>
        </p:nvSpPr>
        <p:spPr>
          <a:xfrm>
            <a:off x="3048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2F6D3F89-0198-D2ED-6F48-832A6A88EF93}"/>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2">
            <a:extLst>
              <a:ext uri="{FF2B5EF4-FFF2-40B4-BE49-F238E27FC236}">
                <a16:creationId xmlns:a16="http://schemas.microsoft.com/office/drawing/2014/main" id="{DCE98802-78D1-57AB-ECF7-FEEAD05FF77B}"/>
              </a:ext>
            </a:extLst>
          </p:cNvPr>
          <p:cNvSpPr>
            <a:spLocks noGrp="1"/>
          </p:cNvSpPr>
          <p:nvPr>
            <p:ph type="body" sz="quarter" idx="20"/>
          </p:nvPr>
        </p:nvSpPr>
        <p:spPr>
          <a:xfrm>
            <a:off x="9220200" y="2174875"/>
            <a:ext cx="2667000" cy="1254125"/>
          </a:xfrm>
          <a:noFill/>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
            <a:extLst>
              <a:ext uri="{FF2B5EF4-FFF2-40B4-BE49-F238E27FC236}">
                <a16:creationId xmlns:a16="http://schemas.microsoft.com/office/drawing/2014/main" id="{EC2C2217-6493-1FAC-9488-2033B835EAA0}"/>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33" name="Text Placeholder 12">
            <a:extLst>
              <a:ext uri="{FF2B5EF4-FFF2-40B4-BE49-F238E27FC236}">
                <a16:creationId xmlns:a16="http://schemas.microsoft.com/office/drawing/2014/main" id="{58227F53-8006-920F-512B-FC96A76B029C}"/>
              </a:ext>
            </a:extLst>
          </p:cNvPr>
          <p:cNvSpPr>
            <a:spLocks noGrp="1"/>
          </p:cNvSpPr>
          <p:nvPr>
            <p:ph type="body" sz="quarter" idx="18"/>
          </p:nvPr>
        </p:nvSpPr>
        <p:spPr>
          <a:xfrm>
            <a:off x="62484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7F4A8350-CD02-3A22-20B6-716A895097DF}"/>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ABAB2F5A-F69D-27C9-B35B-A62B35F9ADA2}"/>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7ECD4345-CE30-964A-B676-BF420540755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3" name="Picture Placeholder 12">
            <a:extLst>
              <a:ext uri="{FF2B5EF4-FFF2-40B4-BE49-F238E27FC236}">
                <a16:creationId xmlns:a16="http://schemas.microsoft.com/office/drawing/2014/main" id="{DF4C02C5-9B59-E560-D00D-327EEC4E8C55}"/>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605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680CE"/>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2355A"/>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65883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 Photo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EC6ADB45-91F8-32E5-F50D-E393F14F3ED2}"/>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9DA0642C-B147-E66E-9356-BF91633B63C1}"/>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458F267-C587-52A9-0895-3E4CE0DA016F}"/>
              </a:ext>
            </a:extLst>
          </p:cNvPr>
          <p:cNvSpPr>
            <a:spLocks noGrp="1"/>
          </p:cNvSpPr>
          <p:nvPr>
            <p:ph type="body" sz="quarter" idx="69"/>
          </p:nvPr>
        </p:nvSpPr>
        <p:spPr>
          <a:xfrm>
            <a:off x="92202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E05E962-95EF-2CCF-FD9A-ECC80C1E676C}"/>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525E8A4C-75B3-412F-228E-95549DC6F352}"/>
              </a:ext>
            </a:extLst>
          </p:cNvPr>
          <p:cNvSpPr>
            <a:spLocks noGrp="1"/>
          </p:cNvSpPr>
          <p:nvPr>
            <p:ph type="body" sz="quarter" idx="65"/>
          </p:nvPr>
        </p:nvSpPr>
        <p:spPr>
          <a:xfrm>
            <a:off x="3276598" y="1219200"/>
            <a:ext cx="2667000" cy="4419599"/>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2D6D21F-7FDC-0675-E9BF-D1D2D29BAF9C}"/>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CE11E3FC-67CF-2551-D67F-E05C32CAF4C2}"/>
              </a:ext>
            </a:extLst>
          </p:cNvPr>
          <p:cNvSpPr>
            <a:spLocks noGrp="1"/>
          </p:cNvSpPr>
          <p:nvPr>
            <p:ph type="body" sz="quarter" idx="16"/>
          </p:nvPr>
        </p:nvSpPr>
        <p:spPr>
          <a:xfrm>
            <a:off x="32766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874BE8BB-0D0A-465A-ED82-FBC87AD814A0}"/>
              </a:ext>
            </a:extLst>
          </p:cNvPr>
          <p:cNvSpPr>
            <a:spLocks noGrp="1"/>
          </p:cNvSpPr>
          <p:nvPr>
            <p:ph type="body" sz="quarter" idx="20"/>
          </p:nvPr>
        </p:nvSpPr>
        <p:spPr>
          <a:xfrm>
            <a:off x="9220200" y="2174875"/>
            <a:ext cx="2667000" cy="1254125"/>
          </a:xfrm>
          <a:noFill/>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6ACB5F87-ADB0-2792-060F-C23FAB8C45D4}"/>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D2327EE9-30F6-5C8B-92DA-A3DA5FA456AB}"/>
              </a:ext>
            </a:extLst>
          </p:cNvPr>
          <p:cNvSpPr>
            <a:spLocks noGrp="1"/>
          </p:cNvSpPr>
          <p:nvPr>
            <p:ph type="body" sz="quarter" idx="18"/>
          </p:nvPr>
        </p:nvSpPr>
        <p:spPr>
          <a:xfrm>
            <a:off x="62484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50535CEC-D80E-8E74-90E9-798ED8ADC861}"/>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7971BC4E-E41E-458B-BE9D-BE383375DDBD}"/>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B7BFB918-C2D6-C89D-ACFC-822FA25B59B1}"/>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06A19E87-5517-9FC2-7EDE-67316D02951D}"/>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2688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189063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Bullet - Drink">
    <p:bg>
      <p:bgPr>
        <a:solidFill>
          <a:srgbClr val="02355A"/>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71A9E3"/>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5024"/>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defRPr>
                <a:solidFill>
                  <a:srgbClr val="71A9E3"/>
                </a:solidFill>
                <a:latin typeface="+mn-lt"/>
              </a:defRPr>
            </a:lvl1pPr>
            <a:lvl2pPr>
              <a:buClr>
                <a:schemeClr val="accent2"/>
              </a:buClr>
              <a:defRPr>
                <a:solidFill>
                  <a:srgbClr val="71A9E3"/>
                </a:solidFill>
                <a:latin typeface="+mn-lt"/>
              </a:defRPr>
            </a:lvl2pPr>
            <a:lvl3pPr>
              <a:defRPr>
                <a:solidFill>
                  <a:srgbClr val="71A9E3"/>
                </a:solidFill>
                <a:latin typeface="+mn-lt"/>
              </a:defRPr>
            </a:lvl3pPr>
            <a:lvl4pPr>
              <a:defRPr>
                <a:solidFill>
                  <a:srgbClr val="71A9E3"/>
                </a:solidFill>
                <a:latin typeface="+mn-lt"/>
              </a:defRPr>
            </a:lvl4pPr>
            <a:lvl5pPr>
              <a:defRPr>
                <a:solidFill>
                  <a:srgbClr val="71A9E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9037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1283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mn-lt"/>
              </a:rPr>
              <a:pPr algn="r"/>
              <a:t>‹#›</a:t>
            </a:fld>
            <a:endParaRPr lang="en-US" sz="1350">
              <a:solidFill>
                <a:srgbClr val="02355A"/>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2517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971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E9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66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40615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8256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lor Divider - Universal">
    <p:bg>
      <p:bgPr>
        <a:solidFill>
          <a:srgbClr val="F7F5F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145798"/>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9216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241184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607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9967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286129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380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1403739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7733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mn-lt"/>
              </a:rPr>
              <a:pPr algn="r"/>
              <a:t>‹#›</a:t>
            </a:fld>
            <a:endParaRPr lang="en-US" sz="1350">
              <a:solidFill>
                <a:srgbClr val="3680CE"/>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205548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mn-lt"/>
              </a:rPr>
              <a:pPr algn="r"/>
              <a:t>‹#›</a:t>
            </a:fld>
            <a:endParaRPr lang="en-US" sz="1350">
              <a:solidFill>
                <a:srgbClr val="145798"/>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mn-lt"/>
              </a:rPr>
              <a:t>CONFIDENTIAL</a:t>
            </a:r>
          </a:p>
        </p:txBody>
      </p:sp>
    </p:spTree>
    <p:extLst>
      <p:ext uri="{BB962C8B-B14F-4D97-AF65-F5344CB8AC3E}">
        <p14:creationId xmlns:p14="http://schemas.microsoft.com/office/powerpoint/2010/main" val="134185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841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0025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20918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365892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91190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125920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54992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94586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4671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72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139735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44005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8439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548106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chemeClr val="tx2"/>
                </a:solidFill>
                <a:latin typeface="+mn-lt"/>
              </a:defRPr>
            </a:lvl1pPr>
            <a:lvl2pPr>
              <a:defRPr sz="1400">
                <a:solidFill>
                  <a:schemeClr val="tx2"/>
                </a:solidFill>
                <a:latin typeface="+mn-lt"/>
              </a:defRPr>
            </a:lvl2pPr>
            <a:lvl3pPr>
              <a:defRPr sz="1200">
                <a:solidFill>
                  <a:schemeClr val="tx2"/>
                </a:solidFill>
                <a:latin typeface="+mn-lt"/>
              </a:defRPr>
            </a:lvl3pPr>
            <a:lvl4pPr>
              <a:defRPr sz="1100">
                <a:solidFill>
                  <a:schemeClr val="tx2"/>
                </a:solidFill>
                <a:latin typeface="+mn-lt"/>
              </a:defRPr>
            </a:lvl4pPr>
            <a:lvl5pPr>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4316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CDE6CA2-CEA1-4A7E-3B9D-7B997AF6C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533584"/>
            <a:ext cx="842066" cy="749808"/>
          </a:xfrm>
          <a:prstGeom prst="rect">
            <a:avLst/>
          </a:prstGeom>
        </p:spPr>
      </p:pic>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62264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5" name="Graphic 4">
            <a:extLst>
              <a:ext uri="{FF2B5EF4-FFF2-40B4-BE49-F238E27FC236}">
                <a16:creationId xmlns:a16="http://schemas.microsoft.com/office/drawing/2014/main" id="{ECBBC66A-E42E-141A-B875-8977010259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5" y="415635"/>
            <a:ext cx="843534" cy="749808"/>
          </a:xfrm>
          <a:prstGeom prst="rect">
            <a:avLst/>
          </a:prstGeom>
        </p:spPr>
      </p:pic>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spTree>
    <p:extLst>
      <p:ext uri="{BB962C8B-B14F-4D97-AF65-F5344CB8AC3E}">
        <p14:creationId xmlns:p14="http://schemas.microsoft.com/office/powerpoint/2010/main" val="44285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026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94056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5424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44170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44474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773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latin typeface="+mn-lt"/>
              </a:defRPr>
            </a:lvl1pPr>
            <a:lvl2pPr>
              <a:defRPr>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Tree>
    <p:extLst>
      <p:ext uri="{BB962C8B-B14F-4D97-AF65-F5344CB8AC3E}">
        <p14:creationId xmlns:p14="http://schemas.microsoft.com/office/powerpoint/2010/main" val="2378998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819734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spTree>
    <p:extLst>
      <p:ext uri="{BB962C8B-B14F-4D97-AF65-F5344CB8AC3E}">
        <p14:creationId xmlns:p14="http://schemas.microsoft.com/office/powerpoint/2010/main" val="39170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Tree>
    <p:extLst>
      <p:ext uri="{BB962C8B-B14F-4D97-AF65-F5344CB8AC3E}">
        <p14:creationId xmlns:p14="http://schemas.microsoft.com/office/powerpoint/2010/main" val="11813075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355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Gilroy Medium" panose="00000600000000000000" pitchFamily="50" charset="0"/>
              </a:rPr>
              <a:pPr algn="r"/>
              <a:t>‹#›</a:t>
            </a:fld>
            <a:endParaRPr lang="en-US" sz="1350">
              <a:solidFill>
                <a:srgbClr val="71A9E3"/>
              </a:solidFill>
              <a:latin typeface="Gilroy Medium" panose="00000600000000000000" pitchFamily="50" charset="0"/>
            </a:endParaRP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593D9CF-6623-33FA-BCDE-3790E5BC74B1}"/>
              </a:ext>
            </a:extLst>
          </p:cNvPr>
          <p:cNvPicPr>
            <a:picLocks noChangeAspect="1"/>
          </p:cNvPicPr>
          <p:nvPr userDrawn="1"/>
        </p:nvPicPr>
        <p:blipFill>
          <a:blip r:embed="rId2"/>
          <a:stretch>
            <a:fillRect/>
          </a:stretch>
        </p:blipFill>
        <p:spPr>
          <a:xfrm>
            <a:off x="3911274" y="2824138"/>
            <a:ext cx="4369451" cy="1209724"/>
          </a:xfrm>
          <a:prstGeom prst="rect">
            <a:avLst/>
          </a:prstGeom>
        </p:spPr>
      </p:pic>
    </p:spTree>
    <p:extLst>
      <p:ext uri="{BB962C8B-B14F-4D97-AF65-F5344CB8AC3E}">
        <p14:creationId xmlns:p14="http://schemas.microsoft.com/office/powerpoint/2010/main" val="263235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050237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3321748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232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59355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35376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23503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112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86725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06464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39965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325182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6200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368473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36891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0295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051313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7635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5747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146307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17417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8490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132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497937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a:t>
            </a:r>
          </a:p>
        </p:txBody>
      </p:sp>
      <p:pic>
        <p:nvPicPr>
          <p:cNvPr id="21" name="Picture 20" descr="A logo with white text and colorful shapes&#10;&#10;AI-generated content may be incorrect.">
            <a:extLst>
              <a:ext uri="{FF2B5EF4-FFF2-40B4-BE49-F238E27FC236}">
                <a16:creationId xmlns:a16="http://schemas.microsoft.com/office/drawing/2014/main" id="{C1847977-4355-AB64-3E0F-E3B6189E29B4}"/>
              </a:ext>
            </a:extLst>
          </p:cNvPr>
          <p:cNvPicPr>
            <a:picLocks noChangeAspect="1"/>
          </p:cNvPicPr>
          <p:nvPr userDrawn="1"/>
        </p:nvPicPr>
        <p:blipFill>
          <a:blip r:embed="rId2"/>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12515557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099230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a:t>
            </a:r>
          </a:p>
        </p:txBody>
      </p:sp>
    </p:spTree>
    <p:extLst>
      <p:ext uri="{BB962C8B-B14F-4D97-AF65-F5344CB8AC3E}">
        <p14:creationId xmlns:p14="http://schemas.microsoft.com/office/powerpoint/2010/main" val="3791050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olor Divider - Sustainability">
    <p:bg>
      <p:bgPr>
        <a:solidFill>
          <a:srgbClr val="8DBE28"/>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0187492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solidFill>
                  <a:srgbClr val="2B660F"/>
                </a:solidFill>
                <a:latin typeface="+mn-lt"/>
              </a:defRPr>
            </a:lvl1pPr>
            <a:lvl2pPr>
              <a:defRPr>
                <a:solidFill>
                  <a:srgbClr val="2B660F"/>
                </a:solidFill>
                <a:latin typeface="+mn-lt"/>
              </a:defRPr>
            </a:lvl2pPr>
            <a:lvl3pPr>
              <a:defRPr sz="1400">
                <a:solidFill>
                  <a:srgbClr val="2B660F"/>
                </a:solidFill>
                <a:latin typeface="+mn-lt"/>
              </a:defRPr>
            </a:lvl3pPr>
            <a:lvl4pPr>
              <a:defRPr sz="1400">
                <a:solidFill>
                  <a:srgbClr val="2B660F"/>
                </a:solidFill>
                <a:latin typeface="+mn-lt"/>
              </a:defRPr>
            </a:lvl4pPr>
            <a:lvl5pPr>
              <a:defRPr sz="140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
        <p:nvSpPr>
          <p:cNvPr id="6" name="TextBox 5">
            <a:extLst>
              <a:ext uri="{FF2B5EF4-FFF2-40B4-BE49-F238E27FC236}">
                <a16:creationId xmlns:a16="http://schemas.microsoft.com/office/drawing/2014/main" id="{D90E1989-DA1C-8B6E-AF70-60EC5F03F119}"/>
              </a:ext>
            </a:extLst>
          </p:cNvPr>
          <p:cNvSpPr txBox="1"/>
          <p:nvPr userDrawn="1"/>
        </p:nvSpPr>
        <p:spPr>
          <a:xfrm>
            <a:off x="1013254" y="6573795"/>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7" name="TextBox 6">
            <a:extLst>
              <a:ext uri="{FF2B5EF4-FFF2-40B4-BE49-F238E27FC236}">
                <a16:creationId xmlns:a16="http://schemas.microsoft.com/office/drawing/2014/main" id="{DB636BFF-E815-D157-BC2F-F84CD7E08D02}"/>
              </a:ext>
            </a:extLst>
          </p:cNvPr>
          <p:cNvSpPr txBox="1"/>
          <p:nvPr userDrawn="1"/>
        </p:nvSpPr>
        <p:spPr>
          <a:xfrm>
            <a:off x="630195" y="6536724"/>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22705028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image" Target="../media/image23.emf"/><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oleObject" Target="../embeddings/oleObject1.bin"/><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7" Type="http://schemas.openxmlformats.org/officeDocument/2006/relationships/slideLayout" Target="../slideLayouts/slideLayout101.xml"/><Relationship Id="rId71" Type="http://schemas.openxmlformats.org/officeDocument/2006/relationships/tags" Target="../tags/tag2.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61" Type="http://schemas.openxmlformats.org/officeDocument/2006/relationships/slideLayout" Target="../slideLayouts/slideLayout155.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73" Type="http://schemas.openxmlformats.org/officeDocument/2006/relationships/image" Target="../media/image30.emf"/><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slideLayout" Target="../slideLayouts/slideLayout163.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oleObject" Target="../embeddings/oleObject2.bin"/><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theme" Target="../theme/theme3.xml"/><Relationship Id="rId1" Type="http://schemas.openxmlformats.org/officeDocument/2006/relationships/slideLayout" Target="../slideLayouts/slideLayout95.xml"/><Relationship Id="rId6"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24" r:id="rId3"/>
    <p:sldLayoutId id="2147483910" r:id="rId4"/>
    <p:sldLayoutId id="2147483856" r:id="rId5"/>
    <p:sldLayoutId id="2147483865" r:id="rId6"/>
    <p:sldLayoutId id="2147483825" r:id="rId7"/>
    <p:sldLayoutId id="2147483831" r:id="rId8"/>
    <p:sldLayoutId id="2147483845" r:id="rId9"/>
    <p:sldLayoutId id="2147483848" r:id="rId10"/>
    <p:sldLayoutId id="2147483857" r:id="rId11"/>
    <p:sldLayoutId id="2147483866" r:id="rId12"/>
    <p:sldLayoutId id="2147483828" r:id="rId13"/>
    <p:sldLayoutId id="2147483923" r:id="rId14"/>
    <p:sldLayoutId id="2147483922" r:id="rId15"/>
    <p:sldLayoutId id="2147483921" r:id="rId16"/>
    <p:sldLayoutId id="2147483919" r:id="rId17"/>
    <p:sldLayoutId id="2147483920" r:id="rId18"/>
    <p:sldLayoutId id="2147483918" r:id="rId19"/>
    <p:sldLayoutId id="2147483915" r:id="rId20"/>
    <p:sldLayoutId id="2147483916" r:id="rId21"/>
    <p:sldLayoutId id="2147483917" r:id="rId22"/>
    <p:sldLayoutId id="2147483913" r:id="rId23"/>
    <p:sldLayoutId id="2147483855" r:id="rId24"/>
    <p:sldLayoutId id="2147483852" r:id="rId25"/>
    <p:sldLayoutId id="2147483864" r:id="rId26"/>
    <p:sldLayoutId id="2147483875" r:id="rId27"/>
    <p:sldLayoutId id="2147483853" r:id="rId28"/>
    <p:sldLayoutId id="2147483876" r:id="rId29"/>
    <p:sldLayoutId id="2147483863" r:id="rId30"/>
    <p:sldLayoutId id="2147483874" r:id="rId31"/>
    <p:sldLayoutId id="2147483851" r:id="rId32"/>
    <p:sldLayoutId id="2147483885" r:id="rId33"/>
    <p:sldLayoutId id="2147483903" r:id="rId34"/>
    <p:sldLayoutId id="2147483847" r:id="rId35"/>
    <p:sldLayoutId id="2147483861" r:id="rId36"/>
    <p:sldLayoutId id="2147483870" r:id="rId37"/>
    <p:sldLayoutId id="2147483854" r:id="rId38"/>
    <p:sldLayoutId id="2147483826" r:id="rId39"/>
    <p:sldLayoutId id="2147483836" r:id="rId40"/>
    <p:sldLayoutId id="2147483837" r:id="rId41"/>
    <p:sldLayoutId id="2147483835" r:id="rId42"/>
    <p:sldLayoutId id="2147483842" r:id="rId43"/>
    <p:sldLayoutId id="2147483849" r:id="rId44"/>
    <p:sldLayoutId id="2147483888" r:id="rId45"/>
    <p:sldLayoutId id="2147483843" r:id="rId46"/>
    <p:sldLayoutId id="2147483905" r:id="rId47"/>
    <p:sldLayoutId id="2147483887" r:id="rId48"/>
    <p:sldLayoutId id="2147483904" r:id="rId49"/>
    <p:sldLayoutId id="2147483889" r:id="rId50"/>
    <p:sldLayoutId id="2147483890" r:id="rId51"/>
    <p:sldLayoutId id="2147483868" r:id="rId52"/>
    <p:sldLayoutId id="2147483886" r:id="rId53"/>
    <p:sldLayoutId id="2147483892" r:id="rId54"/>
    <p:sldLayoutId id="2147483893" r:id="rId55"/>
    <p:sldLayoutId id="2147483894" r:id="rId56"/>
    <p:sldLayoutId id="2147483846" r:id="rId57"/>
    <p:sldLayoutId id="2147483895" r:id="rId58"/>
    <p:sldLayoutId id="2147483896" r:id="rId59"/>
    <p:sldLayoutId id="2147483900" r:id="rId60"/>
    <p:sldLayoutId id="2147483838" r:id="rId61"/>
    <p:sldLayoutId id="2147483840" r:id="rId62"/>
    <p:sldLayoutId id="2147483872" r:id="rId63"/>
    <p:sldLayoutId id="2147483873" r:id="rId64"/>
    <p:sldLayoutId id="2147483906" r:id="rId65"/>
    <p:sldLayoutId id="2147483907" r:id="rId66"/>
    <p:sldLayoutId id="2147483908" r:id="rId67"/>
    <p:sldLayoutId id="2147483841" r:id="rId68"/>
    <p:sldLayoutId id="2147483858" r:id="rId69"/>
    <p:sldLayoutId id="2147483867" r:id="rId70"/>
    <p:sldLayoutId id="2147483834" r:id="rId71"/>
    <p:sldLayoutId id="2147483833" r:id="rId72"/>
    <p:sldLayoutId id="2147483924" r:id="rId7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6283015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FB5438A-D404-6EC2-75C0-196A40A63867}"/>
              </a:ext>
            </a:extLst>
          </p:cNvPr>
          <p:cNvGraphicFramePr>
            <a:graphicFrameLocks noChangeAspect="1"/>
          </p:cNvGraphicFramePr>
          <p:nvPr userDrawn="1">
            <p:custDataLst>
              <p:tags r:id="rId71"/>
            </p:custDataLst>
            <p:extLst>
              <p:ext uri="{D42A27DB-BD31-4B8C-83A1-F6EECF244321}">
                <p14:modId xmlns:p14="http://schemas.microsoft.com/office/powerpoint/2010/main" val="1014673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2" imgW="532" imgH="530" progId="TCLayout.ActiveDocument.1">
                  <p:embed/>
                </p:oleObj>
              </mc:Choice>
              <mc:Fallback>
                <p:oleObj name="think-cell Slide" r:id="rId72" imgW="532" imgH="530" progId="TCLayout.ActiveDocument.1">
                  <p:embed/>
                  <p:pic>
                    <p:nvPicPr>
                      <p:cNvPr id="24" name="think-cell data - do not delete" hidden="1">
                        <a:extLst>
                          <a:ext uri="{FF2B5EF4-FFF2-40B4-BE49-F238E27FC236}">
                            <a16:creationId xmlns:a16="http://schemas.microsoft.com/office/drawing/2014/main" id="{3FB5438A-D404-6EC2-75C0-196A40A63867}"/>
                          </a:ext>
                        </a:extLst>
                      </p:cNvPr>
                      <p:cNvPicPr/>
                      <p:nvPr/>
                    </p:nvPicPr>
                    <p:blipFill>
                      <a:blip r:embed="rId7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46944148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 id="2147483985" r:id="rId38"/>
    <p:sldLayoutId id="2147483986" r:id="rId39"/>
    <p:sldLayoutId id="2147483987" r:id="rId40"/>
    <p:sldLayoutId id="2147483988" r:id="rId41"/>
    <p:sldLayoutId id="2147483989" r:id="rId42"/>
    <p:sldLayoutId id="2147483990" r:id="rId43"/>
    <p:sldLayoutId id="2147483991" r:id="rId44"/>
    <p:sldLayoutId id="2147483992" r:id="rId45"/>
    <p:sldLayoutId id="2147483993" r:id="rId46"/>
    <p:sldLayoutId id="2147483994" r:id="rId47"/>
    <p:sldLayoutId id="2147483995" r:id="rId48"/>
    <p:sldLayoutId id="2147483996" r:id="rId49"/>
    <p:sldLayoutId id="2147483997" r:id="rId50"/>
    <p:sldLayoutId id="2147483998" r:id="rId51"/>
    <p:sldLayoutId id="2147483999" r:id="rId52"/>
    <p:sldLayoutId id="2147484000" r:id="rId53"/>
    <p:sldLayoutId id="2147484001" r:id="rId54"/>
    <p:sldLayoutId id="2147484002" r:id="rId55"/>
    <p:sldLayoutId id="2147484003" r:id="rId56"/>
    <p:sldLayoutId id="2147484004" r:id="rId57"/>
    <p:sldLayoutId id="2147484005" r:id="rId58"/>
    <p:sldLayoutId id="2147484006" r:id="rId59"/>
    <p:sldLayoutId id="2147484007" r:id="rId60"/>
    <p:sldLayoutId id="2147484008" r:id="rId61"/>
    <p:sldLayoutId id="2147484009" r:id="rId62"/>
    <p:sldLayoutId id="2147484010" r:id="rId63"/>
    <p:sldLayoutId id="2147484011" r:id="rId64"/>
    <p:sldLayoutId id="2147484012" r:id="rId65"/>
    <p:sldLayoutId id="2147484013" r:id="rId66"/>
    <p:sldLayoutId id="2147484014" r:id="rId67"/>
    <p:sldLayoutId id="2147484015" r:id="rId68"/>
    <p:sldLayoutId id="2147484016" r:id="rId69"/>
  </p:sldLayoutIdLst>
  <p:hf sldNum="0" hdr="0" ftr="0" dt="0"/>
  <p:txStyles>
    <p:title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hyperlink" Target="https://www.pepsico.com/our-impact/esg-topics-a-z" TargetMode="External"/><Relationship Id="rId3" Type="http://schemas.openxmlformats.org/officeDocument/2006/relationships/image" Target="../media/image33.jpeg"/><Relationship Id="rId21"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Nicole.popowski@pepsico.com" TargetMode="External"/><Relationship Id="rId20" Type="http://schemas.openxmlformats.org/officeDocument/2006/relationships/hyperlink" Target="https://www.pepsico.com/sustainability/report-downloads" TargetMode="External"/><Relationship Id="rId1" Type="http://schemas.openxmlformats.org/officeDocument/2006/relationships/slideLayout" Target="../slideLayouts/slideLayout87.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hyperlink" Target="mailto:Preethika.Schroeder@pepsico.com" TargetMode="External"/><Relationship Id="rId10" Type="http://schemas.openxmlformats.org/officeDocument/2006/relationships/image" Target="../media/image39.svg"/><Relationship Id="rId19" Type="http://schemas.openxmlformats.org/officeDocument/2006/relationships/hyperlink" Target="https://www.pepsico.com/sustainability" TargetMode="External"/><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hyperlink" Target="mailto:shanna.parra@pepsico.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9.xml"/><Relationship Id="rId4"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2.xml"/><Relationship Id="rId1" Type="http://schemas.openxmlformats.org/officeDocument/2006/relationships/tags" Target="../tags/tag9.xml"/><Relationship Id="rId6" Type="http://schemas.openxmlformats.org/officeDocument/2006/relationships/image" Target="../media/image58.jpeg"/><Relationship Id="rId5" Type="http://schemas.openxmlformats.org/officeDocument/2006/relationships/image" Target="../media/image30.e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2.xml"/><Relationship Id="rId1" Type="http://schemas.openxmlformats.org/officeDocument/2006/relationships/tags" Target="../tags/tag10.xml"/><Relationship Id="rId6" Type="http://schemas.openxmlformats.org/officeDocument/2006/relationships/image" Target="../media/image59.JPG"/><Relationship Id="rId5" Type="http://schemas.openxmlformats.org/officeDocument/2006/relationships/image" Target="../media/image30.emf"/><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2.xml"/><Relationship Id="rId1" Type="http://schemas.openxmlformats.org/officeDocument/2006/relationships/tags" Target="../tags/tag11.xml"/><Relationship Id="rId6" Type="http://schemas.openxmlformats.org/officeDocument/2006/relationships/image" Target="../media/image30.emf"/><Relationship Id="rId5" Type="http://schemas.openxmlformats.org/officeDocument/2006/relationships/oleObject" Target="../embeddings/oleObject7.bin"/><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0.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hyperlink" Target="https://www.pepsico.com/who-we-are/our-commitments/pepsico-positive" TargetMode="External"/><Relationship Id="rId18" Type="http://schemas.openxmlformats.org/officeDocument/2006/relationships/hyperlink" Target="https://www.pepsico.com/our-impact/esg-topics-a-z/packaging" TargetMode="External"/><Relationship Id="rId3" Type="http://schemas.openxmlformats.org/officeDocument/2006/relationships/notesSlide" Target="../notesSlides/notesSlide4.xml"/><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hyperlink" Target="https://www.pepsico.com/our-impact/sustainability/esg-data-hub/positive-value-chain" TargetMode="External"/><Relationship Id="rId2" Type="http://schemas.openxmlformats.org/officeDocument/2006/relationships/slideLayout" Target="../slideLayouts/slideLayout162.xml"/><Relationship Id="rId16" Type="http://schemas.openxmlformats.org/officeDocument/2006/relationships/hyperlink" Target="https://www.pepsico.com/our-impact/esg-topics-a-z" TargetMode="External"/><Relationship Id="rId20" Type="http://schemas.openxmlformats.org/officeDocument/2006/relationships/hyperlink" Target="https://www.cdp.net/en/responses/14605" TargetMode="External"/><Relationship Id="rId1" Type="http://schemas.openxmlformats.org/officeDocument/2006/relationships/tags" Target="../tags/tag6.xml"/><Relationship Id="rId6" Type="http://schemas.openxmlformats.org/officeDocument/2006/relationships/image" Target="../media/image30.emf"/><Relationship Id="rId11" Type="http://schemas.openxmlformats.org/officeDocument/2006/relationships/image" Target="../media/image50.png"/><Relationship Id="rId5" Type="http://schemas.openxmlformats.org/officeDocument/2006/relationships/oleObject" Target="../embeddings/oleObject6.bin"/><Relationship Id="rId15" Type="http://schemas.openxmlformats.org/officeDocument/2006/relationships/hyperlink" Target="https://www.pepsico.com/docs/default-source/sustainability-and-esg-topics/2023-esg-summary/2023-esg-performance-metrics.pdf" TargetMode="External"/><Relationship Id="rId10" Type="http://schemas.openxmlformats.org/officeDocument/2006/relationships/image" Target="../media/image49.svg"/><Relationship Id="rId19" Type="http://schemas.openxmlformats.org/officeDocument/2006/relationships/hyperlink" Target="https://www.pepsico.com/our-impact/esg-topics-a-z/sustainable-product-design" TargetMode="External"/><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hyperlink" Target="https://www.pepsico.com/our-impact/sustainability/esg-summary"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0.xml"/><Relationship Id="rId1" Type="http://schemas.openxmlformats.org/officeDocument/2006/relationships/tags" Target="../tags/tag7.xml"/><Relationship Id="rId6" Type="http://schemas.openxmlformats.org/officeDocument/2006/relationships/hyperlink" Target="mailto:SustainabilitySurvey@pepsico.com" TargetMode="External"/><Relationship Id="rId5" Type="http://schemas.openxmlformats.org/officeDocument/2006/relationships/image" Target="../media/image30.emf"/><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8" Type="http://schemas.openxmlformats.org/officeDocument/2006/relationships/hyperlink" Target="mailto:SustainabilitySurvey@pepsico.com" TargetMode="External"/><Relationship Id="rId3" Type="http://schemas.openxmlformats.org/officeDocument/2006/relationships/notesSlide" Target="../notesSlides/notesSlide6.xml"/><Relationship Id="rId7" Type="http://schemas.openxmlformats.org/officeDocument/2006/relationships/image" Target="../media/image53.svg"/><Relationship Id="rId2" Type="http://schemas.openxmlformats.org/officeDocument/2006/relationships/slideLayout" Target="../slideLayouts/slideLayout100.xml"/><Relationship Id="rId1" Type="http://schemas.openxmlformats.org/officeDocument/2006/relationships/tags" Target="../tags/tag8.xml"/><Relationship Id="rId6" Type="http://schemas.openxmlformats.org/officeDocument/2006/relationships/image" Target="../media/image52.png"/><Relationship Id="rId5" Type="http://schemas.openxmlformats.org/officeDocument/2006/relationships/image" Target="../media/image30.emf"/><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8" Type="http://schemas.openxmlformats.org/officeDocument/2006/relationships/hyperlink" Target="https://www.pepsico.com/our-impact/esg-topics-a-z/packaging" TargetMode="External"/><Relationship Id="rId3" Type="http://schemas.openxmlformats.org/officeDocument/2006/relationships/image" Target="../media/image54.jpeg"/><Relationship Id="rId7" Type="http://schemas.openxmlformats.org/officeDocument/2006/relationships/hyperlink" Target="https://www.pepsico.com/our-impact/sustainability/esg-data-hub/positive-value-chain" TargetMode="External"/><Relationship Id="rId2" Type="http://schemas.openxmlformats.org/officeDocument/2006/relationships/notesSlide" Target="../notesSlides/notesSlide7.xml"/><Relationship Id="rId1" Type="http://schemas.openxmlformats.org/officeDocument/2006/relationships/slideLayout" Target="../slideLayouts/slideLayout94.xml"/><Relationship Id="rId6" Type="http://schemas.openxmlformats.org/officeDocument/2006/relationships/hyperlink" Target="https://www.pepsico.com/our-impact/esg-topics-a-z" TargetMode="External"/><Relationship Id="rId5" Type="http://schemas.openxmlformats.org/officeDocument/2006/relationships/hyperlink" Target="https://www.pepsico.com/docs/default-source/sustainability-and-esg-topics/2023-esg-summary/2023-esg-performance-metrics.pdf" TargetMode="External"/><Relationship Id="rId10" Type="http://schemas.openxmlformats.org/officeDocument/2006/relationships/hyperlink" Target="https://www.pepsico.com/who-we-are/our-commitments/pepsico-positive" TargetMode="External"/><Relationship Id="rId4" Type="http://schemas.openxmlformats.org/officeDocument/2006/relationships/hyperlink" Target="https://www.pepsico.com/our-impact/sustainability/esg-summary" TargetMode="External"/><Relationship Id="rId9" Type="http://schemas.openxmlformats.org/officeDocument/2006/relationships/hyperlink" Target="https://www.pepsico.com/our-impact/esg-topics-a-z/sustainable-product-desig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94.xml"/><Relationship Id="rId4" Type="http://schemas.openxmlformats.org/officeDocument/2006/relationships/hyperlink" Target="https://pepsico.sharepoint.com/teams/CommercialSustainabilityResources/Survey/Forms/AllItems.aspx?npsAction=createLis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94.xml"/><Relationship Id="rId5" Type="http://schemas.openxmlformats.org/officeDocument/2006/relationships/hyperlink" Target="http://www.ecovadis.com/" TargetMode="Externa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sp>
        <p:nvSpPr>
          <p:cNvPr id="56" name="Rounded Rectangle 55">
            <a:extLst>
              <a:ext uri="{FF2B5EF4-FFF2-40B4-BE49-F238E27FC236}">
                <a16:creationId xmlns:a16="http://schemas.microsoft.com/office/drawing/2014/main" id="{9B56EA01-E9A8-3C15-56DB-62C38C93442E}"/>
              </a:ext>
            </a:extLst>
          </p:cNvPr>
          <p:cNvSpPr/>
          <p:nvPr/>
        </p:nvSpPr>
        <p:spPr>
          <a:xfrm>
            <a:off x="8426881" y="312528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SUSTAINABILITY CUSTOMER SURVEY DATA TOOLKIT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3"/>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4">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PREE SCHROEDER</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5">
                  <a:extLst>
                    <a:ext uri="{A12FA001-AC4F-418D-AE19-62706E023703}">
                      <ahyp:hlinkClr xmlns:ahyp="http://schemas.microsoft.com/office/drawing/2018/hyperlinkcolor" val="tx"/>
                    </a:ext>
                  </a:extLst>
                </a:hlinkClick>
              </a:rPr>
              <a:t>preethika.schroeder@pepsico.com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8">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pic>
        <p:nvPicPr>
          <p:cNvPr id="4" name="Picture 3" descr="A person with long hair smiling&#10;&#10;AI-generated content may be incorrect.">
            <a:extLst>
              <a:ext uri="{FF2B5EF4-FFF2-40B4-BE49-F238E27FC236}">
                <a16:creationId xmlns:a16="http://schemas.microsoft.com/office/drawing/2014/main" id="{69FAA519-46F5-CF32-8C4C-6106B2E1AB55}"/>
              </a:ext>
            </a:extLst>
          </p:cNvPr>
          <p:cNvPicPr>
            <a:picLocks noChangeAspect="1"/>
          </p:cNvPicPr>
          <p:nvPr/>
        </p:nvPicPr>
        <p:blipFill>
          <a:blip r:embed="rId21"/>
          <a:srcRect l="21499" t="6176" r="14971" b="24842"/>
          <a:stretch>
            <a:fillRect/>
          </a:stretch>
        </p:blipFill>
        <p:spPr>
          <a:xfrm>
            <a:off x="8434471" y="3148839"/>
            <a:ext cx="739424" cy="731270"/>
          </a:xfrm>
          <a:prstGeom prst="roundRect">
            <a:avLst>
              <a:gd name="adj" fmla="val 3063"/>
            </a:avLst>
          </a:prstGeom>
        </p:spPr>
      </p:pic>
      <p:grpSp>
        <p:nvGrpSpPr>
          <p:cNvPr id="5" name="Group 4">
            <a:extLst>
              <a:ext uri="{FF2B5EF4-FFF2-40B4-BE49-F238E27FC236}">
                <a16:creationId xmlns:a16="http://schemas.microsoft.com/office/drawing/2014/main" id="{CED7F6DE-822D-B96A-E49E-FBD19BDDAA71}"/>
              </a:ext>
            </a:extLst>
          </p:cNvPr>
          <p:cNvGrpSpPr/>
          <p:nvPr/>
        </p:nvGrpSpPr>
        <p:grpSpPr>
          <a:xfrm>
            <a:off x="10590414" y="0"/>
            <a:ext cx="1601585" cy="374073"/>
            <a:chOff x="10590414" y="0"/>
            <a:chExt cx="1601585" cy="374073"/>
          </a:xfrm>
        </p:grpSpPr>
        <p:grpSp>
          <p:nvGrpSpPr>
            <p:cNvPr id="6" name="Group 5">
              <a:extLst>
                <a:ext uri="{FF2B5EF4-FFF2-40B4-BE49-F238E27FC236}">
                  <a16:creationId xmlns:a16="http://schemas.microsoft.com/office/drawing/2014/main" id="{5D1E4FB2-F4D5-588B-09B8-B4DFAC2FB50A}"/>
                </a:ext>
              </a:extLst>
            </p:cNvPr>
            <p:cNvGrpSpPr/>
            <p:nvPr/>
          </p:nvGrpSpPr>
          <p:grpSpPr>
            <a:xfrm>
              <a:off x="10590414" y="0"/>
              <a:ext cx="1601585" cy="374073"/>
              <a:chOff x="10590414" y="-1"/>
              <a:chExt cx="1601585" cy="374073"/>
            </a:xfrm>
            <a:solidFill>
              <a:srgbClr val="EC9F0B"/>
            </a:solidFill>
          </p:grpSpPr>
          <p:sp>
            <p:nvSpPr>
              <p:cNvPr id="9" name="Rounded Rectangle 9">
                <a:extLst>
                  <a:ext uri="{FF2B5EF4-FFF2-40B4-BE49-F238E27FC236}">
                    <a16:creationId xmlns:a16="http://schemas.microsoft.com/office/drawing/2014/main" id="{B476AF7F-DE92-20AD-D319-C6875C698C49}"/>
                  </a:ext>
                </a:extLst>
              </p:cNvPr>
              <p:cNvSpPr/>
              <p:nvPr/>
            </p:nvSpPr>
            <p:spPr>
              <a:xfrm>
                <a:off x="10590414" y="-1"/>
                <a:ext cx="1601585" cy="37407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80C76D-E464-2951-7153-9AD2A3EDB64F}"/>
                  </a:ext>
                </a:extLst>
              </p:cNvPr>
              <p:cNvSpPr/>
              <p:nvPr/>
            </p:nvSpPr>
            <p:spPr>
              <a:xfrm>
                <a:off x="11776363" y="0"/>
                <a:ext cx="415636" cy="3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2E2F4E-EDAA-BF63-0D54-DBB6B4E9539F}"/>
                  </a:ext>
                </a:extLst>
              </p:cNvPr>
              <p:cNvSpPr/>
              <p:nvPr/>
            </p:nvSpPr>
            <p:spPr>
              <a:xfrm>
                <a:off x="10590414" y="0"/>
                <a:ext cx="415636" cy="1828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E7F2151-8A6D-EB45-E3E6-8A56F01E851D}"/>
                </a:ext>
              </a:extLst>
            </p:cNvPr>
            <p:cNvSpPr txBox="1"/>
            <p:nvPr/>
          </p:nvSpPr>
          <p:spPr>
            <a:xfrm>
              <a:off x="10698193" y="98858"/>
              <a:ext cx="1493806" cy="182881"/>
            </a:xfrm>
            <a:prstGeom prst="rect">
              <a:avLst/>
            </a:prstGeom>
            <a:solidFill>
              <a:srgbClr val="EC9F0B"/>
            </a:solidFill>
          </p:spPr>
          <p:txBody>
            <a:bodyPr wrap="square" lIns="0" tIns="0" rIns="0" bIns="0">
              <a:spAutoFit/>
            </a:bodyPr>
            <a:lstStyle/>
            <a:p>
              <a:pPr marL="0" indent="0" algn="l">
                <a:buNone/>
              </a:pPr>
              <a:r>
                <a:rPr lang="en-US" sz="1200" i="0" dirty="0">
                  <a:solidFill>
                    <a:schemeClr val="bg1"/>
                  </a:solidFill>
                  <a:latin typeface="Gilroy Medium" panose="00000600000000000000" pitchFamily="50" charset="0"/>
                  <a:cs typeface="Arial" panose="020B0604020202020204" pitchFamily="34" charset="0"/>
                </a:rPr>
                <a:t>INTERNAL USE ONLY</a:t>
              </a:r>
            </a:p>
          </p:txBody>
        </p:sp>
      </p:grpSp>
      <p:sp>
        <p:nvSpPr>
          <p:cNvPr id="17" name="TextBox 16">
            <a:extLst>
              <a:ext uri="{FF2B5EF4-FFF2-40B4-BE49-F238E27FC236}">
                <a16:creationId xmlns:a16="http://schemas.microsoft.com/office/drawing/2014/main" id="{0D07C300-8EF3-3CA9-73B2-63E4B1DB1AFC}"/>
              </a:ext>
            </a:extLst>
          </p:cNvPr>
          <p:cNvSpPr txBox="1"/>
          <p:nvPr/>
        </p:nvSpPr>
        <p:spPr>
          <a:xfrm>
            <a:off x="324315" y="5948377"/>
            <a:ext cx="6321104"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BFDF7D"/>
                </a:solidFill>
                <a:effectLst/>
                <a:uLnTx/>
                <a:uFillTx/>
                <a:latin typeface="GT Pressura LCG Black"/>
                <a:ea typeface="+mn-ea"/>
                <a:cs typeface="+mn-cs"/>
              </a:rPr>
              <a:t>UPDATED JANUARY 2026</a:t>
            </a:r>
            <a:endParaRPr lang="en-US" sz="1400" dirty="0"/>
          </a:p>
        </p:txBody>
      </p:sp>
    </p:spTree>
    <p:extLst>
      <p:ext uri="{BB962C8B-B14F-4D97-AF65-F5344CB8AC3E}">
        <p14:creationId xmlns:p14="http://schemas.microsoft.com/office/powerpoint/2010/main" val="116238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7">
            <a:extLst>
              <a:ext uri="{FF2B5EF4-FFF2-40B4-BE49-F238E27FC236}">
                <a16:creationId xmlns:a16="http://schemas.microsoft.com/office/drawing/2014/main" id="{C0A58FA0-DFBB-5C50-1C94-9F0A7582C771}"/>
              </a:ext>
            </a:extLst>
          </p:cNvPr>
          <p:cNvSpPr txBox="1">
            <a:spLocks/>
          </p:cNvSpPr>
          <p:nvPr/>
        </p:nvSpPr>
        <p:spPr>
          <a:xfrm>
            <a:off x="304799" y="282374"/>
            <a:ext cx="11626927" cy="7638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10430D"/>
                </a:solidFill>
                <a:effectLst/>
                <a:uLnTx/>
                <a:uFillTx/>
                <a:latin typeface="GT Pressura LCG Black"/>
                <a:ea typeface="+mj-ea"/>
                <a:cs typeface="+mj-cs"/>
              </a:rPr>
              <a:t>WHAT IF CUSTOMERS ASK FOR MORE SPECIFIC DATA THAT IS </a:t>
            </a:r>
            <a:r>
              <a:rPr kumimoji="0" lang="en-US" sz="3200" b="0" i="0" u="none" strike="noStrike" kern="1200" cap="all" spc="0" normalizeH="0" baseline="0" noProof="0" dirty="0">
                <a:ln>
                  <a:noFill/>
                </a:ln>
                <a:solidFill>
                  <a:srgbClr val="99C52F"/>
                </a:solidFill>
                <a:effectLst/>
                <a:uLnTx/>
                <a:uFillTx/>
                <a:latin typeface="GT Pressura LCG Black"/>
                <a:ea typeface="+mj-ea"/>
                <a:cs typeface="+mj-cs"/>
              </a:rPr>
              <a:t>NOT</a:t>
            </a:r>
            <a:r>
              <a:rPr kumimoji="0" lang="en-US" sz="3200" b="0" i="0" u="none" strike="noStrike" kern="1200" cap="all" spc="0" normalizeH="0" baseline="0" noProof="0" dirty="0">
                <a:ln>
                  <a:noFill/>
                </a:ln>
                <a:solidFill>
                  <a:srgbClr val="BFDE7E"/>
                </a:solidFill>
                <a:effectLst/>
                <a:uLnTx/>
                <a:uFillTx/>
                <a:latin typeface="GT Pressura LCG Black"/>
                <a:ea typeface="+mj-ea"/>
                <a:cs typeface="+mj-cs"/>
              </a:rPr>
              <a:t> </a:t>
            </a:r>
            <a:r>
              <a:rPr kumimoji="0" lang="en-US" sz="3200" b="0" i="0" u="none" strike="noStrike" kern="1200" cap="all" spc="0" normalizeH="0" baseline="0" noProof="0" dirty="0">
                <a:ln>
                  <a:noFill/>
                </a:ln>
                <a:solidFill>
                  <a:srgbClr val="99C52F"/>
                </a:solidFill>
                <a:effectLst/>
                <a:uLnTx/>
                <a:uFillTx/>
                <a:latin typeface="GT Pressura LCG Black"/>
                <a:ea typeface="+mj-ea"/>
                <a:cs typeface="+mj-cs"/>
              </a:rPr>
              <a:t>PUBLICLY AVAILABLE? </a:t>
            </a:r>
          </a:p>
        </p:txBody>
      </p:sp>
      <p:sp>
        <p:nvSpPr>
          <p:cNvPr id="4" name="Text Placeholder 11">
            <a:extLst>
              <a:ext uri="{FF2B5EF4-FFF2-40B4-BE49-F238E27FC236}">
                <a16:creationId xmlns:a16="http://schemas.microsoft.com/office/drawing/2014/main" id="{EE2317BF-8770-2E89-59B7-A396117014F0}"/>
              </a:ext>
            </a:extLst>
          </p:cNvPr>
          <p:cNvSpPr txBox="1">
            <a:spLocks/>
          </p:cNvSpPr>
          <p:nvPr/>
        </p:nvSpPr>
        <p:spPr>
          <a:xfrm>
            <a:off x="304799" y="1282374"/>
            <a:ext cx="11505007" cy="4298071"/>
          </a:xfrm>
          <a:prstGeom prst="roundRect">
            <a:avLst>
              <a:gd name="adj" fmla="val 2070"/>
            </a:avLst>
          </a:prstGeom>
          <a:solidFill>
            <a:srgbClr val="0F440D"/>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2B660F"/>
              </a:solidFill>
              <a:effectLst/>
              <a:uLnTx/>
              <a:uFillTx/>
              <a:latin typeface="Gilroy Medium"/>
              <a:ea typeface="+mn-ea"/>
              <a:cs typeface="+mn-cs"/>
            </a:endParaRPr>
          </a:p>
        </p:txBody>
      </p:sp>
      <p:sp>
        <p:nvSpPr>
          <p:cNvPr id="5" name="TextBox 4">
            <a:extLst>
              <a:ext uri="{FF2B5EF4-FFF2-40B4-BE49-F238E27FC236}">
                <a16:creationId xmlns:a16="http://schemas.microsoft.com/office/drawing/2014/main" id="{8A35CB5C-EB17-E1CC-1123-011A5A418145}"/>
              </a:ext>
            </a:extLst>
          </p:cNvPr>
          <p:cNvSpPr txBox="1"/>
          <p:nvPr/>
        </p:nvSpPr>
        <p:spPr>
          <a:xfrm>
            <a:off x="629918" y="1536688"/>
            <a:ext cx="11143691" cy="553998"/>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We are noticing an increase in tailored requests from customers. </a:t>
            </a:r>
            <a:br>
              <a:rPr kumimoji="0" lang="en-GB" sz="18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br>
            <a:r>
              <a:rPr kumimoji="0" lang="en-GB" sz="18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We should politely push back wherever possible. There are a few good reasons for this:</a:t>
            </a:r>
            <a:endParaRPr kumimoji="0" lang="en-US" sz="18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endParaRPr>
          </a:p>
        </p:txBody>
      </p:sp>
      <p:sp>
        <p:nvSpPr>
          <p:cNvPr id="6" name="TextBox 5">
            <a:extLst>
              <a:ext uri="{FF2B5EF4-FFF2-40B4-BE49-F238E27FC236}">
                <a16:creationId xmlns:a16="http://schemas.microsoft.com/office/drawing/2014/main" id="{4BFDEE63-7C1A-498B-D68A-2F5FD18220BB}"/>
              </a:ext>
            </a:extLst>
          </p:cNvPr>
          <p:cNvSpPr txBox="1"/>
          <p:nvPr/>
        </p:nvSpPr>
        <p:spPr>
          <a:xfrm>
            <a:off x="1438879" y="2344999"/>
            <a:ext cx="6958361" cy="492443"/>
          </a:xfrm>
          <a:prstGeom prst="rect">
            <a:avLst/>
          </a:prstGeom>
          <a:noFill/>
        </p:spPr>
        <p:txBody>
          <a:bodyPr wrap="square" lIns="0" tIns="0" rIns="0" bIns="0">
            <a:sp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In many cases, we do not yet have the capability to provide local data that is robust and accurate. </a:t>
            </a:r>
            <a:endParaRPr kumimoji="0" lang="en-US" sz="16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endParaRPr>
          </a:p>
        </p:txBody>
      </p:sp>
      <p:sp>
        <p:nvSpPr>
          <p:cNvPr id="7" name="TextBox 6">
            <a:extLst>
              <a:ext uri="{FF2B5EF4-FFF2-40B4-BE49-F238E27FC236}">
                <a16:creationId xmlns:a16="http://schemas.microsoft.com/office/drawing/2014/main" id="{EE7C0162-F84A-05B2-8C4D-3B4BCE9F5974}"/>
              </a:ext>
            </a:extLst>
          </p:cNvPr>
          <p:cNvSpPr txBox="1"/>
          <p:nvPr/>
        </p:nvSpPr>
        <p:spPr>
          <a:xfrm>
            <a:off x="1438879" y="3038216"/>
            <a:ext cx="6958361" cy="492443"/>
          </a:xfrm>
          <a:prstGeom prst="rect">
            <a:avLst/>
          </a:prstGeom>
          <a:noFill/>
        </p:spPr>
        <p:txBody>
          <a:bodyPr wrap="square" lIns="0" tIns="0" rIns="0" bIns="0">
            <a:sp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Poor quality data is not useful, may misrepresent our company, and could even create a legal, regulatory or reputational risk to PepsiCo.</a:t>
            </a:r>
          </a:p>
        </p:txBody>
      </p:sp>
      <p:sp>
        <p:nvSpPr>
          <p:cNvPr id="8" name="TextBox 7">
            <a:extLst>
              <a:ext uri="{FF2B5EF4-FFF2-40B4-BE49-F238E27FC236}">
                <a16:creationId xmlns:a16="http://schemas.microsoft.com/office/drawing/2014/main" id="{D65CA200-8FD8-A8E0-4058-4E4D8CBCD948}"/>
              </a:ext>
            </a:extLst>
          </p:cNvPr>
          <p:cNvSpPr txBox="1"/>
          <p:nvPr/>
        </p:nvSpPr>
        <p:spPr>
          <a:xfrm>
            <a:off x="1438878" y="3731590"/>
            <a:ext cx="7872761" cy="365252"/>
          </a:xfrm>
          <a:prstGeom prst="rect">
            <a:avLst/>
          </a:prstGeom>
          <a:noFill/>
        </p:spPr>
        <p:txBody>
          <a:bodyPr wrap="square" lIns="0" tIns="0" rIns="0" bIns="0">
            <a:no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Exceptions will be carefully considered. However, we must first understand:</a:t>
            </a:r>
          </a:p>
        </p:txBody>
      </p:sp>
      <p:sp>
        <p:nvSpPr>
          <p:cNvPr id="9" name="TextBox 8">
            <a:extLst>
              <a:ext uri="{FF2B5EF4-FFF2-40B4-BE49-F238E27FC236}">
                <a16:creationId xmlns:a16="http://schemas.microsoft.com/office/drawing/2014/main" id="{7591366C-4EE8-054F-3B20-9EAD50E8E521}"/>
              </a:ext>
            </a:extLst>
          </p:cNvPr>
          <p:cNvSpPr txBox="1"/>
          <p:nvPr/>
        </p:nvSpPr>
        <p:spPr>
          <a:xfrm>
            <a:off x="1438879" y="5088002"/>
            <a:ext cx="8897817" cy="492443"/>
          </a:xfrm>
          <a:prstGeom prst="rect">
            <a:avLst/>
          </a:prstGeom>
          <a:noFill/>
        </p:spPr>
        <p:txBody>
          <a:bodyPr wrap="square" lIns="0" tIns="0" rIns="0" bIns="0">
            <a:sp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Requests must be properly signed off internally through an extensive process that can take up to two weeks. </a:t>
            </a:r>
          </a:p>
        </p:txBody>
      </p:sp>
      <p:sp>
        <p:nvSpPr>
          <p:cNvPr id="10" name="TextBox 9">
            <a:extLst>
              <a:ext uri="{FF2B5EF4-FFF2-40B4-BE49-F238E27FC236}">
                <a16:creationId xmlns:a16="http://schemas.microsoft.com/office/drawing/2014/main" id="{6FE23266-FE10-F95E-D0BF-19070DAAE295}"/>
              </a:ext>
            </a:extLst>
          </p:cNvPr>
          <p:cNvSpPr txBox="1"/>
          <p:nvPr/>
        </p:nvSpPr>
        <p:spPr>
          <a:xfrm>
            <a:off x="2005050" y="4135653"/>
            <a:ext cx="1533602" cy="746755"/>
          </a:xfrm>
          <a:prstGeom prst="roundRect">
            <a:avLst>
              <a:gd name="adj" fmla="val 10591"/>
            </a:avLst>
          </a:prstGeom>
          <a:solidFill>
            <a:srgbClr val="8DBD29"/>
          </a:solidFill>
        </p:spPr>
        <p:txBody>
          <a:bodyPr wrap="square" lIns="91440" tIns="45720" rIns="91440" bIns="45720">
            <a:no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660F"/>
                </a:solidFill>
                <a:effectLst/>
                <a:uLnTx/>
                <a:uFillTx/>
                <a:latin typeface="Gilroy Medium"/>
                <a:ea typeface="Calibri" panose="020F0502020204030204" pitchFamily="34" charset="0"/>
                <a:cs typeface="+mn-cs"/>
              </a:rPr>
              <a:t>Who is requesting the data</a:t>
            </a:r>
          </a:p>
        </p:txBody>
      </p:sp>
      <p:sp>
        <p:nvSpPr>
          <p:cNvPr id="11" name="TextBox 10">
            <a:extLst>
              <a:ext uri="{FF2B5EF4-FFF2-40B4-BE49-F238E27FC236}">
                <a16:creationId xmlns:a16="http://schemas.microsoft.com/office/drawing/2014/main" id="{9F5BFA6F-C728-CBCD-19CE-43F07C1608E1}"/>
              </a:ext>
            </a:extLst>
          </p:cNvPr>
          <p:cNvSpPr txBox="1"/>
          <p:nvPr/>
        </p:nvSpPr>
        <p:spPr>
          <a:xfrm>
            <a:off x="3667124" y="4135653"/>
            <a:ext cx="1533602" cy="746755"/>
          </a:xfrm>
          <a:prstGeom prst="roundRect">
            <a:avLst>
              <a:gd name="adj" fmla="val 10591"/>
            </a:avLst>
          </a:prstGeom>
          <a:solidFill>
            <a:srgbClr val="8DBD29"/>
          </a:solidFill>
        </p:spPr>
        <p:txBody>
          <a:bodyPr wrap="square" lIns="91440" tIns="45720" rIns="91440" bIns="45720">
            <a:no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660F"/>
                </a:solidFill>
                <a:effectLst/>
                <a:uLnTx/>
                <a:uFillTx/>
                <a:latin typeface="Gilroy Medium"/>
                <a:ea typeface="Calibri" panose="020F0502020204030204" pitchFamily="34" charset="0"/>
                <a:cs typeface="+mn-cs"/>
              </a:rPr>
              <a:t>Why additional information is needed</a:t>
            </a:r>
          </a:p>
        </p:txBody>
      </p:sp>
      <p:sp>
        <p:nvSpPr>
          <p:cNvPr id="12" name="TextBox 11">
            <a:extLst>
              <a:ext uri="{FF2B5EF4-FFF2-40B4-BE49-F238E27FC236}">
                <a16:creationId xmlns:a16="http://schemas.microsoft.com/office/drawing/2014/main" id="{5D6E0085-EFC3-3DDB-CAD0-9422B9C61C3D}"/>
              </a:ext>
            </a:extLst>
          </p:cNvPr>
          <p:cNvSpPr txBox="1"/>
          <p:nvPr/>
        </p:nvSpPr>
        <p:spPr>
          <a:xfrm>
            <a:off x="5329199" y="4135653"/>
            <a:ext cx="1533602" cy="746755"/>
          </a:xfrm>
          <a:prstGeom prst="roundRect">
            <a:avLst>
              <a:gd name="adj" fmla="val 10591"/>
            </a:avLst>
          </a:prstGeom>
          <a:solidFill>
            <a:srgbClr val="8DBD29"/>
          </a:solidFill>
        </p:spPr>
        <p:txBody>
          <a:bodyPr wrap="square" lIns="91440" tIns="45720" rIns="91440" bIns="45720">
            <a:no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660F"/>
                </a:solidFill>
                <a:effectLst/>
                <a:uLnTx/>
                <a:uFillTx/>
                <a:latin typeface="Gilroy Medium"/>
                <a:ea typeface="Calibri" panose="020F0502020204030204" pitchFamily="34" charset="0"/>
                <a:cs typeface="+mn-cs"/>
              </a:rPr>
              <a:t>How the information will be used </a:t>
            </a:r>
          </a:p>
        </p:txBody>
      </p:sp>
      <p:sp>
        <p:nvSpPr>
          <p:cNvPr id="13" name="Oval 12">
            <a:extLst>
              <a:ext uri="{FF2B5EF4-FFF2-40B4-BE49-F238E27FC236}">
                <a16:creationId xmlns:a16="http://schemas.microsoft.com/office/drawing/2014/main" id="{2BBE68DA-3EE8-D5F1-9610-E1ABCB7153BE}"/>
              </a:ext>
            </a:extLst>
          </p:cNvPr>
          <p:cNvSpPr/>
          <p:nvPr/>
        </p:nvSpPr>
        <p:spPr>
          <a:xfrm>
            <a:off x="1225278" y="2412718"/>
            <a:ext cx="115176" cy="115176"/>
          </a:xfrm>
          <a:prstGeom prst="ellipse">
            <a:avLst/>
          </a:prstGeom>
          <a:solidFill>
            <a:schemeClr val="accent3"/>
          </a:solidFill>
          <a:ln w="25400">
            <a:solidFill>
              <a:srgbClr val="8DB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4" name="Oval 13">
            <a:extLst>
              <a:ext uri="{FF2B5EF4-FFF2-40B4-BE49-F238E27FC236}">
                <a16:creationId xmlns:a16="http://schemas.microsoft.com/office/drawing/2014/main" id="{8AB2C96B-6008-842F-1CD1-9162736EE742}"/>
              </a:ext>
            </a:extLst>
          </p:cNvPr>
          <p:cNvSpPr/>
          <p:nvPr/>
        </p:nvSpPr>
        <p:spPr>
          <a:xfrm>
            <a:off x="1225277" y="3782208"/>
            <a:ext cx="115176" cy="115176"/>
          </a:xfrm>
          <a:prstGeom prst="ellipse">
            <a:avLst/>
          </a:prstGeom>
          <a:solidFill>
            <a:schemeClr val="accent3"/>
          </a:solidFill>
          <a:ln w="25400">
            <a:solidFill>
              <a:srgbClr val="8DB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5" name="Oval 14">
            <a:extLst>
              <a:ext uri="{FF2B5EF4-FFF2-40B4-BE49-F238E27FC236}">
                <a16:creationId xmlns:a16="http://schemas.microsoft.com/office/drawing/2014/main" id="{D90C2A8D-A201-BE7B-095A-7E192BB1DAE0}"/>
              </a:ext>
            </a:extLst>
          </p:cNvPr>
          <p:cNvSpPr/>
          <p:nvPr/>
        </p:nvSpPr>
        <p:spPr>
          <a:xfrm>
            <a:off x="1225278" y="5150427"/>
            <a:ext cx="115176" cy="115176"/>
          </a:xfrm>
          <a:prstGeom prst="ellipse">
            <a:avLst/>
          </a:prstGeom>
          <a:solidFill>
            <a:schemeClr val="accent3"/>
          </a:solidFill>
          <a:ln w="25400">
            <a:solidFill>
              <a:srgbClr val="8DB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6" name="Graphic 15">
            <a:extLst>
              <a:ext uri="{FF2B5EF4-FFF2-40B4-BE49-F238E27FC236}">
                <a16:creationId xmlns:a16="http://schemas.microsoft.com/office/drawing/2014/main" id="{489CCFB7-4015-CDAF-ADBC-FC55A221A4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1282" y="4089443"/>
            <a:ext cx="302479" cy="302479"/>
          </a:xfrm>
          <a:prstGeom prst="rect">
            <a:avLst/>
          </a:prstGeom>
        </p:spPr>
      </p:pic>
      <p:sp>
        <p:nvSpPr>
          <p:cNvPr id="17" name="Rectangle: Rounded Corners 16">
            <a:extLst>
              <a:ext uri="{FF2B5EF4-FFF2-40B4-BE49-F238E27FC236}">
                <a16:creationId xmlns:a16="http://schemas.microsoft.com/office/drawing/2014/main" id="{014D13DB-020F-1F72-025A-06C309ABE459}"/>
              </a:ext>
            </a:extLst>
          </p:cNvPr>
          <p:cNvSpPr/>
          <p:nvPr/>
        </p:nvSpPr>
        <p:spPr>
          <a:xfrm>
            <a:off x="3512820" y="5798108"/>
            <a:ext cx="6494151" cy="548640"/>
          </a:xfrm>
          <a:prstGeom prst="roundRect">
            <a:avLst>
              <a:gd name="adj" fmla="val 1452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roy Medium"/>
                <a:ea typeface="+mn-ea"/>
                <a:cs typeface="+mn-cs"/>
              </a:rPr>
              <a:t>North America Specific Data, SKU Level Information, % of Recycling Content Per Package. </a:t>
            </a:r>
          </a:p>
        </p:txBody>
      </p:sp>
      <p:sp>
        <p:nvSpPr>
          <p:cNvPr id="18" name="TextBox 17">
            <a:extLst>
              <a:ext uri="{FF2B5EF4-FFF2-40B4-BE49-F238E27FC236}">
                <a16:creationId xmlns:a16="http://schemas.microsoft.com/office/drawing/2014/main" id="{EA8D4524-6F27-1585-5B8C-9A5E4A4B74C0}"/>
              </a:ext>
            </a:extLst>
          </p:cNvPr>
          <p:cNvSpPr txBox="1"/>
          <p:nvPr/>
        </p:nvSpPr>
        <p:spPr>
          <a:xfrm>
            <a:off x="2185029" y="5798108"/>
            <a:ext cx="1121691" cy="548640"/>
          </a:xfrm>
          <a:prstGeom prst="rect">
            <a:avLst/>
          </a:prstGeom>
          <a:noFill/>
        </p:spPr>
        <p:txBody>
          <a:bodyPr wrap="square" lIns="0" tIns="0" rIns="0" bIns="0">
            <a:no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DBD29"/>
                </a:solidFill>
                <a:effectLst/>
                <a:uLnTx/>
                <a:uFillTx/>
                <a:latin typeface="GT Pressura LCG Black"/>
                <a:ea typeface="Calibri" panose="020F0502020204030204" pitchFamily="34" charset="0"/>
                <a:cs typeface="+mn-cs"/>
              </a:rPr>
              <a:t>WE DO NOT PROVIDE</a:t>
            </a:r>
          </a:p>
        </p:txBody>
      </p:sp>
      <p:sp>
        <p:nvSpPr>
          <p:cNvPr id="19" name="TextBox 18">
            <a:extLst>
              <a:ext uri="{FF2B5EF4-FFF2-40B4-BE49-F238E27FC236}">
                <a16:creationId xmlns:a16="http://schemas.microsoft.com/office/drawing/2014/main" id="{8A2A280D-1754-91FF-96C1-C59C9464F31B}"/>
              </a:ext>
            </a:extLst>
          </p:cNvPr>
          <p:cNvSpPr txBox="1"/>
          <p:nvPr/>
        </p:nvSpPr>
        <p:spPr>
          <a:xfrm>
            <a:off x="304799" y="6385559"/>
            <a:ext cx="1511933" cy="472440"/>
          </a:xfrm>
          <a:prstGeom prst="rect">
            <a:avLst/>
          </a:prstGeom>
          <a:solidFill>
            <a:srgbClr val="F7F5F3"/>
          </a:solid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F440E"/>
                </a:solidFill>
                <a:effectLst/>
                <a:uLnTx/>
                <a:uFillTx/>
                <a:latin typeface="Gilroy Medium"/>
                <a:ea typeface="+mn-ea"/>
                <a:cs typeface="+mn-cs"/>
              </a:rPr>
              <a:t>CONFIDENTIAL</a:t>
            </a:r>
          </a:p>
        </p:txBody>
      </p:sp>
    </p:spTree>
    <p:extLst>
      <p:ext uri="{BB962C8B-B14F-4D97-AF65-F5344CB8AC3E}">
        <p14:creationId xmlns:p14="http://schemas.microsoft.com/office/powerpoint/2010/main" val="271395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Single Corner Rounded 7">
            <a:extLst>
              <a:ext uri="{FF2B5EF4-FFF2-40B4-BE49-F238E27FC236}">
                <a16:creationId xmlns:a16="http://schemas.microsoft.com/office/drawing/2014/main" id="{DB25BD0F-9CF6-C4D1-5801-7AAEC04BB101}"/>
              </a:ext>
            </a:extLst>
          </p:cNvPr>
          <p:cNvSpPr/>
          <p:nvPr/>
        </p:nvSpPr>
        <p:spPr>
          <a:xfrm>
            <a:off x="0" y="2128603"/>
            <a:ext cx="6154057" cy="4729397"/>
          </a:xfrm>
          <a:prstGeom prst="round1Rect">
            <a:avLst>
              <a:gd name="adj" fmla="val 5577"/>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70" name="Object 69" hidden="1">
            <a:extLst>
              <a:ext uri="{FF2B5EF4-FFF2-40B4-BE49-F238E27FC236}">
                <a16:creationId xmlns:a16="http://schemas.microsoft.com/office/drawing/2014/main" id="{68376FC7-E616-F8D4-D836-6405D3EF069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0" name="Object 69" hidden="1">
                        <a:extLst>
                          <a:ext uri="{FF2B5EF4-FFF2-40B4-BE49-F238E27FC236}">
                            <a16:creationId xmlns:a16="http://schemas.microsoft.com/office/drawing/2014/main" id="{68376FC7-E616-F8D4-D836-6405D3EF06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2" name="Picture 21" descr="A group of people standing in a room&#10;&#10;AI-generated content may be incorrect.">
            <a:extLst>
              <a:ext uri="{FF2B5EF4-FFF2-40B4-BE49-F238E27FC236}">
                <a16:creationId xmlns:a16="http://schemas.microsoft.com/office/drawing/2014/main" id="{E3CEDA50-2F9A-FDCB-515E-CE4DF8ED6AA1}"/>
              </a:ext>
            </a:extLst>
          </p:cNvPr>
          <p:cNvPicPr>
            <a:picLocks noChangeAspect="1"/>
          </p:cNvPicPr>
          <p:nvPr/>
        </p:nvPicPr>
        <p:blipFill rotWithShape="1">
          <a:blip r:embed="rId6"/>
          <a:srcRect l="31739" r="12417"/>
          <a:stretch>
            <a:fillRect/>
          </a:stretch>
        </p:blipFill>
        <p:spPr>
          <a:xfrm>
            <a:off x="6458852" y="0"/>
            <a:ext cx="5733148" cy="6858000"/>
          </a:xfrm>
          <a:prstGeom prst="rect">
            <a:avLst/>
          </a:prstGeom>
        </p:spPr>
      </p:pic>
      <p:sp>
        <p:nvSpPr>
          <p:cNvPr id="10" name="TextBox 9">
            <a:extLst>
              <a:ext uri="{FF2B5EF4-FFF2-40B4-BE49-F238E27FC236}">
                <a16:creationId xmlns:a16="http://schemas.microsoft.com/office/drawing/2014/main" id="{88956C1A-920F-BF38-1243-7BD52FDC5B27}"/>
              </a:ext>
            </a:extLst>
          </p:cNvPr>
          <p:cNvSpPr txBox="1"/>
          <p:nvPr/>
        </p:nvSpPr>
        <p:spPr>
          <a:xfrm>
            <a:off x="304801" y="406400"/>
            <a:ext cx="4305300" cy="1181862"/>
          </a:xfrm>
          <a:prstGeom prst="rect">
            <a:avLst/>
          </a:prstGeom>
          <a:noFill/>
        </p:spPr>
        <p:txBody>
          <a:bodyPr wrap="square" lIns="0" tIns="0" rIns="0" bIns="0">
            <a:spAutoFit/>
          </a:bodyPr>
          <a:lstStyle/>
          <a:p>
            <a:pPr marL="0" marR="0" lvl="0" indent="0" algn="l" defTabSz="457200" rtl="0" eaLnBrk="1" fontAlgn="base" latinLnBrk="0" hangingPunct="1">
              <a:lnSpc>
                <a:spcPct val="80000"/>
              </a:lnSpc>
              <a:spcBef>
                <a:spcPts val="0"/>
              </a:spcBef>
              <a:spcAft>
                <a:spcPts val="0"/>
              </a:spcAft>
              <a:buClrTx/>
              <a:buSzTx/>
              <a:buFontTx/>
              <a:buNone/>
              <a:tabLst/>
              <a:defRPr/>
            </a:pPr>
            <a:r>
              <a:rPr kumimoji="0" lang="en-US" sz="3200" b="0" i="0" u="none" strike="noStrike" kern="1200" cap="all" spc="0" normalizeH="0" baseline="0" noProof="0" dirty="0">
                <a:ln>
                  <a:noFill/>
                </a:ln>
                <a:solidFill>
                  <a:srgbClr val="5D910D"/>
                </a:solidFill>
                <a:effectLst/>
                <a:uLnTx/>
                <a:uFillTx/>
                <a:latin typeface="GT Pressura LCG Black"/>
                <a:ea typeface="+mn-ea"/>
                <a:cs typeface="+mn-cs"/>
              </a:rPr>
              <a:t>WHY ARE CUSTOMERS ASKING FOR </a:t>
            </a:r>
            <a:r>
              <a:rPr kumimoji="0" lang="en-US" sz="3200" b="0" i="0" u="none" strike="noStrike" kern="1200" cap="all" spc="0" normalizeH="0" baseline="0" noProof="0" dirty="0">
                <a:ln>
                  <a:noFill/>
                </a:ln>
                <a:solidFill>
                  <a:srgbClr val="2B660F"/>
                </a:solidFill>
                <a:effectLst/>
                <a:uLnTx/>
                <a:uFillTx/>
                <a:latin typeface="GT Pressura LCG Black"/>
                <a:ea typeface="+mn-ea"/>
                <a:cs typeface="+mn-cs"/>
              </a:rPr>
              <a:t>SUSTAINABILITY DATA</a:t>
            </a:r>
            <a:r>
              <a:rPr kumimoji="0" lang="en-US" sz="3200" b="0" i="0" u="none" strike="noStrike" kern="1200" cap="all" spc="0" normalizeH="0" baseline="0" noProof="0" dirty="0">
                <a:ln>
                  <a:noFill/>
                </a:ln>
                <a:solidFill>
                  <a:srgbClr val="5D910D"/>
                </a:solidFill>
                <a:effectLst/>
                <a:uLnTx/>
                <a:uFillTx/>
                <a:latin typeface="GT Pressura LCG Black"/>
                <a:ea typeface="+mn-ea"/>
                <a:cs typeface="+mn-cs"/>
              </a:rPr>
              <a:t>? </a:t>
            </a:r>
          </a:p>
        </p:txBody>
      </p:sp>
      <p:sp>
        <p:nvSpPr>
          <p:cNvPr id="5" name="TextBox 4">
            <a:extLst>
              <a:ext uri="{FF2B5EF4-FFF2-40B4-BE49-F238E27FC236}">
                <a16:creationId xmlns:a16="http://schemas.microsoft.com/office/drawing/2014/main" id="{B9AD9FB1-26C7-414E-44FE-BFFEDD1E7545}"/>
              </a:ext>
            </a:extLst>
          </p:cNvPr>
          <p:cNvSpPr txBox="1"/>
          <p:nvPr/>
        </p:nvSpPr>
        <p:spPr>
          <a:xfrm>
            <a:off x="304800" y="2367121"/>
            <a:ext cx="5791200" cy="1384995"/>
          </a:xfrm>
          <a:prstGeom prst="rect">
            <a:avLst/>
          </a:prstGeom>
          <a:noFill/>
        </p:spPr>
        <p:txBody>
          <a:bodyPr wrap="square" lIns="0" tIns="0" rIns="0" bIns="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A critical first step in reduction efforts for the food </a:t>
            </a:r>
            <a:br>
              <a:rPr kumimoji="0" lang="en-US" sz="18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br>
            <a:r>
              <a:rPr kumimoji="0" lang="en-US" sz="18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and beverage industry, as for all industries, is to understand the emissions associated with a company’s operations, its value chain, as well as the emissions associated with the life cycle of its products. </a:t>
            </a: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7" name="TextBox 6">
            <a:extLst>
              <a:ext uri="{FF2B5EF4-FFF2-40B4-BE49-F238E27FC236}">
                <a16:creationId xmlns:a16="http://schemas.microsoft.com/office/drawing/2014/main" id="{B8F77934-8AA5-11E3-D76E-FC222DCDFA52}"/>
              </a:ext>
            </a:extLst>
          </p:cNvPr>
          <p:cNvSpPr txBox="1"/>
          <p:nvPr/>
        </p:nvSpPr>
        <p:spPr>
          <a:xfrm>
            <a:off x="304800" y="4335562"/>
            <a:ext cx="5791200" cy="1938992"/>
          </a:xfrm>
          <a:prstGeom prst="rect">
            <a:avLst/>
          </a:prstGeom>
          <a:noFill/>
        </p:spPr>
        <p:txBody>
          <a:bodyPr wrap="square" lIns="0" tIns="0" rIns="0" bIns="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roy Medium"/>
                <a:ea typeface="+mn-ea"/>
                <a:cs typeface="+mn-cs"/>
              </a:rPr>
              <a:t>Our customers are at the heart of the food system </a:t>
            </a:r>
            <a:br>
              <a:rPr kumimoji="0" lang="en-US" sz="1800" b="0" i="0" u="none" strike="noStrike" kern="1200" cap="none" spc="0" normalizeH="0" baseline="0" noProof="0" dirty="0">
                <a:ln>
                  <a:noFill/>
                </a:ln>
                <a:solidFill>
                  <a:prstClr val="white"/>
                </a:solidFill>
                <a:effectLst/>
                <a:uLnTx/>
                <a:uFillTx/>
                <a:latin typeface="Gilroy Medium"/>
                <a:ea typeface="+mn-ea"/>
                <a:cs typeface="+mn-cs"/>
              </a:rPr>
            </a:br>
            <a:r>
              <a:rPr kumimoji="0" lang="en-US" sz="1800" b="0" i="0" u="none" strike="noStrike" kern="1200" cap="none" spc="0" normalizeH="0" baseline="0" noProof="0" dirty="0">
                <a:ln>
                  <a:noFill/>
                </a:ln>
                <a:solidFill>
                  <a:prstClr val="white"/>
                </a:solidFill>
                <a:effectLst/>
                <a:uLnTx/>
                <a:uFillTx/>
                <a:latin typeface="Gilroy Medium"/>
                <a:ea typeface="+mn-ea"/>
                <a:cs typeface="+mn-cs"/>
              </a:rPr>
              <a:t>and face significant pressures to help make it more sustainable. Just like PepsiCo, many of them have set targets to manage the environmental and social impacts of their operations. They may need data to measure these impacts across their whole value chain and know what actions to take. </a:t>
            </a:r>
          </a:p>
        </p:txBody>
      </p:sp>
      <p:cxnSp>
        <p:nvCxnSpPr>
          <p:cNvPr id="13" name="Straight Connector 12">
            <a:extLst>
              <a:ext uri="{FF2B5EF4-FFF2-40B4-BE49-F238E27FC236}">
                <a16:creationId xmlns:a16="http://schemas.microsoft.com/office/drawing/2014/main" id="{79EAD5A7-C2DC-430C-9CA3-B330CB0D6BCF}"/>
              </a:ext>
            </a:extLst>
          </p:cNvPr>
          <p:cNvCxnSpPr>
            <a:cxnSpLocks/>
          </p:cNvCxnSpPr>
          <p:nvPr/>
        </p:nvCxnSpPr>
        <p:spPr>
          <a:xfrm>
            <a:off x="304800" y="4043839"/>
            <a:ext cx="5664200" cy="0"/>
          </a:xfrm>
          <a:prstGeom prst="line">
            <a:avLst/>
          </a:prstGeom>
          <a:ln>
            <a:solidFill>
              <a:schemeClr val="bg1">
                <a:alpha val="34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989356-873E-1C7C-B53F-DF6825C32764}"/>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DBD29"/>
                </a:solidFill>
                <a:effectLst/>
                <a:uLnTx/>
                <a:uFillTx/>
                <a:latin typeface="Gilroy Medium"/>
                <a:ea typeface="+mn-ea"/>
                <a:cs typeface="+mn-cs"/>
              </a:rPr>
              <a:t>CONFIDENTIAL</a:t>
            </a:r>
          </a:p>
        </p:txBody>
      </p:sp>
      <p:sp>
        <p:nvSpPr>
          <p:cNvPr id="2" name="TextBox 1">
            <a:extLst>
              <a:ext uri="{FF2B5EF4-FFF2-40B4-BE49-F238E27FC236}">
                <a16:creationId xmlns:a16="http://schemas.microsoft.com/office/drawing/2014/main" id="{C1E7B70D-6C23-A382-14E8-FF70FE3B5E63}"/>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prstClr val="white"/>
                </a:solidFill>
                <a:effectLst/>
                <a:uLnTx/>
                <a:uFillTx/>
                <a:latin typeface="Gilroy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50" b="0" i="0" u="none" strike="noStrike" kern="1200" cap="none" spc="0" normalizeH="0" baseline="0" noProof="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35546707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Object 69" hidden="1">
            <a:extLst>
              <a:ext uri="{FF2B5EF4-FFF2-40B4-BE49-F238E27FC236}">
                <a16:creationId xmlns:a16="http://schemas.microsoft.com/office/drawing/2014/main" id="{68376FC7-E616-F8D4-D836-6405D3EF069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0" name="Object 69" hidden="1">
                        <a:extLst>
                          <a:ext uri="{FF2B5EF4-FFF2-40B4-BE49-F238E27FC236}">
                            <a16:creationId xmlns:a16="http://schemas.microsoft.com/office/drawing/2014/main" id="{68376FC7-E616-F8D4-D836-6405D3EF06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Rounded Corners 20">
            <a:extLst>
              <a:ext uri="{FF2B5EF4-FFF2-40B4-BE49-F238E27FC236}">
                <a16:creationId xmlns:a16="http://schemas.microsoft.com/office/drawing/2014/main" id="{B31FBBA7-4916-FB5D-F22B-44D4215A7051}"/>
              </a:ext>
            </a:extLst>
          </p:cNvPr>
          <p:cNvSpPr/>
          <p:nvPr/>
        </p:nvSpPr>
        <p:spPr>
          <a:xfrm>
            <a:off x="5187449" y="2832100"/>
            <a:ext cx="2249671" cy="2546934"/>
          </a:xfrm>
          <a:prstGeom prst="roundRect">
            <a:avLst>
              <a:gd name="adj" fmla="val 5093"/>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2" name="Rectangle: Rounded Corners 21">
            <a:extLst>
              <a:ext uri="{FF2B5EF4-FFF2-40B4-BE49-F238E27FC236}">
                <a16:creationId xmlns:a16="http://schemas.microsoft.com/office/drawing/2014/main" id="{8FE73140-0748-426B-43F9-74DF98C890E7}"/>
              </a:ext>
            </a:extLst>
          </p:cNvPr>
          <p:cNvSpPr/>
          <p:nvPr/>
        </p:nvSpPr>
        <p:spPr>
          <a:xfrm>
            <a:off x="7515813" y="2832100"/>
            <a:ext cx="2249671" cy="2546934"/>
          </a:xfrm>
          <a:prstGeom prst="roundRect">
            <a:avLst>
              <a:gd name="adj" fmla="val 5093"/>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3" name="Rectangle: Rounded Corners 22">
            <a:extLst>
              <a:ext uri="{FF2B5EF4-FFF2-40B4-BE49-F238E27FC236}">
                <a16:creationId xmlns:a16="http://schemas.microsoft.com/office/drawing/2014/main" id="{488A92E4-C345-1DBC-9E5C-E4353C5D66EF}"/>
              </a:ext>
            </a:extLst>
          </p:cNvPr>
          <p:cNvSpPr/>
          <p:nvPr/>
        </p:nvSpPr>
        <p:spPr>
          <a:xfrm>
            <a:off x="9844177" y="2832100"/>
            <a:ext cx="2249671" cy="2546934"/>
          </a:xfrm>
          <a:prstGeom prst="roundRect">
            <a:avLst>
              <a:gd name="adj" fmla="val 5093"/>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5" name="TextBox 4">
            <a:extLst>
              <a:ext uri="{FF2B5EF4-FFF2-40B4-BE49-F238E27FC236}">
                <a16:creationId xmlns:a16="http://schemas.microsoft.com/office/drawing/2014/main" id="{DCEE4CE4-6D8F-4282-C53B-A726299D640B}"/>
              </a:ext>
            </a:extLst>
          </p:cNvPr>
          <p:cNvSpPr txBox="1"/>
          <p:nvPr/>
        </p:nvSpPr>
        <p:spPr>
          <a:xfrm>
            <a:off x="5187450" y="1914715"/>
            <a:ext cx="6699750" cy="73866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2B660F"/>
                </a:solidFill>
                <a:effectLst/>
                <a:uLnTx/>
                <a:uFillTx/>
                <a:latin typeface="Gilroy Medium"/>
                <a:ea typeface="+mn-ea"/>
                <a:cs typeface="Calibri" panose="020F0502020204030204" pitchFamily="34" charset="0"/>
              </a:rPr>
              <a:t>Green House Gas emissions have been classified into distinct scopes for corporate footprints, organized by level of ownership and control, to help with measurement and management.</a:t>
            </a:r>
            <a:endParaRPr kumimoji="0" lang="en-GB" sz="1600" b="0" i="0" u="none" strike="noStrike" kern="1200" cap="none" spc="0" normalizeH="0" baseline="0" noProof="0">
              <a:ln>
                <a:noFill/>
              </a:ln>
              <a:solidFill>
                <a:srgbClr val="2B660F"/>
              </a:solidFill>
              <a:effectLst/>
              <a:uLnTx/>
              <a:uFillTx/>
              <a:latin typeface="Gilroy Medium"/>
              <a:ea typeface="+mn-ea"/>
              <a:cs typeface="Calibri" panose="020F0502020204030204" pitchFamily="34" charset="0"/>
            </a:endParaRPr>
          </a:p>
        </p:txBody>
      </p:sp>
      <p:sp>
        <p:nvSpPr>
          <p:cNvPr id="2" name="TextBox 1">
            <a:extLst>
              <a:ext uri="{FF2B5EF4-FFF2-40B4-BE49-F238E27FC236}">
                <a16:creationId xmlns:a16="http://schemas.microsoft.com/office/drawing/2014/main" id="{40912212-1B9A-C93E-C339-12EEE6D07D1E}"/>
              </a:ext>
            </a:extLst>
          </p:cNvPr>
          <p:cNvSpPr txBox="1"/>
          <p:nvPr/>
        </p:nvSpPr>
        <p:spPr>
          <a:xfrm>
            <a:off x="5394097" y="5610568"/>
            <a:ext cx="6493104" cy="590931"/>
          </a:xfrm>
          <a:prstGeom prst="rect">
            <a:avLst/>
          </a:prstGeom>
          <a:noFill/>
        </p:spPr>
        <p:txBody>
          <a:bodyPr wrap="square" lIns="0" t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20" normalizeH="0" baseline="0" noProof="0">
                <a:ln>
                  <a:noFill/>
                </a:ln>
                <a:solidFill>
                  <a:srgbClr val="2B660F"/>
                </a:solidFill>
                <a:effectLst/>
                <a:uLnTx/>
                <a:uFillTx/>
                <a:latin typeface="GT Pressura LCG Black"/>
                <a:ea typeface="+mn-ea"/>
                <a:cs typeface="+mn-cs"/>
              </a:rPr>
              <a:t>CUSTOMERS RELY ON PEPSICO’S DATA FOR THEIR </a:t>
            </a:r>
            <a:r>
              <a:rPr kumimoji="0" lang="en-US" sz="2400" b="1" i="0" u="none" strike="noStrike" kern="1200" cap="none" spc="-20" normalizeH="0" baseline="0" noProof="0">
                <a:ln>
                  <a:noFill/>
                </a:ln>
                <a:solidFill>
                  <a:srgbClr val="5D910D"/>
                </a:solidFill>
                <a:effectLst/>
                <a:uLnTx/>
                <a:uFillTx/>
                <a:latin typeface="GT Pressura LCG Black"/>
                <a:ea typeface="+mn-ea"/>
                <a:cs typeface="+mn-cs"/>
              </a:rPr>
              <a:t>SCOPE 3 REPORTING</a:t>
            </a:r>
          </a:p>
        </p:txBody>
      </p:sp>
      <p:sp>
        <p:nvSpPr>
          <p:cNvPr id="9" name="TextBox 8">
            <a:extLst>
              <a:ext uri="{FF2B5EF4-FFF2-40B4-BE49-F238E27FC236}">
                <a16:creationId xmlns:a16="http://schemas.microsoft.com/office/drawing/2014/main" id="{C396F3CD-25D2-5550-A06D-1E34CED9FD1D}"/>
              </a:ext>
            </a:extLst>
          </p:cNvPr>
          <p:cNvSpPr txBox="1"/>
          <p:nvPr/>
        </p:nvSpPr>
        <p:spPr>
          <a:xfrm>
            <a:off x="5187450" y="406400"/>
            <a:ext cx="6699750" cy="1329595"/>
          </a:xfrm>
          <a:prstGeom prst="rect">
            <a:avLst/>
          </a:prstGeom>
          <a:noFill/>
        </p:spPr>
        <p:txBody>
          <a:bodyPr wrap="square" lIns="0" tIns="0" rIns="0" bIns="0">
            <a:noAutofit/>
          </a:bodyPr>
          <a:lstStyle>
            <a:defPPr>
              <a:defRPr lang="en-US"/>
            </a:defPPr>
            <a:lvl1pPr defTabSz="914400">
              <a:lnSpc>
                <a:spcPct val="90000"/>
              </a:lnSpc>
              <a:spcBef>
                <a:spcPct val="0"/>
              </a:spcBef>
              <a:defRPr sz="3200" cap="all">
                <a:solidFill>
                  <a:srgbClr val="8DBD2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5D910D"/>
                </a:solidFill>
                <a:effectLst/>
                <a:uLnTx/>
                <a:uFillTx/>
                <a:latin typeface="GT Pressura LCG Black"/>
                <a:ea typeface="+mj-ea"/>
                <a:cs typeface="+mj-cs"/>
              </a:rPr>
              <a:t>WHAT ARE SCOPES 1, 2, &amp; 3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5D910D"/>
                </a:solidFill>
                <a:effectLst/>
                <a:uLnTx/>
                <a:uFillTx/>
                <a:latin typeface="GT Pressura LCG Black"/>
                <a:ea typeface="+mj-ea"/>
                <a:cs typeface="+mj-cs"/>
              </a:rPr>
              <a:t>AND WHY CUSTOMER RELY ON OUR SCOPE 3?</a:t>
            </a:r>
          </a:p>
        </p:txBody>
      </p:sp>
      <p:sp>
        <p:nvSpPr>
          <p:cNvPr id="10" name="TextBox 9">
            <a:extLst>
              <a:ext uri="{FF2B5EF4-FFF2-40B4-BE49-F238E27FC236}">
                <a16:creationId xmlns:a16="http://schemas.microsoft.com/office/drawing/2014/main" id="{C731530A-8E6E-BEF2-FC81-281A08422F69}"/>
              </a:ext>
            </a:extLst>
          </p:cNvPr>
          <p:cNvSpPr txBox="1"/>
          <p:nvPr/>
        </p:nvSpPr>
        <p:spPr>
          <a:xfrm>
            <a:off x="5316173" y="3321622"/>
            <a:ext cx="1992222" cy="197154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white"/>
                </a:solidFill>
                <a:effectLst/>
                <a:uLnTx/>
                <a:uFillTx/>
                <a:latin typeface="Gilroy Medium"/>
                <a:ea typeface="+mn-ea"/>
                <a:cs typeface="Calibri" panose="020F0502020204030204" pitchFamily="34" charset="0"/>
              </a:rPr>
              <a:t>Direct emissions from operations owned or controlled by your company e.g. fuel combustion in boilers and company owned vehicles.</a:t>
            </a:r>
            <a:endParaRPr kumimoji="0" lang="en-GB" sz="1200" b="0" i="0" u="none" strike="noStrike" kern="1200" cap="none" spc="0" normalizeH="0" baseline="0" noProof="0">
              <a:ln>
                <a:noFill/>
              </a:ln>
              <a:solidFill>
                <a:prstClr val="white"/>
              </a:solidFill>
              <a:effectLst/>
              <a:uLnTx/>
              <a:uFillTx/>
              <a:latin typeface="Gilroy Medium"/>
              <a:ea typeface="+mn-ea"/>
              <a:cs typeface="Calibri" panose="020F0502020204030204" pitchFamily="34" charset="0"/>
            </a:endParaRPr>
          </a:p>
        </p:txBody>
      </p:sp>
      <p:sp>
        <p:nvSpPr>
          <p:cNvPr id="12" name="TextBox 11">
            <a:extLst>
              <a:ext uri="{FF2B5EF4-FFF2-40B4-BE49-F238E27FC236}">
                <a16:creationId xmlns:a16="http://schemas.microsoft.com/office/drawing/2014/main" id="{91DD7FFE-A227-2CBF-23D7-1E569C8574E3}"/>
              </a:ext>
            </a:extLst>
          </p:cNvPr>
          <p:cNvSpPr txBox="1"/>
          <p:nvPr/>
        </p:nvSpPr>
        <p:spPr>
          <a:xfrm>
            <a:off x="7644537" y="3321622"/>
            <a:ext cx="1992222" cy="197154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Indirect emissions from purchased energy, electricity, steam, heating, cooling that is consumed by your company.</a:t>
            </a:r>
            <a:endParaRPr kumimoji="0" lang="en-GB" sz="12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endParaRPr>
          </a:p>
        </p:txBody>
      </p:sp>
      <p:sp>
        <p:nvSpPr>
          <p:cNvPr id="15" name="TextBox 14">
            <a:extLst>
              <a:ext uri="{FF2B5EF4-FFF2-40B4-BE49-F238E27FC236}">
                <a16:creationId xmlns:a16="http://schemas.microsoft.com/office/drawing/2014/main" id="{11E31DAF-E45B-6214-2A92-7F775C7BA24C}"/>
              </a:ext>
            </a:extLst>
          </p:cNvPr>
          <p:cNvSpPr txBox="1"/>
          <p:nvPr/>
        </p:nvSpPr>
        <p:spPr>
          <a:xfrm>
            <a:off x="9972901" y="3321622"/>
            <a:ext cx="1992222" cy="197154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white"/>
                </a:solidFill>
                <a:effectLst/>
                <a:uLnTx/>
                <a:uFillTx/>
                <a:latin typeface="Gilroy Medium"/>
                <a:ea typeface="+mn-ea"/>
                <a:cs typeface="Calibri" panose="020F0502020204030204" pitchFamily="34" charset="0"/>
              </a:rPr>
              <a:t>Indirect emissions associated with your company’s activities that occur in your value chain (upstream/downstream), e.g. purchased goods and services, transportation and distribution, waste, use of sold products, end of life treatment of sold products.</a:t>
            </a:r>
            <a:endParaRPr kumimoji="0" lang="en-GB" sz="1200" b="0" i="0" u="none" strike="noStrike" kern="1200" cap="none" spc="0" normalizeH="0" baseline="0" noProof="0">
              <a:ln>
                <a:noFill/>
              </a:ln>
              <a:solidFill>
                <a:prstClr val="white"/>
              </a:solidFill>
              <a:effectLst/>
              <a:uLnTx/>
              <a:uFillTx/>
              <a:latin typeface="Gilroy Medium"/>
              <a:ea typeface="+mn-ea"/>
              <a:cs typeface="Calibri" panose="020F0502020204030204" pitchFamily="34" charset="0"/>
            </a:endParaRPr>
          </a:p>
        </p:txBody>
      </p:sp>
      <p:sp>
        <p:nvSpPr>
          <p:cNvPr id="18" name="TextBox 17">
            <a:extLst>
              <a:ext uri="{FF2B5EF4-FFF2-40B4-BE49-F238E27FC236}">
                <a16:creationId xmlns:a16="http://schemas.microsoft.com/office/drawing/2014/main" id="{5C264B74-2B25-A05B-03EB-8895D62B6C02}"/>
              </a:ext>
            </a:extLst>
          </p:cNvPr>
          <p:cNvSpPr txBox="1"/>
          <p:nvPr/>
        </p:nvSpPr>
        <p:spPr>
          <a:xfrm>
            <a:off x="5316173" y="2898810"/>
            <a:ext cx="1992222" cy="29928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solidFill>
                  <a:srgbClr val="BFDE7E"/>
                </a:solidFill>
                <a:effectLst/>
                <a:uLnTx/>
                <a:uFillTx/>
                <a:latin typeface="GT Pressura LCG Black"/>
                <a:ea typeface="+mn-ea"/>
                <a:cs typeface="Calibri" panose="020F0502020204030204" pitchFamily="34" charset="0"/>
              </a:rPr>
              <a:t>SCOPE 1</a:t>
            </a:r>
            <a:endParaRPr kumimoji="0" lang="en-GB" sz="2000" b="0" i="0" u="none" strike="noStrike" kern="1200" cap="none" spc="0" normalizeH="0" baseline="0" noProof="0">
              <a:ln>
                <a:noFill/>
              </a:ln>
              <a:solidFill>
                <a:srgbClr val="BFDE7E"/>
              </a:solidFill>
              <a:effectLst/>
              <a:uLnTx/>
              <a:uFillTx/>
              <a:latin typeface="GT Pressura LCG Black"/>
              <a:ea typeface="+mn-ea"/>
              <a:cs typeface="Calibri" panose="020F0502020204030204" pitchFamily="34" charset="0"/>
            </a:endParaRPr>
          </a:p>
        </p:txBody>
      </p:sp>
      <p:sp>
        <p:nvSpPr>
          <p:cNvPr id="19" name="TextBox 18">
            <a:extLst>
              <a:ext uri="{FF2B5EF4-FFF2-40B4-BE49-F238E27FC236}">
                <a16:creationId xmlns:a16="http://schemas.microsoft.com/office/drawing/2014/main" id="{FA221D71-A75C-F120-9B1C-F86DFE659056}"/>
              </a:ext>
            </a:extLst>
          </p:cNvPr>
          <p:cNvSpPr txBox="1"/>
          <p:nvPr/>
        </p:nvSpPr>
        <p:spPr>
          <a:xfrm>
            <a:off x="7644537" y="2898811"/>
            <a:ext cx="1992222" cy="29928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solidFill>
                  <a:srgbClr val="BFDE7E"/>
                </a:solidFill>
                <a:effectLst/>
                <a:uLnTx/>
                <a:uFillTx/>
                <a:latin typeface="GT Pressura LCG Black"/>
                <a:ea typeface="+mn-ea"/>
                <a:cs typeface="Calibri" panose="020F0502020204030204" pitchFamily="34" charset="0"/>
              </a:rPr>
              <a:t>SCOPE 2</a:t>
            </a:r>
            <a:endParaRPr kumimoji="0" lang="en-GB" sz="2000" b="0" i="0" u="none" strike="noStrike" kern="1200" cap="none" spc="0" normalizeH="0" baseline="0" noProof="0">
              <a:ln>
                <a:noFill/>
              </a:ln>
              <a:solidFill>
                <a:srgbClr val="BFDE7E"/>
              </a:solidFill>
              <a:effectLst/>
              <a:uLnTx/>
              <a:uFillTx/>
              <a:latin typeface="GT Pressura LCG Black"/>
              <a:ea typeface="+mn-ea"/>
              <a:cs typeface="Calibri" panose="020F0502020204030204" pitchFamily="34" charset="0"/>
            </a:endParaRPr>
          </a:p>
        </p:txBody>
      </p:sp>
      <p:sp>
        <p:nvSpPr>
          <p:cNvPr id="20" name="TextBox 19">
            <a:extLst>
              <a:ext uri="{FF2B5EF4-FFF2-40B4-BE49-F238E27FC236}">
                <a16:creationId xmlns:a16="http://schemas.microsoft.com/office/drawing/2014/main" id="{A8D6F402-4364-C648-EA1B-ECEBAA67AA0B}"/>
              </a:ext>
            </a:extLst>
          </p:cNvPr>
          <p:cNvSpPr txBox="1"/>
          <p:nvPr/>
        </p:nvSpPr>
        <p:spPr>
          <a:xfrm>
            <a:off x="9972901" y="2898811"/>
            <a:ext cx="1992222" cy="29928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solidFill>
                  <a:srgbClr val="BFDE7E"/>
                </a:solidFill>
                <a:effectLst/>
                <a:uLnTx/>
                <a:uFillTx/>
                <a:latin typeface="GT Pressura LCG Black"/>
                <a:ea typeface="+mn-ea"/>
                <a:cs typeface="Calibri" panose="020F0502020204030204" pitchFamily="34" charset="0"/>
              </a:rPr>
              <a:t>SCOPE 3</a:t>
            </a:r>
            <a:endParaRPr kumimoji="0" lang="en-GB" sz="2000" b="0" i="0" u="none" strike="noStrike" kern="1200" cap="none" spc="0" normalizeH="0" baseline="0" noProof="0">
              <a:ln>
                <a:noFill/>
              </a:ln>
              <a:solidFill>
                <a:srgbClr val="BFDE7E"/>
              </a:solidFill>
              <a:effectLst/>
              <a:uLnTx/>
              <a:uFillTx/>
              <a:latin typeface="GT Pressura LCG Black"/>
              <a:ea typeface="+mn-ea"/>
              <a:cs typeface="Calibri" panose="020F0502020204030204" pitchFamily="34" charset="0"/>
            </a:endParaRPr>
          </a:p>
        </p:txBody>
      </p:sp>
      <p:cxnSp>
        <p:nvCxnSpPr>
          <p:cNvPr id="25" name="Straight Connector 24">
            <a:extLst>
              <a:ext uri="{FF2B5EF4-FFF2-40B4-BE49-F238E27FC236}">
                <a16:creationId xmlns:a16="http://schemas.microsoft.com/office/drawing/2014/main" id="{30E82457-75A0-B6A8-8EC2-1B93D6AEAD97}"/>
              </a:ext>
            </a:extLst>
          </p:cNvPr>
          <p:cNvCxnSpPr/>
          <p:nvPr/>
        </p:nvCxnSpPr>
        <p:spPr>
          <a:xfrm>
            <a:off x="5316173" y="3276600"/>
            <a:ext cx="1992222"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3C5EF85-0D65-1705-6E3E-CB17A5A597B6}"/>
              </a:ext>
            </a:extLst>
          </p:cNvPr>
          <p:cNvCxnSpPr>
            <a:cxnSpLocks/>
          </p:cNvCxnSpPr>
          <p:nvPr/>
        </p:nvCxnSpPr>
        <p:spPr>
          <a:xfrm>
            <a:off x="7644537" y="3276600"/>
            <a:ext cx="1992222"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C96E3F8-CE6E-CCE9-3947-4CBB2069180A}"/>
              </a:ext>
            </a:extLst>
          </p:cNvPr>
          <p:cNvCxnSpPr>
            <a:cxnSpLocks/>
          </p:cNvCxnSpPr>
          <p:nvPr/>
        </p:nvCxnSpPr>
        <p:spPr>
          <a:xfrm>
            <a:off x="9972901" y="3276600"/>
            <a:ext cx="1992222"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descr="A solar panels on a roof&#10;&#10;AI-generated content may be incorrect.">
            <a:extLst>
              <a:ext uri="{FF2B5EF4-FFF2-40B4-BE49-F238E27FC236}">
                <a16:creationId xmlns:a16="http://schemas.microsoft.com/office/drawing/2014/main" id="{B384EEF9-2ACB-BECF-26FA-6A823737817A}"/>
              </a:ext>
            </a:extLst>
          </p:cNvPr>
          <p:cNvPicPr>
            <a:picLocks noChangeAspect="1"/>
          </p:cNvPicPr>
          <p:nvPr/>
        </p:nvPicPr>
        <p:blipFill rotWithShape="1">
          <a:blip r:embed="rId6"/>
          <a:srcRect l="42230" r="10824"/>
          <a:stretch>
            <a:fillRect/>
          </a:stretch>
        </p:blipFill>
        <p:spPr>
          <a:xfrm>
            <a:off x="304801" y="304800"/>
            <a:ext cx="4615999" cy="6553200"/>
          </a:xfrm>
          <a:custGeom>
            <a:avLst/>
            <a:gdLst>
              <a:gd name="connsiteX0" fmla="*/ 128002 w 4615999"/>
              <a:gd name="connsiteY0" fmla="*/ 0 h 6553200"/>
              <a:gd name="connsiteX1" fmla="*/ 4487997 w 4615999"/>
              <a:gd name="connsiteY1" fmla="*/ 0 h 6553200"/>
              <a:gd name="connsiteX2" fmla="*/ 4615999 w 4615999"/>
              <a:gd name="connsiteY2" fmla="*/ 128002 h 6553200"/>
              <a:gd name="connsiteX3" fmla="*/ 4615999 w 4615999"/>
              <a:gd name="connsiteY3" fmla="*/ 6553200 h 6553200"/>
              <a:gd name="connsiteX4" fmla="*/ 0 w 4615999"/>
              <a:gd name="connsiteY4" fmla="*/ 6553200 h 6553200"/>
              <a:gd name="connsiteX5" fmla="*/ 0 w 4615999"/>
              <a:gd name="connsiteY5" fmla="*/ 128002 h 6553200"/>
              <a:gd name="connsiteX6" fmla="*/ 128002 w 4615999"/>
              <a:gd name="connsiteY6" fmla="*/ 0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5999" h="6553200">
                <a:moveTo>
                  <a:pt x="128002" y="0"/>
                </a:moveTo>
                <a:lnTo>
                  <a:pt x="4487997" y="0"/>
                </a:lnTo>
                <a:cubicBezTo>
                  <a:pt x="4558691" y="0"/>
                  <a:pt x="4615999" y="57308"/>
                  <a:pt x="4615999" y="128002"/>
                </a:cubicBezTo>
                <a:lnTo>
                  <a:pt x="4615999" y="6553200"/>
                </a:lnTo>
                <a:lnTo>
                  <a:pt x="0" y="6553200"/>
                </a:lnTo>
                <a:lnTo>
                  <a:pt x="0" y="128002"/>
                </a:lnTo>
                <a:cubicBezTo>
                  <a:pt x="0" y="57308"/>
                  <a:pt x="57308" y="0"/>
                  <a:pt x="128002" y="0"/>
                </a:cubicBezTo>
                <a:close/>
              </a:path>
            </a:pathLst>
          </a:custGeom>
        </p:spPr>
      </p:pic>
    </p:spTree>
    <p:extLst>
      <p:ext uri="{BB962C8B-B14F-4D97-AF65-F5344CB8AC3E}">
        <p14:creationId xmlns:p14="http://schemas.microsoft.com/office/powerpoint/2010/main" val="25162715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39BB2C7E-58B9-EB20-B4FA-B0B5D9C46A49}"/>
              </a:ext>
            </a:extLst>
          </p:cNvPr>
          <p:cNvSpPr/>
          <p:nvPr/>
        </p:nvSpPr>
        <p:spPr>
          <a:xfrm>
            <a:off x="0" y="0"/>
            <a:ext cx="12192000" cy="256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pic>
        <p:nvPicPr>
          <p:cNvPr id="130" name="Picture 129" descr="A green leaf pattern with a few green leaves&#10;&#10;AI-generated content may be incorrect.">
            <a:extLst>
              <a:ext uri="{FF2B5EF4-FFF2-40B4-BE49-F238E27FC236}">
                <a16:creationId xmlns:a16="http://schemas.microsoft.com/office/drawing/2014/main" id="{7B3C80AE-4326-7BC8-1DEB-A4359F21C19E}"/>
              </a:ext>
            </a:extLst>
          </p:cNvPr>
          <p:cNvPicPr>
            <a:picLocks noChangeAspect="1"/>
          </p:cNvPicPr>
          <p:nvPr/>
        </p:nvPicPr>
        <p:blipFill>
          <a:blip r:embed="rId4"/>
          <a:srcRect l="4545" t="4545" r="4545" b="73870"/>
          <a:stretch>
            <a:fillRect/>
          </a:stretch>
        </p:blipFill>
        <p:spPr>
          <a:xfrm>
            <a:off x="0" y="0"/>
            <a:ext cx="12192000" cy="1628310"/>
          </a:xfrm>
          <a:custGeom>
            <a:avLst/>
            <a:gdLst>
              <a:gd name="connsiteX0" fmla="*/ 0 w 12192000"/>
              <a:gd name="connsiteY0" fmla="*/ 0 h 1628310"/>
              <a:gd name="connsiteX1" fmla="*/ 12192000 w 12192000"/>
              <a:gd name="connsiteY1" fmla="*/ 0 h 1628310"/>
              <a:gd name="connsiteX2" fmla="*/ 12192000 w 12192000"/>
              <a:gd name="connsiteY2" fmla="*/ 1628310 h 1628310"/>
              <a:gd name="connsiteX3" fmla="*/ 0 w 12192000"/>
              <a:gd name="connsiteY3" fmla="*/ 1628310 h 1628310"/>
            </a:gdLst>
            <a:ahLst/>
            <a:cxnLst>
              <a:cxn ang="0">
                <a:pos x="connsiteX0" y="connsiteY0"/>
              </a:cxn>
              <a:cxn ang="0">
                <a:pos x="connsiteX1" y="connsiteY1"/>
              </a:cxn>
              <a:cxn ang="0">
                <a:pos x="connsiteX2" y="connsiteY2"/>
              </a:cxn>
              <a:cxn ang="0">
                <a:pos x="connsiteX3" y="connsiteY3"/>
              </a:cxn>
            </a:cxnLst>
            <a:rect l="l" t="t" r="r" b="b"/>
            <a:pathLst>
              <a:path w="12192000" h="1628310">
                <a:moveTo>
                  <a:pt x="0" y="0"/>
                </a:moveTo>
                <a:lnTo>
                  <a:pt x="12192000" y="0"/>
                </a:lnTo>
                <a:lnTo>
                  <a:pt x="12192000" y="1628310"/>
                </a:lnTo>
                <a:lnTo>
                  <a:pt x="0" y="1628310"/>
                </a:lnTo>
                <a:close/>
              </a:path>
            </a:pathLst>
          </a:custGeom>
        </p:spPr>
      </p:pic>
      <p:sp>
        <p:nvSpPr>
          <p:cNvPr id="129" name="Freeform: Shape 128">
            <a:extLst>
              <a:ext uri="{FF2B5EF4-FFF2-40B4-BE49-F238E27FC236}">
                <a16:creationId xmlns:a16="http://schemas.microsoft.com/office/drawing/2014/main" id="{A3EDD0FC-79BD-7457-5FA8-39AB1C7749D2}"/>
              </a:ext>
            </a:extLst>
          </p:cNvPr>
          <p:cNvSpPr/>
          <p:nvPr/>
        </p:nvSpPr>
        <p:spPr>
          <a:xfrm>
            <a:off x="0" y="0"/>
            <a:ext cx="12192000" cy="1628310"/>
          </a:xfrm>
          <a:custGeom>
            <a:avLst/>
            <a:gdLst>
              <a:gd name="connsiteX0" fmla="*/ 0 w 12192000"/>
              <a:gd name="connsiteY0" fmla="*/ 0 h 1628310"/>
              <a:gd name="connsiteX1" fmla="*/ 12192000 w 12192000"/>
              <a:gd name="connsiteY1" fmla="*/ 0 h 1628310"/>
              <a:gd name="connsiteX2" fmla="*/ 12192000 w 12192000"/>
              <a:gd name="connsiteY2" fmla="*/ 1628310 h 1628310"/>
              <a:gd name="connsiteX3" fmla="*/ 0 w 12192000"/>
              <a:gd name="connsiteY3" fmla="*/ 1628310 h 1628310"/>
            </a:gdLst>
            <a:ahLst/>
            <a:cxnLst>
              <a:cxn ang="0">
                <a:pos x="connsiteX0" y="connsiteY0"/>
              </a:cxn>
              <a:cxn ang="0">
                <a:pos x="connsiteX1" y="connsiteY1"/>
              </a:cxn>
              <a:cxn ang="0">
                <a:pos x="connsiteX2" y="connsiteY2"/>
              </a:cxn>
              <a:cxn ang="0">
                <a:pos x="connsiteX3" y="connsiteY3"/>
              </a:cxn>
            </a:cxnLst>
            <a:rect l="l" t="t" r="r" b="b"/>
            <a:pathLst>
              <a:path w="12192000" h="1628310">
                <a:moveTo>
                  <a:pt x="0" y="0"/>
                </a:moveTo>
                <a:lnTo>
                  <a:pt x="12192000" y="0"/>
                </a:lnTo>
                <a:lnTo>
                  <a:pt x="12192000" y="1628310"/>
                </a:lnTo>
                <a:lnTo>
                  <a:pt x="0" y="1628310"/>
                </a:lnTo>
                <a:close/>
              </a:path>
            </a:pathLst>
          </a:custGeom>
          <a:solidFill>
            <a:srgbClr val="0F440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4" name="Rectangle: Rounded Corners 13">
            <a:extLst>
              <a:ext uri="{FF2B5EF4-FFF2-40B4-BE49-F238E27FC236}">
                <a16:creationId xmlns:a16="http://schemas.microsoft.com/office/drawing/2014/main" id="{0BD39766-5E6D-E67F-EF55-9EF553467CCF}"/>
              </a:ext>
            </a:extLst>
          </p:cNvPr>
          <p:cNvSpPr>
            <a:spLocks/>
          </p:cNvSpPr>
          <p:nvPr/>
        </p:nvSpPr>
        <p:spPr>
          <a:xfrm>
            <a:off x="5205222" y="3196442"/>
            <a:ext cx="1242291" cy="953719"/>
          </a:xfrm>
          <a:prstGeom prst="roundRect">
            <a:avLst>
              <a:gd name="adj" fmla="val 5931"/>
            </a:avLst>
          </a:prstGeom>
          <a:solidFill>
            <a:srgbClr val="2B6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15" name="Rectangle: Rounded Corners 14">
            <a:extLst>
              <a:ext uri="{FF2B5EF4-FFF2-40B4-BE49-F238E27FC236}">
                <a16:creationId xmlns:a16="http://schemas.microsoft.com/office/drawing/2014/main" id="{A17A7083-D3CD-8DE8-6195-4448AE353625}"/>
              </a:ext>
            </a:extLst>
          </p:cNvPr>
          <p:cNvSpPr>
            <a:spLocks/>
          </p:cNvSpPr>
          <p:nvPr/>
        </p:nvSpPr>
        <p:spPr>
          <a:xfrm>
            <a:off x="7460184" y="2684371"/>
            <a:ext cx="998016" cy="894944"/>
          </a:xfrm>
          <a:prstGeom prst="roundRect">
            <a:avLst>
              <a:gd name="adj" fmla="val 5314"/>
            </a:avLst>
          </a:prstGeom>
          <a:solidFill>
            <a:srgbClr val="2B6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16" name="Rectangle: Rounded Corners 15">
            <a:extLst>
              <a:ext uri="{FF2B5EF4-FFF2-40B4-BE49-F238E27FC236}">
                <a16:creationId xmlns:a16="http://schemas.microsoft.com/office/drawing/2014/main" id="{00A5643B-90DB-0EE9-E876-04BB7D223A73}"/>
              </a:ext>
            </a:extLst>
          </p:cNvPr>
          <p:cNvSpPr>
            <a:spLocks/>
          </p:cNvSpPr>
          <p:nvPr/>
        </p:nvSpPr>
        <p:spPr>
          <a:xfrm>
            <a:off x="5205222" y="2684371"/>
            <a:ext cx="2195300" cy="456740"/>
          </a:xfrm>
          <a:prstGeom prst="roundRect">
            <a:avLst>
              <a:gd name="adj" fmla="val 10411"/>
            </a:avLst>
          </a:prstGeom>
          <a:solidFill>
            <a:srgbClr val="2B6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0" name="Rectangle: Rounded Corners 19">
            <a:extLst>
              <a:ext uri="{FF2B5EF4-FFF2-40B4-BE49-F238E27FC236}">
                <a16:creationId xmlns:a16="http://schemas.microsoft.com/office/drawing/2014/main" id="{55EAF011-00C2-0F7F-ED1F-89FB3E9B3380}"/>
              </a:ext>
            </a:extLst>
          </p:cNvPr>
          <p:cNvSpPr>
            <a:spLocks/>
          </p:cNvSpPr>
          <p:nvPr/>
        </p:nvSpPr>
        <p:spPr>
          <a:xfrm>
            <a:off x="6507797" y="3196078"/>
            <a:ext cx="892724" cy="953719"/>
          </a:xfrm>
          <a:prstGeom prst="roundRect">
            <a:avLst>
              <a:gd name="adj" fmla="val 5252"/>
            </a:avLst>
          </a:prstGeom>
          <a:solidFill>
            <a:srgbClr val="2B6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2" name="Rectangle: Rounded Corners 21">
            <a:extLst>
              <a:ext uri="{FF2B5EF4-FFF2-40B4-BE49-F238E27FC236}">
                <a16:creationId xmlns:a16="http://schemas.microsoft.com/office/drawing/2014/main" id="{18A3F188-ECB4-7613-9903-6D5CE04EEA9C}"/>
              </a:ext>
            </a:extLst>
          </p:cNvPr>
          <p:cNvSpPr>
            <a:spLocks/>
          </p:cNvSpPr>
          <p:nvPr/>
        </p:nvSpPr>
        <p:spPr>
          <a:xfrm>
            <a:off x="5205222" y="4204764"/>
            <a:ext cx="2195300" cy="866103"/>
          </a:xfrm>
          <a:prstGeom prst="roundRect">
            <a:avLst>
              <a:gd name="adj" fmla="val 5892"/>
            </a:avLst>
          </a:prstGeom>
          <a:solidFill>
            <a:srgbClr val="2B6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199" name="Rectangle: Rounded Corners 198">
            <a:extLst>
              <a:ext uri="{FF2B5EF4-FFF2-40B4-BE49-F238E27FC236}">
                <a16:creationId xmlns:a16="http://schemas.microsoft.com/office/drawing/2014/main" id="{F8EAB9B1-56D1-6B67-3965-E8AB74D398C9}"/>
              </a:ext>
            </a:extLst>
          </p:cNvPr>
          <p:cNvSpPr>
            <a:spLocks/>
          </p:cNvSpPr>
          <p:nvPr/>
        </p:nvSpPr>
        <p:spPr>
          <a:xfrm>
            <a:off x="7460184" y="4661128"/>
            <a:ext cx="998016" cy="953093"/>
          </a:xfrm>
          <a:prstGeom prst="roundRect">
            <a:avLst>
              <a:gd name="adj" fmla="val 3425"/>
            </a:avLst>
          </a:prstGeom>
          <a:solidFill>
            <a:srgbClr val="2B6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00" name="Rectangle: Rounded Corners 199">
            <a:extLst>
              <a:ext uri="{FF2B5EF4-FFF2-40B4-BE49-F238E27FC236}">
                <a16:creationId xmlns:a16="http://schemas.microsoft.com/office/drawing/2014/main" id="{D2DF5125-ADF9-C64B-4734-D951AA856F52}"/>
              </a:ext>
            </a:extLst>
          </p:cNvPr>
          <p:cNvSpPr>
            <a:spLocks/>
          </p:cNvSpPr>
          <p:nvPr/>
        </p:nvSpPr>
        <p:spPr>
          <a:xfrm>
            <a:off x="5205222" y="5133323"/>
            <a:ext cx="2195300" cy="480898"/>
          </a:xfrm>
          <a:prstGeom prst="roundRect">
            <a:avLst>
              <a:gd name="adj" fmla="val 8249"/>
            </a:avLst>
          </a:prstGeom>
          <a:solidFill>
            <a:srgbClr val="2B6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31" name="Rectangle: Rounded Corners 30">
            <a:extLst>
              <a:ext uri="{FF2B5EF4-FFF2-40B4-BE49-F238E27FC236}">
                <a16:creationId xmlns:a16="http://schemas.microsoft.com/office/drawing/2014/main" id="{CBB4E64D-9F85-D759-0AAE-99E23EE4F7FE}"/>
              </a:ext>
            </a:extLst>
          </p:cNvPr>
          <p:cNvSpPr>
            <a:spLocks/>
          </p:cNvSpPr>
          <p:nvPr/>
        </p:nvSpPr>
        <p:spPr>
          <a:xfrm>
            <a:off x="7460183" y="3633642"/>
            <a:ext cx="998016" cy="979320"/>
          </a:xfrm>
          <a:prstGeom prst="roundRect">
            <a:avLst>
              <a:gd name="adj" fmla="val 4347"/>
            </a:avLst>
          </a:prstGeom>
          <a:solidFill>
            <a:srgbClr val="2B6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5" name="Rectangle 24">
            <a:extLst>
              <a:ext uri="{FF2B5EF4-FFF2-40B4-BE49-F238E27FC236}">
                <a16:creationId xmlns:a16="http://schemas.microsoft.com/office/drawing/2014/main" id="{BCD324E0-E541-FED9-486D-FC7316886844}"/>
              </a:ext>
            </a:extLst>
          </p:cNvPr>
          <p:cNvSpPr/>
          <p:nvPr/>
        </p:nvSpPr>
        <p:spPr>
          <a:xfrm>
            <a:off x="304800" y="2595491"/>
            <a:ext cx="53387" cy="3799095"/>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C9E7FC8-0A79-921E-E1F4-A8FBA52ED109}"/>
              </a:ext>
            </a:extLst>
          </p:cNvPr>
          <p:cNvSpPr/>
          <p:nvPr/>
        </p:nvSpPr>
        <p:spPr>
          <a:xfrm>
            <a:off x="2380975" y="2595491"/>
            <a:ext cx="53387" cy="3799095"/>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9352984-FE9F-5954-CF00-E64F9D256A21}"/>
              </a:ext>
            </a:extLst>
          </p:cNvPr>
          <p:cNvSpPr/>
          <p:nvPr/>
        </p:nvSpPr>
        <p:spPr>
          <a:xfrm>
            <a:off x="2714505" y="2595491"/>
            <a:ext cx="53387" cy="3799095"/>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03FC860-C2FC-F590-7A47-C6BA2F5DDD9C}"/>
              </a:ext>
            </a:extLst>
          </p:cNvPr>
          <p:cNvSpPr/>
          <p:nvPr/>
        </p:nvSpPr>
        <p:spPr>
          <a:xfrm>
            <a:off x="4790680" y="2595491"/>
            <a:ext cx="53387" cy="3799095"/>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239C737-E8D2-3351-9A6F-D4B2F0CFD533}"/>
              </a:ext>
            </a:extLst>
          </p:cNvPr>
          <p:cNvSpPr/>
          <p:nvPr/>
        </p:nvSpPr>
        <p:spPr>
          <a:xfrm>
            <a:off x="5086230" y="2595491"/>
            <a:ext cx="53387" cy="3799095"/>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BD8D0A2D-E168-4ABF-6BE6-658D1F0CD186}"/>
              </a:ext>
            </a:extLst>
          </p:cNvPr>
          <p:cNvSpPr/>
          <p:nvPr/>
        </p:nvSpPr>
        <p:spPr>
          <a:xfrm>
            <a:off x="11833813" y="2595491"/>
            <a:ext cx="53387" cy="3799095"/>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70" name="Object 69" hidden="1">
            <a:extLst>
              <a:ext uri="{FF2B5EF4-FFF2-40B4-BE49-F238E27FC236}">
                <a16:creationId xmlns:a16="http://schemas.microsoft.com/office/drawing/2014/main" id="{68376FC7-E616-F8D4-D836-6405D3EF069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70" name="Object 69" hidden="1">
                        <a:extLst>
                          <a:ext uri="{FF2B5EF4-FFF2-40B4-BE49-F238E27FC236}">
                            <a16:creationId xmlns:a16="http://schemas.microsoft.com/office/drawing/2014/main" id="{68376FC7-E616-F8D4-D836-6405D3EF069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0" name="Rectangle 259">
            <a:extLst>
              <a:ext uri="{FF2B5EF4-FFF2-40B4-BE49-F238E27FC236}">
                <a16:creationId xmlns:a16="http://schemas.microsoft.com/office/drawing/2014/main" id="{EA7F23D9-46DF-4837-3873-D1CD3B951CE1}"/>
              </a:ext>
            </a:extLst>
          </p:cNvPr>
          <p:cNvSpPr/>
          <p:nvPr/>
        </p:nvSpPr>
        <p:spPr>
          <a:xfrm>
            <a:off x="304800" y="2198834"/>
            <a:ext cx="2022472"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Gilroy Medium"/>
                <a:ea typeface="Arial Narrow" charset="0"/>
                <a:cs typeface="Leelawadee" panose="020B0502040204020203" pitchFamily="34" charset="-34"/>
              </a:rPr>
              <a:t>DIRECT EMISSIONS FROM FUEL THAT WE BURN</a:t>
            </a:r>
          </a:p>
        </p:txBody>
      </p:sp>
      <p:sp>
        <p:nvSpPr>
          <p:cNvPr id="261" name="Rectangle: Rounded Corners 260">
            <a:extLst>
              <a:ext uri="{FF2B5EF4-FFF2-40B4-BE49-F238E27FC236}">
                <a16:creationId xmlns:a16="http://schemas.microsoft.com/office/drawing/2014/main" id="{BB113CBD-7C9F-043B-F8F1-01C238BB87B0}"/>
              </a:ext>
            </a:extLst>
          </p:cNvPr>
          <p:cNvSpPr/>
          <p:nvPr/>
        </p:nvSpPr>
        <p:spPr>
          <a:xfrm>
            <a:off x="419688" y="2684370"/>
            <a:ext cx="1905690" cy="1287409"/>
          </a:xfrm>
          <a:prstGeom prst="roundRect">
            <a:avLst>
              <a:gd name="adj" fmla="val 3103"/>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Gilroy Medium"/>
                <a:ea typeface="Arial Narrow" charset="0"/>
                <a:cs typeface="Leelawadee" panose="020B0502040204020203" pitchFamily="34" charset="-34"/>
              </a:rPr>
              <a:t>PepsiCo Owned Fleet</a:t>
            </a:r>
            <a:endParaRPr kumimoji="0" lang="en-GB" sz="1000" b="1"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62" name="Rectangle: Rounded Corners 261">
            <a:extLst>
              <a:ext uri="{FF2B5EF4-FFF2-40B4-BE49-F238E27FC236}">
                <a16:creationId xmlns:a16="http://schemas.microsoft.com/office/drawing/2014/main" id="{41A402A5-AF68-5B0A-4B05-6FEC05D99F55}"/>
              </a:ext>
            </a:extLst>
          </p:cNvPr>
          <p:cNvSpPr/>
          <p:nvPr/>
        </p:nvSpPr>
        <p:spPr>
          <a:xfrm>
            <a:off x="419688" y="4031373"/>
            <a:ext cx="1905690" cy="1830026"/>
          </a:xfrm>
          <a:prstGeom prst="roundRect">
            <a:avLst>
              <a:gd name="adj" fmla="val 2267"/>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Gilroy Medium"/>
                <a:ea typeface="Arial Narrow" charset="0"/>
                <a:cs typeface="Leelawadee" panose="020B0502040204020203" pitchFamily="34" charset="-34"/>
              </a:rPr>
              <a:t>PepsiCo Owned manufacturing, warehouses and offices</a:t>
            </a:r>
            <a:endParaRPr kumimoji="0" lang="en-GB" sz="1000" b="1"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nvGrpSpPr>
          <p:cNvPr id="263" name="Group 4">
            <a:extLst>
              <a:ext uri="{FF2B5EF4-FFF2-40B4-BE49-F238E27FC236}">
                <a16:creationId xmlns:a16="http://schemas.microsoft.com/office/drawing/2014/main" id="{6830E4F0-AE69-73CC-13E3-3D50AA4C1510}"/>
              </a:ext>
            </a:extLst>
          </p:cNvPr>
          <p:cNvGrpSpPr>
            <a:grpSpLocks noChangeAspect="1"/>
          </p:cNvGrpSpPr>
          <p:nvPr/>
        </p:nvGrpSpPr>
        <p:grpSpPr bwMode="auto">
          <a:xfrm flipH="1">
            <a:off x="610953" y="3268091"/>
            <a:ext cx="1488758" cy="615364"/>
            <a:chOff x="224" y="1645"/>
            <a:chExt cx="940" cy="407"/>
          </a:xfrm>
          <a:solidFill>
            <a:srgbClr val="F7F5F3">
              <a:alpha val="78000"/>
            </a:srgbClr>
          </a:solidFill>
        </p:grpSpPr>
        <p:sp>
          <p:nvSpPr>
            <p:cNvPr id="266" name="Freeform 5">
              <a:extLst>
                <a:ext uri="{FF2B5EF4-FFF2-40B4-BE49-F238E27FC236}">
                  <a16:creationId xmlns:a16="http://schemas.microsoft.com/office/drawing/2014/main" id="{B73D977A-29CC-EA33-3704-F96AF395F848}"/>
                </a:ext>
              </a:extLst>
            </p:cNvPr>
            <p:cNvSpPr>
              <a:spLocks/>
            </p:cNvSpPr>
            <p:nvPr/>
          </p:nvSpPr>
          <p:spPr bwMode="auto">
            <a:xfrm>
              <a:off x="273" y="1946"/>
              <a:ext cx="102" cy="106"/>
            </a:xfrm>
            <a:custGeom>
              <a:avLst/>
              <a:gdLst>
                <a:gd name="T0" fmla="*/ 30 w 60"/>
                <a:gd name="T1" fmla="*/ 0 h 59"/>
                <a:gd name="T2" fmla="*/ 30 w 60"/>
                <a:gd name="T3" fmla="*/ 0 h 59"/>
                <a:gd name="T4" fmla="*/ 0 w 60"/>
                <a:gd name="T5" fmla="*/ 30 h 59"/>
                <a:gd name="T6" fmla="*/ 30 w 60"/>
                <a:gd name="T7" fmla="*/ 59 h 59"/>
                <a:gd name="T8" fmla="*/ 60 w 60"/>
                <a:gd name="T9" fmla="*/ 30 h 59"/>
                <a:gd name="T10" fmla="*/ 30 w 60"/>
                <a:gd name="T11" fmla="*/ 0 h 59"/>
              </a:gdLst>
              <a:ahLst/>
              <a:cxnLst>
                <a:cxn ang="0">
                  <a:pos x="T0" y="T1"/>
                </a:cxn>
                <a:cxn ang="0">
                  <a:pos x="T2" y="T3"/>
                </a:cxn>
                <a:cxn ang="0">
                  <a:pos x="T4" y="T5"/>
                </a:cxn>
                <a:cxn ang="0">
                  <a:pos x="T6" y="T7"/>
                </a:cxn>
                <a:cxn ang="0">
                  <a:pos x="T8" y="T9"/>
                </a:cxn>
                <a:cxn ang="0">
                  <a:pos x="T10" y="T11"/>
                </a:cxn>
              </a:cxnLst>
              <a:rect l="0" t="0" r="r" b="b"/>
              <a:pathLst>
                <a:path w="60" h="59">
                  <a:moveTo>
                    <a:pt x="30" y="0"/>
                  </a:moveTo>
                  <a:lnTo>
                    <a:pt x="30" y="0"/>
                  </a:lnTo>
                  <a:cubicBezTo>
                    <a:pt x="14" y="0"/>
                    <a:pt x="0" y="13"/>
                    <a:pt x="0" y="30"/>
                  </a:cubicBezTo>
                  <a:cubicBezTo>
                    <a:pt x="0" y="46"/>
                    <a:pt x="14" y="59"/>
                    <a:pt x="30" y="59"/>
                  </a:cubicBezTo>
                  <a:cubicBezTo>
                    <a:pt x="47" y="59"/>
                    <a:pt x="60" y="46"/>
                    <a:pt x="60" y="30"/>
                  </a:cubicBezTo>
                  <a:cubicBezTo>
                    <a:pt x="60" y="13"/>
                    <a:pt x="47" y="0"/>
                    <a:pt x="30"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67" name="Freeform 6">
              <a:extLst>
                <a:ext uri="{FF2B5EF4-FFF2-40B4-BE49-F238E27FC236}">
                  <a16:creationId xmlns:a16="http://schemas.microsoft.com/office/drawing/2014/main" id="{E78ED21F-9CCE-206A-2A61-AD2AFF4C2719}"/>
                </a:ext>
              </a:extLst>
            </p:cNvPr>
            <p:cNvSpPr>
              <a:spLocks/>
            </p:cNvSpPr>
            <p:nvPr/>
          </p:nvSpPr>
          <p:spPr bwMode="auto">
            <a:xfrm>
              <a:off x="1011" y="1946"/>
              <a:ext cx="102" cy="106"/>
            </a:xfrm>
            <a:custGeom>
              <a:avLst/>
              <a:gdLst>
                <a:gd name="T0" fmla="*/ 30 w 60"/>
                <a:gd name="T1" fmla="*/ 0 h 59"/>
                <a:gd name="T2" fmla="*/ 30 w 60"/>
                <a:gd name="T3" fmla="*/ 0 h 59"/>
                <a:gd name="T4" fmla="*/ 0 w 60"/>
                <a:gd name="T5" fmla="*/ 30 h 59"/>
                <a:gd name="T6" fmla="*/ 30 w 60"/>
                <a:gd name="T7" fmla="*/ 59 h 59"/>
                <a:gd name="T8" fmla="*/ 60 w 60"/>
                <a:gd name="T9" fmla="*/ 30 h 59"/>
                <a:gd name="T10" fmla="*/ 30 w 60"/>
                <a:gd name="T11" fmla="*/ 0 h 59"/>
              </a:gdLst>
              <a:ahLst/>
              <a:cxnLst>
                <a:cxn ang="0">
                  <a:pos x="T0" y="T1"/>
                </a:cxn>
                <a:cxn ang="0">
                  <a:pos x="T2" y="T3"/>
                </a:cxn>
                <a:cxn ang="0">
                  <a:pos x="T4" y="T5"/>
                </a:cxn>
                <a:cxn ang="0">
                  <a:pos x="T6" y="T7"/>
                </a:cxn>
                <a:cxn ang="0">
                  <a:pos x="T8" y="T9"/>
                </a:cxn>
                <a:cxn ang="0">
                  <a:pos x="T10" y="T11"/>
                </a:cxn>
              </a:cxnLst>
              <a:rect l="0" t="0" r="r" b="b"/>
              <a:pathLst>
                <a:path w="60" h="59">
                  <a:moveTo>
                    <a:pt x="30" y="0"/>
                  </a:moveTo>
                  <a:lnTo>
                    <a:pt x="30" y="0"/>
                  </a:lnTo>
                  <a:cubicBezTo>
                    <a:pt x="13" y="0"/>
                    <a:pt x="0" y="13"/>
                    <a:pt x="0" y="30"/>
                  </a:cubicBezTo>
                  <a:cubicBezTo>
                    <a:pt x="0" y="46"/>
                    <a:pt x="13" y="59"/>
                    <a:pt x="30" y="59"/>
                  </a:cubicBezTo>
                  <a:cubicBezTo>
                    <a:pt x="46" y="59"/>
                    <a:pt x="60" y="46"/>
                    <a:pt x="60" y="30"/>
                  </a:cubicBezTo>
                  <a:cubicBezTo>
                    <a:pt x="60" y="13"/>
                    <a:pt x="46" y="0"/>
                    <a:pt x="30"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68" name="Freeform 7">
              <a:extLst>
                <a:ext uri="{FF2B5EF4-FFF2-40B4-BE49-F238E27FC236}">
                  <a16:creationId xmlns:a16="http://schemas.microsoft.com/office/drawing/2014/main" id="{F8D091E0-4F20-0B49-7FDB-BDD9D226EBBF}"/>
                </a:ext>
              </a:extLst>
            </p:cNvPr>
            <p:cNvSpPr>
              <a:spLocks/>
            </p:cNvSpPr>
            <p:nvPr/>
          </p:nvSpPr>
          <p:spPr bwMode="auto">
            <a:xfrm>
              <a:off x="406" y="1645"/>
              <a:ext cx="758" cy="301"/>
            </a:xfrm>
            <a:custGeom>
              <a:avLst/>
              <a:gdLst>
                <a:gd name="T0" fmla="*/ 440 w 446"/>
                <a:gd name="T1" fmla="*/ 0 h 167"/>
                <a:gd name="T2" fmla="*/ 440 w 446"/>
                <a:gd name="T3" fmla="*/ 0 h 167"/>
                <a:gd name="T4" fmla="*/ 0 w 446"/>
                <a:gd name="T5" fmla="*/ 0 h 167"/>
                <a:gd name="T6" fmla="*/ 0 w 446"/>
                <a:gd name="T7" fmla="*/ 6 h 167"/>
                <a:gd name="T8" fmla="*/ 0 w 446"/>
                <a:gd name="T9" fmla="*/ 167 h 167"/>
                <a:gd name="T10" fmla="*/ 356 w 446"/>
                <a:gd name="T11" fmla="*/ 167 h 167"/>
                <a:gd name="T12" fmla="*/ 386 w 446"/>
                <a:gd name="T13" fmla="*/ 155 h 167"/>
                <a:gd name="T14" fmla="*/ 415 w 446"/>
                <a:gd name="T15" fmla="*/ 167 h 167"/>
                <a:gd name="T16" fmla="*/ 446 w 446"/>
                <a:gd name="T17" fmla="*/ 167 h 167"/>
                <a:gd name="T18" fmla="*/ 446 w 446"/>
                <a:gd name="T19" fmla="*/ 6 h 167"/>
                <a:gd name="T20" fmla="*/ 440 w 446"/>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167">
                  <a:moveTo>
                    <a:pt x="440" y="0"/>
                  </a:moveTo>
                  <a:lnTo>
                    <a:pt x="440" y="0"/>
                  </a:lnTo>
                  <a:lnTo>
                    <a:pt x="0" y="0"/>
                  </a:lnTo>
                  <a:lnTo>
                    <a:pt x="0" y="6"/>
                  </a:lnTo>
                  <a:lnTo>
                    <a:pt x="0" y="167"/>
                  </a:lnTo>
                  <a:lnTo>
                    <a:pt x="356" y="167"/>
                  </a:lnTo>
                  <a:cubicBezTo>
                    <a:pt x="364" y="159"/>
                    <a:pt x="374" y="155"/>
                    <a:pt x="386" y="155"/>
                  </a:cubicBezTo>
                  <a:cubicBezTo>
                    <a:pt x="397" y="155"/>
                    <a:pt x="407" y="159"/>
                    <a:pt x="415" y="167"/>
                  </a:cubicBezTo>
                  <a:lnTo>
                    <a:pt x="446" y="167"/>
                  </a:lnTo>
                  <a:lnTo>
                    <a:pt x="446" y="6"/>
                  </a:lnTo>
                  <a:cubicBezTo>
                    <a:pt x="446" y="2"/>
                    <a:pt x="443" y="0"/>
                    <a:pt x="440"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69" name="Freeform 8">
              <a:extLst>
                <a:ext uri="{FF2B5EF4-FFF2-40B4-BE49-F238E27FC236}">
                  <a16:creationId xmlns:a16="http://schemas.microsoft.com/office/drawing/2014/main" id="{A3D31C31-408E-FE43-551D-043488C8E8D6}"/>
                </a:ext>
              </a:extLst>
            </p:cNvPr>
            <p:cNvSpPr>
              <a:spLocks noEditPoints="1"/>
            </p:cNvSpPr>
            <p:nvPr/>
          </p:nvSpPr>
          <p:spPr bwMode="auto">
            <a:xfrm>
              <a:off x="224" y="1730"/>
              <a:ext cx="161" cy="216"/>
            </a:xfrm>
            <a:custGeom>
              <a:avLst/>
              <a:gdLst>
                <a:gd name="T0" fmla="*/ 36 w 95"/>
                <a:gd name="T1" fmla="*/ 57 h 120"/>
                <a:gd name="T2" fmla="*/ 36 w 95"/>
                <a:gd name="T3" fmla="*/ 57 h 120"/>
                <a:gd name="T4" fmla="*/ 54 w 95"/>
                <a:gd name="T5" fmla="*/ 21 h 120"/>
                <a:gd name="T6" fmla="*/ 59 w 95"/>
                <a:gd name="T7" fmla="*/ 18 h 120"/>
                <a:gd name="T8" fmla="*/ 77 w 95"/>
                <a:gd name="T9" fmla="*/ 18 h 120"/>
                <a:gd name="T10" fmla="*/ 83 w 95"/>
                <a:gd name="T11" fmla="*/ 24 h 120"/>
                <a:gd name="T12" fmla="*/ 83 w 95"/>
                <a:gd name="T13" fmla="*/ 60 h 120"/>
                <a:gd name="T14" fmla="*/ 77 w 95"/>
                <a:gd name="T15" fmla="*/ 66 h 120"/>
                <a:gd name="T16" fmla="*/ 41 w 95"/>
                <a:gd name="T17" fmla="*/ 66 h 120"/>
                <a:gd name="T18" fmla="*/ 36 w 95"/>
                <a:gd name="T19" fmla="*/ 57 h 120"/>
                <a:gd name="T20" fmla="*/ 59 w 95"/>
                <a:gd name="T21" fmla="*/ 108 h 120"/>
                <a:gd name="T22" fmla="*/ 59 w 95"/>
                <a:gd name="T23" fmla="*/ 108 h 120"/>
                <a:gd name="T24" fmla="*/ 89 w 95"/>
                <a:gd name="T25" fmla="*/ 120 h 120"/>
                <a:gd name="T26" fmla="*/ 95 w 95"/>
                <a:gd name="T27" fmla="*/ 120 h 120"/>
                <a:gd name="T28" fmla="*/ 95 w 95"/>
                <a:gd name="T29" fmla="*/ 0 h 120"/>
                <a:gd name="T30" fmla="*/ 59 w 95"/>
                <a:gd name="T31" fmla="*/ 0 h 120"/>
                <a:gd name="T32" fmla="*/ 54 w 95"/>
                <a:gd name="T33" fmla="*/ 3 h 120"/>
                <a:gd name="T34" fmla="*/ 25 w 95"/>
                <a:gd name="T35" fmla="*/ 56 h 120"/>
                <a:gd name="T36" fmla="*/ 1 w 95"/>
                <a:gd name="T37" fmla="*/ 79 h 120"/>
                <a:gd name="T38" fmla="*/ 0 w 95"/>
                <a:gd name="T39" fmla="*/ 84 h 120"/>
                <a:gd name="T40" fmla="*/ 0 w 95"/>
                <a:gd name="T41" fmla="*/ 119 h 120"/>
                <a:gd name="T42" fmla="*/ 30 w 95"/>
                <a:gd name="T43" fmla="*/ 119 h 120"/>
                <a:gd name="T44" fmla="*/ 59 w 95"/>
                <a:gd name="T45"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120">
                  <a:moveTo>
                    <a:pt x="36" y="57"/>
                  </a:moveTo>
                  <a:lnTo>
                    <a:pt x="36" y="57"/>
                  </a:lnTo>
                  <a:lnTo>
                    <a:pt x="54" y="21"/>
                  </a:lnTo>
                  <a:cubicBezTo>
                    <a:pt x="55" y="19"/>
                    <a:pt x="57" y="18"/>
                    <a:pt x="59" y="18"/>
                  </a:cubicBezTo>
                  <a:lnTo>
                    <a:pt x="77" y="18"/>
                  </a:lnTo>
                  <a:cubicBezTo>
                    <a:pt x="81" y="18"/>
                    <a:pt x="83" y="20"/>
                    <a:pt x="83" y="24"/>
                  </a:cubicBezTo>
                  <a:lnTo>
                    <a:pt x="83" y="60"/>
                  </a:lnTo>
                  <a:cubicBezTo>
                    <a:pt x="83" y="63"/>
                    <a:pt x="81" y="66"/>
                    <a:pt x="77" y="66"/>
                  </a:cubicBezTo>
                  <a:lnTo>
                    <a:pt x="41" y="66"/>
                  </a:lnTo>
                  <a:cubicBezTo>
                    <a:pt x="37" y="66"/>
                    <a:pt x="34" y="61"/>
                    <a:pt x="36" y="57"/>
                  </a:cubicBezTo>
                  <a:close/>
                  <a:moveTo>
                    <a:pt x="59" y="108"/>
                  </a:moveTo>
                  <a:lnTo>
                    <a:pt x="59" y="108"/>
                  </a:lnTo>
                  <a:cubicBezTo>
                    <a:pt x="71" y="108"/>
                    <a:pt x="81" y="112"/>
                    <a:pt x="89" y="120"/>
                  </a:cubicBezTo>
                  <a:lnTo>
                    <a:pt x="95" y="120"/>
                  </a:lnTo>
                  <a:lnTo>
                    <a:pt x="95" y="0"/>
                  </a:lnTo>
                  <a:lnTo>
                    <a:pt x="59" y="0"/>
                  </a:lnTo>
                  <a:cubicBezTo>
                    <a:pt x="57" y="0"/>
                    <a:pt x="55" y="1"/>
                    <a:pt x="54" y="3"/>
                  </a:cubicBezTo>
                  <a:lnTo>
                    <a:pt x="25" y="56"/>
                  </a:lnTo>
                  <a:lnTo>
                    <a:pt x="1" y="79"/>
                  </a:lnTo>
                  <a:cubicBezTo>
                    <a:pt x="0" y="80"/>
                    <a:pt x="0" y="82"/>
                    <a:pt x="0" y="84"/>
                  </a:cubicBezTo>
                  <a:lnTo>
                    <a:pt x="0" y="119"/>
                  </a:lnTo>
                  <a:lnTo>
                    <a:pt x="30" y="119"/>
                  </a:lnTo>
                  <a:cubicBezTo>
                    <a:pt x="38" y="112"/>
                    <a:pt x="48" y="108"/>
                    <a:pt x="59" y="108"/>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70" name="Freeform 9">
              <a:extLst>
                <a:ext uri="{FF2B5EF4-FFF2-40B4-BE49-F238E27FC236}">
                  <a16:creationId xmlns:a16="http://schemas.microsoft.com/office/drawing/2014/main" id="{D7318431-AC26-3CE3-9799-38F4B2B69DF5}"/>
                </a:ext>
              </a:extLst>
            </p:cNvPr>
            <p:cNvSpPr>
              <a:spLocks/>
            </p:cNvSpPr>
            <p:nvPr/>
          </p:nvSpPr>
          <p:spPr bwMode="auto">
            <a:xfrm>
              <a:off x="1125" y="1966"/>
              <a:ext cx="39" cy="45"/>
            </a:xfrm>
            <a:custGeom>
              <a:avLst/>
              <a:gdLst>
                <a:gd name="T0" fmla="*/ 4 w 23"/>
                <a:gd name="T1" fmla="*/ 24 h 25"/>
                <a:gd name="T2" fmla="*/ 4 w 23"/>
                <a:gd name="T3" fmla="*/ 24 h 25"/>
                <a:gd name="T4" fmla="*/ 17 w 23"/>
                <a:gd name="T5" fmla="*/ 24 h 25"/>
                <a:gd name="T6" fmla="*/ 23 w 23"/>
                <a:gd name="T7" fmla="*/ 19 h 25"/>
                <a:gd name="T8" fmla="*/ 23 w 23"/>
                <a:gd name="T9" fmla="*/ 0 h 25"/>
                <a:gd name="T10" fmla="*/ 0 w 23"/>
                <a:gd name="T11" fmla="*/ 0 h 25"/>
                <a:gd name="T12" fmla="*/ 4 w 23"/>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23" h="25">
                  <a:moveTo>
                    <a:pt x="4" y="24"/>
                  </a:moveTo>
                  <a:lnTo>
                    <a:pt x="4" y="24"/>
                  </a:lnTo>
                  <a:lnTo>
                    <a:pt x="17" y="24"/>
                  </a:lnTo>
                  <a:cubicBezTo>
                    <a:pt x="20" y="25"/>
                    <a:pt x="23" y="22"/>
                    <a:pt x="23" y="19"/>
                  </a:cubicBezTo>
                  <a:lnTo>
                    <a:pt x="23" y="0"/>
                  </a:lnTo>
                  <a:lnTo>
                    <a:pt x="0" y="0"/>
                  </a:lnTo>
                  <a:cubicBezTo>
                    <a:pt x="5" y="9"/>
                    <a:pt x="5" y="17"/>
                    <a:pt x="4" y="24"/>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71" name="Freeform 10">
              <a:extLst>
                <a:ext uri="{FF2B5EF4-FFF2-40B4-BE49-F238E27FC236}">
                  <a16:creationId xmlns:a16="http://schemas.microsoft.com/office/drawing/2014/main" id="{E07FDF4B-FA32-660A-016D-892BAD55F2BD}"/>
                </a:ext>
              </a:extLst>
            </p:cNvPr>
            <p:cNvSpPr>
              <a:spLocks/>
            </p:cNvSpPr>
            <p:nvPr/>
          </p:nvSpPr>
          <p:spPr bwMode="auto">
            <a:xfrm>
              <a:off x="224" y="1966"/>
              <a:ext cx="37" cy="45"/>
            </a:xfrm>
            <a:custGeom>
              <a:avLst/>
              <a:gdLst>
                <a:gd name="T0" fmla="*/ 0 w 22"/>
                <a:gd name="T1" fmla="*/ 0 h 25"/>
                <a:gd name="T2" fmla="*/ 0 w 22"/>
                <a:gd name="T3" fmla="*/ 0 h 25"/>
                <a:gd name="T4" fmla="*/ 0 w 22"/>
                <a:gd name="T5" fmla="*/ 19 h 25"/>
                <a:gd name="T6" fmla="*/ 5 w 22"/>
                <a:gd name="T7" fmla="*/ 24 h 25"/>
                <a:gd name="T8" fmla="*/ 18 w 22"/>
                <a:gd name="T9" fmla="*/ 24 h 25"/>
                <a:gd name="T10" fmla="*/ 22 w 22"/>
                <a:gd name="T11" fmla="*/ 0 h 25"/>
                <a:gd name="T12" fmla="*/ 0 w 2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2" h="25">
                  <a:moveTo>
                    <a:pt x="0" y="0"/>
                  </a:moveTo>
                  <a:lnTo>
                    <a:pt x="0" y="0"/>
                  </a:lnTo>
                  <a:lnTo>
                    <a:pt x="0" y="19"/>
                  </a:lnTo>
                  <a:cubicBezTo>
                    <a:pt x="0" y="22"/>
                    <a:pt x="2" y="25"/>
                    <a:pt x="5" y="24"/>
                  </a:cubicBezTo>
                  <a:lnTo>
                    <a:pt x="18" y="24"/>
                  </a:lnTo>
                  <a:cubicBezTo>
                    <a:pt x="17" y="17"/>
                    <a:pt x="18" y="9"/>
                    <a:pt x="22" y="0"/>
                  </a:cubicBez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72" name="Freeform 11">
              <a:extLst>
                <a:ext uri="{FF2B5EF4-FFF2-40B4-BE49-F238E27FC236}">
                  <a16:creationId xmlns:a16="http://schemas.microsoft.com/office/drawing/2014/main" id="{A35328B1-812C-3138-6252-9AB90AEB2687}"/>
                </a:ext>
              </a:extLst>
            </p:cNvPr>
            <p:cNvSpPr>
              <a:spLocks/>
            </p:cNvSpPr>
            <p:nvPr/>
          </p:nvSpPr>
          <p:spPr bwMode="auto">
            <a:xfrm>
              <a:off x="389" y="1966"/>
              <a:ext cx="608" cy="43"/>
            </a:xfrm>
            <a:custGeom>
              <a:avLst/>
              <a:gdLst>
                <a:gd name="T0" fmla="*/ 4 w 358"/>
                <a:gd name="T1" fmla="*/ 24 h 24"/>
                <a:gd name="T2" fmla="*/ 4 w 358"/>
                <a:gd name="T3" fmla="*/ 24 h 24"/>
                <a:gd name="T4" fmla="*/ 354 w 358"/>
                <a:gd name="T5" fmla="*/ 24 h 24"/>
                <a:gd name="T6" fmla="*/ 358 w 358"/>
                <a:gd name="T7" fmla="*/ 0 h 24"/>
                <a:gd name="T8" fmla="*/ 0 w 358"/>
                <a:gd name="T9" fmla="*/ 0 h 24"/>
                <a:gd name="T10" fmla="*/ 4 w 358"/>
                <a:gd name="T11" fmla="*/ 24 h 24"/>
              </a:gdLst>
              <a:ahLst/>
              <a:cxnLst>
                <a:cxn ang="0">
                  <a:pos x="T0" y="T1"/>
                </a:cxn>
                <a:cxn ang="0">
                  <a:pos x="T2" y="T3"/>
                </a:cxn>
                <a:cxn ang="0">
                  <a:pos x="T4" y="T5"/>
                </a:cxn>
                <a:cxn ang="0">
                  <a:pos x="T6" y="T7"/>
                </a:cxn>
                <a:cxn ang="0">
                  <a:pos x="T8" y="T9"/>
                </a:cxn>
                <a:cxn ang="0">
                  <a:pos x="T10" y="T11"/>
                </a:cxn>
              </a:cxnLst>
              <a:rect l="0" t="0" r="r" b="b"/>
              <a:pathLst>
                <a:path w="358" h="24">
                  <a:moveTo>
                    <a:pt x="4" y="24"/>
                  </a:moveTo>
                  <a:lnTo>
                    <a:pt x="4" y="24"/>
                  </a:lnTo>
                  <a:lnTo>
                    <a:pt x="354" y="24"/>
                  </a:lnTo>
                  <a:cubicBezTo>
                    <a:pt x="354" y="12"/>
                    <a:pt x="355" y="6"/>
                    <a:pt x="358" y="0"/>
                  </a:cubicBezTo>
                  <a:lnTo>
                    <a:pt x="0" y="0"/>
                  </a:lnTo>
                  <a:cubicBezTo>
                    <a:pt x="3" y="6"/>
                    <a:pt x="4" y="12"/>
                    <a:pt x="4" y="24"/>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sp>
        <p:nvSpPr>
          <p:cNvPr id="264" name="Freeform 29">
            <a:extLst>
              <a:ext uri="{FF2B5EF4-FFF2-40B4-BE49-F238E27FC236}">
                <a16:creationId xmlns:a16="http://schemas.microsoft.com/office/drawing/2014/main" id="{5BCC2D46-C451-056C-A474-0051FEF5A195}"/>
              </a:ext>
            </a:extLst>
          </p:cNvPr>
          <p:cNvSpPr>
            <a:spLocks noEditPoints="1"/>
          </p:cNvSpPr>
          <p:nvPr/>
        </p:nvSpPr>
        <p:spPr bwMode="auto">
          <a:xfrm>
            <a:off x="725799" y="4746211"/>
            <a:ext cx="1265112" cy="1115187"/>
          </a:xfrm>
          <a:custGeom>
            <a:avLst/>
            <a:gdLst>
              <a:gd name="T0" fmla="*/ 212 w 287"/>
              <a:gd name="T1" fmla="*/ 66 h 425"/>
              <a:gd name="T2" fmla="*/ 263 w 287"/>
              <a:gd name="T3" fmla="*/ 19 h 425"/>
              <a:gd name="T4" fmla="*/ 268 w 287"/>
              <a:gd name="T5" fmla="*/ 119 h 425"/>
              <a:gd name="T6" fmla="*/ 212 w 287"/>
              <a:gd name="T7" fmla="*/ 72 h 425"/>
              <a:gd name="T8" fmla="*/ 268 w 287"/>
              <a:gd name="T9" fmla="*/ 172 h 425"/>
              <a:gd name="T10" fmla="*/ 212 w 287"/>
              <a:gd name="T11" fmla="*/ 125 h 425"/>
              <a:gd name="T12" fmla="*/ 268 w 287"/>
              <a:gd name="T13" fmla="*/ 225 h 425"/>
              <a:gd name="T14" fmla="*/ 212 w 287"/>
              <a:gd name="T15" fmla="*/ 178 h 425"/>
              <a:gd name="T16" fmla="*/ 268 w 287"/>
              <a:gd name="T17" fmla="*/ 278 h 425"/>
              <a:gd name="T18" fmla="*/ 212 w 287"/>
              <a:gd name="T19" fmla="*/ 231 h 425"/>
              <a:gd name="T20" fmla="*/ 268 w 287"/>
              <a:gd name="T21" fmla="*/ 326 h 425"/>
              <a:gd name="T22" fmla="*/ 217 w 287"/>
              <a:gd name="T23" fmla="*/ 331 h 425"/>
              <a:gd name="T24" fmla="*/ 268 w 287"/>
              <a:gd name="T25" fmla="*/ 284 h 425"/>
              <a:gd name="T26" fmla="*/ 205 w 287"/>
              <a:gd name="T27" fmla="*/ 66 h 425"/>
              <a:gd name="T28" fmla="*/ 154 w 287"/>
              <a:gd name="T29" fmla="*/ 19 h 425"/>
              <a:gd name="T30" fmla="*/ 205 w 287"/>
              <a:gd name="T31" fmla="*/ 66 h 425"/>
              <a:gd name="T32" fmla="*/ 149 w 287"/>
              <a:gd name="T33" fmla="*/ 119 h 425"/>
              <a:gd name="T34" fmla="*/ 205 w 287"/>
              <a:gd name="T35" fmla="*/ 119 h 425"/>
              <a:gd name="T36" fmla="*/ 149 w 287"/>
              <a:gd name="T37" fmla="*/ 172 h 425"/>
              <a:gd name="T38" fmla="*/ 205 w 287"/>
              <a:gd name="T39" fmla="*/ 172 h 425"/>
              <a:gd name="T40" fmla="*/ 149 w 287"/>
              <a:gd name="T41" fmla="*/ 225 h 425"/>
              <a:gd name="T42" fmla="*/ 205 w 287"/>
              <a:gd name="T43" fmla="*/ 225 h 425"/>
              <a:gd name="T44" fmla="*/ 149 w 287"/>
              <a:gd name="T45" fmla="*/ 278 h 425"/>
              <a:gd name="T46" fmla="*/ 205 w 287"/>
              <a:gd name="T47" fmla="*/ 278 h 425"/>
              <a:gd name="T48" fmla="*/ 200 w 287"/>
              <a:gd name="T49" fmla="*/ 331 h 425"/>
              <a:gd name="T50" fmla="*/ 149 w 287"/>
              <a:gd name="T51" fmla="*/ 284 h 425"/>
              <a:gd name="T52" fmla="*/ 142 w 287"/>
              <a:gd name="T53" fmla="*/ 119 h 425"/>
              <a:gd name="T54" fmla="*/ 86 w 287"/>
              <a:gd name="T55" fmla="*/ 72 h 425"/>
              <a:gd name="T56" fmla="*/ 142 w 287"/>
              <a:gd name="T57" fmla="*/ 172 h 425"/>
              <a:gd name="T58" fmla="*/ 86 w 287"/>
              <a:gd name="T59" fmla="*/ 125 h 425"/>
              <a:gd name="T60" fmla="*/ 142 w 287"/>
              <a:gd name="T61" fmla="*/ 225 h 425"/>
              <a:gd name="T62" fmla="*/ 86 w 287"/>
              <a:gd name="T63" fmla="*/ 178 h 425"/>
              <a:gd name="T64" fmla="*/ 142 w 287"/>
              <a:gd name="T65" fmla="*/ 278 h 425"/>
              <a:gd name="T66" fmla="*/ 86 w 287"/>
              <a:gd name="T67" fmla="*/ 231 h 425"/>
              <a:gd name="T68" fmla="*/ 142 w 287"/>
              <a:gd name="T69" fmla="*/ 326 h 425"/>
              <a:gd name="T70" fmla="*/ 91 w 287"/>
              <a:gd name="T71" fmla="*/ 331 h 425"/>
              <a:gd name="T72" fmla="*/ 142 w 287"/>
              <a:gd name="T73" fmla="*/ 284 h 425"/>
              <a:gd name="T74" fmla="*/ 79 w 287"/>
              <a:gd name="T75" fmla="*/ 119 h 425"/>
              <a:gd name="T76" fmla="*/ 79 w 287"/>
              <a:gd name="T77" fmla="*/ 72 h 425"/>
              <a:gd name="T78" fmla="*/ 79 w 287"/>
              <a:gd name="T79" fmla="*/ 172 h 425"/>
              <a:gd name="T80" fmla="*/ 79 w 287"/>
              <a:gd name="T81" fmla="*/ 125 h 425"/>
              <a:gd name="T82" fmla="*/ 79 w 287"/>
              <a:gd name="T83" fmla="*/ 225 h 425"/>
              <a:gd name="T84" fmla="*/ 79 w 287"/>
              <a:gd name="T85" fmla="*/ 178 h 425"/>
              <a:gd name="T86" fmla="*/ 79 w 287"/>
              <a:gd name="T87" fmla="*/ 278 h 425"/>
              <a:gd name="T88" fmla="*/ 79 w 287"/>
              <a:gd name="T89" fmla="*/ 231 h 425"/>
              <a:gd name="T90" fmla="*/ 79 w 287"/>
              <a:gd name="T91" fmla="*/ 326 h 425"/>
              <a:gd name="T92" fmla="*/ 23 w 287"/>
              <a:gd name="T93" fmla="*/ 326 h 425"/>
              <a:gd name="T94" fmla="*/ 79 w 287"/>
              <a:gd name="T95" fmla="*/ 326 h 425"/>
              <a:gd name="T96" fmla="*/ 28 w 287"/>
              <a:gd name="T97" fmla="*/ 19 h 425"/>
              <a:gd name="T98" fmla="*/ 79 w 287"/>
              <a:gd name="T99" fmla="*/ 66 h 425"/>
              <a:gd name="T100" fmla="*/ 86 w 287"/>
              <a:gd name="T101" fmla="*/ 24 h 425"/>
              <a:gd name="T102" fmla="*/ 138 w 287"/>
              <a:gd name="T103" fmla="*/ 19 h 425"/>
              <a:gd name="T104" fmla="*/ 86 w 287"/>
              <a:gd name="T105" fmla="*/ 66 h 425"/>
              <a:gd name="T106" fmla="*/ 0 w 287"/>
              <a:gd name="T107" fmla="*/ 0 h 425"/>
              <a:gd name="T108" fmla="*/ 23 w 287"/>
              <a:gd name="T109" fmla="*/ 407 h 425"/>
              <a:gd name="T110" fmla="*/ 28 w 287"/>
              <a:gd name="T111" fmla="*/ 349 h 425"/>
              <a:gd name="T112" fmla="*/ 79 w 287"/>
              <a:gd name="T113" fmla="*/ 360 h 425"/>
              <a:gd name="T114" fmla="*/ 287 w 287"/>
              <a:gd name="T115"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7" h="425">
                <a:moveTo>
                  <a:pt x="268" y="66"/>
                </a:moveTo>
                <a:lnTo>
                  <a:pt x="268" y="66"/>
                </a:lnTo>
                <a:lnTo>
                  <a:pt x="212" y="66"/>
                </a:lnTo>
                <a:lnTo>
                  <a:pt x="212" y="24"/>
                </a:lnTo>
                <a:cubicBezTo>
                  <a:pt x="212" y="21"/>
                  <a:pt x="214" y="19"/>
                  <a:pt x="217" y="19"/>
                </a:cubicBezTo>
                <a:lnTo>
                  <a:pt x="263" y="19"/>
                </a:lnTo>
                <a:cubicBezTo>
                  <a:pt x="266" y="19"/>
                  <a:pt x="268" y="21"/>
                  <a:pt x="268" y="24"/>
                </a:cubicBezTo>
                <a:lnTo>
                  <a:pt x="268" y="66"/>
                </a:lnTo>
                <a:close/>
                <a:moveTo>
                  <a:pt x="268" y="119"/>
                </a:moveTo>
                <a:lnTo>
                  <a:pt x="268" y="119"/>
                </a:lnTo>
                <a:lnTo>
                  <a:pt x="212" y="119"/>
                </a:lnTo>
                <a:lnTo>
                  <a:pt x="212" y="72"/>
                </a:lnTo>
                <a:lnTo>
                  <a:pt x="268" y="72"/>
                </a:lnTo>
                <a:lnTo>
                  <a:pt x="268" y="119"/>
                </a:lnTo>
                <a:close/>
                <a:moveTo>
                  <a:pt x="268" y="172"/>
                </a:moveTo>
                <a:lnTo>
                  <a:pt x="268" y="172"/>
                </a:lnTo>
                <a:lnTo>
                  <a:pt x="212" y="172"/>
                </a:lnTo>
                <a:lnTo>
                  <a:pt x="212" y="125"/>
                </a:lnTo>
                <a:lnTo>
                  <a:pt x="268" y="125"/>
                </a:lnTo>
                <a:lnTo>
                  <a:pt x="268" y="172"/>
                </a:lnTo>
                <a:close/>
                <a:moveTo>
                  <a:pt x="268" y="225"/>
                </a:moveTo>
                <a:lnTo>
                  <a:pt x="268" y="225"/>
                </a:lnTo>
                <a:lnTo>
                  <a:pt x="212" y="225"/>
                </a:lnTo>
                <a:lnTo>
                  <a:pt x="212" y="178"/>
                </a:lnTo>
                <a:lnTo>
                  <a:pt x="268" y="178"/>
                </a:lnTo>
                <a:lnTo>
                  <a:pt x="268" y="225"/>
                </a:lnTo>
                <a:close/>
                <a:moveTo>
                  <a:pt x="268" y="278"/>
                </a:moveTo>
                <a:lnTo>
                  <a:pt x="268" y="278"/>
                </a:lnTo>
                <a:lnTo>
                  <a:pt x="212" y="278"/>
                </a:lnTo>
                <a:lnTo>
                  <a:pt x="212" y="231"/>
                </a:lnTo>
                <a:lnTo>
                  <a:pt x="268" y="231"/>
                </a:lnTo>
                <a:lnTo>
                  <a:pt x="268" y="278"/>
                </a:lnTo>
                <a:close/>
                <a:moveTo>
                  <a:pt x="268" y="326"/>
                </a:moveTo>
                <a:lnTo>
                  <a:pt x="268" y="326"/>
                </a:lnTo>
                <a:cubicBezTo>
                  <a:pt x="268" y="329"/>
                  <a:pt x="266" y="331"/>
                  <a:pt x="263" y="331"/>
                </a:cubicBezTo>
                <a:lnTo>
                  <a:pt x="217" y="331"/>
                </a:lnTo>
                <a:cubicBezTo>
                  <a:pt x="214" y="331"/>
                  <a:pt x="212" y="329"/>
                  <a:pt x="212" y="326"/>
                </a:cubicBezTo>
                <a:lnTo>
                  <a:pt x="212" y="284"/>
                </a:lnTo>
                <a:lnTo>
                  <a:pt x="268" y="284"/>
                </a:lnTo>
                <a:lnTo>
                  <a:pt x="268" y="326"/>
                </a:lnTo>
                <a:close/>
                <a:moveTo>
                  <a:pt x="205" y="66"/>
                </a:moveTo>
                <a:lnTo>
                  <a:pt x="205" y="66"/>
                </a:lnTo>
                <a:lnTo>
                  <a:pt x="149" y="66"/>
                </a:lnTo>
                <a:lnTo>
                  <a:pt x="149" y="24"/>
                </a:lnTo>
                <a:cubicBezTo>
                  <a:pt x="149" y="21"/>
                  <a:pt x="151" y="19"/>
                  <a:pt x="154" y="19"/>
                </a:cubicBezTo>
                <a:lnTo>
                  <a:pt x="200" y="19"/>
                </a:lnTo>
                <a:cubicBezTo>
                  <a:pt x="203" y="19"/>
                  <a:pt x="205" y="21"/>
                  <a:pt x="205" y="24"/>
                </a:cubicBezTo>
                <a:lnTo>
                  <a:pt x="205" y="66"/>
                </a:lnTo>
                <a:close/>
                <a:moveTo>
                  <a:pt x="205" y="119"/>
                </a:moveTo>
                <a:lnTo>
                  <a:pt x="205" y="119"/>
                </a:lnTo>
                <a:lnTo>
                  <a:pt x="149" y="119"/>
                </a:lnTo>
                <a:lnTo>
                  <a:pt x="149" y="72"/>
                </a:lnTo>
                <a:lnTo>
                  <a:pt x="205" y="72"/>
                </a:lnTo>
                <a:lnTo>
                  <a:pt x="205" y="119"/>
                </a:lnTo>
                <a:close/>
                <a:moveTo>
                  <a:pt x="205" y="172"/>
                </a:moveTo>
                <a:lnTo>
                  <a:pt x="205" y="172"/>
                </a:lnTo>
                <a:lnTo>
                  <a:pt x="149" y="172"/>
                </a:lnTo>
                <a:lnTo>
                  <a:pt x="149" y="125"/>
                </a:lnTo>
                <a:lnTo>
                  <a:pt x="205" y="125"/>
                </a:lnTo>
                <a:lnTo>
                  <a:pt x="205" y="172"/>
                </a:lnTo>
                <a:close/>
                <a:moveTo>
                  <a:pt x="205" y="225"/>
                </a:moveTo>
                <a:lnTo>
                  <a:pt x="205" y="225"/>
                </a:lnTo>
                <a:lnTo>
                  <a:pt x="149" y="225"/>
                </a:lnTo>
                <a:lnTo>
                  <a:pt x="149" y="178"/>
                </a:lnTo>
                <a:lnTo>
                  <a:pt x="205" y="178"/>
                </a:lnTo>
                <a:lnTo>
                  <a:pt x="205" y="225"/>
                </a:lnTo>
                <a:close/>
                <a:moveTo>
                  <a:pt x="205" y="278"/>
                </a:moveTo>
                <a:lnTo>
                  <a:pt x="205" y="278"/>
                </a:lnTo>
                <a:lnTo>
                  <a:pt x="149" y="278"/>
                </a:lnTo>
                <a:lnTo>
                  <a:pt x="149" y="231"/>
                </a:lnTo>
                <a:lnTo>
                  <a:pt x="205" y="231"/>
                </a:lnTo>
                <a:lnTo>
                  <a:pt x="205" y="278"/>
                </a:lnTo>
                <a:close/>
                <a:moveTo>
                  <a:pt x="205" y="326"/>
                </a:moveTo>
                <a:lnTo>
                  <a:pt x="205" y="326"/>
                </a:lnTo>
                <a:cubicBezTo>
                  <a:pt x="205" y="329"/>
                  <a:pt x="203" y="331"/>
                  <a:pt x="200" y="331"/>
                </a:cubicBezTo>
                <a:lnTo>
                  <a:pt x="154" y="331"/>
                </a:lnTo>
                <a:cubicBezTo>
                  <a:pt x="151" y="331"/>
                  <a:pt x="149" y="329"/>
                  <a:pt x="149" y="326"/>
                </a:cubicBezTo>
                <a:lnTo>
                  <a:pt x="149" y="284"/>
                </a:lnTo>
                <a:lnTo>
                  <a:pt x="205" y="284"/>
                </a:lnTo>
                <a:lnTo>
                  <a:pt x="205" y="326"/>
                </a:lnTo>
                <a:close/>
                <a:moveTo>
                  <a:pt x="142" y="119"/>
                </a:moveTo>
                <a:lnTo>
                  <a:pt x="142" y="119"/>
                </a:lnTo>
                <a:lnTo>
                  <a:pt x="86" y="119"/>
                </a:lnTo>
                <a:lnTo>
                  <a:pt x="86" y="72"/>
                </a:lnTo>
                <a:lnTo>
                  <a:pt x="142" y="72"/>
                </a:lnTo>
                <a:lnTo>
                  <a:pt x="142" y="119"/>
                </a:lnTo>
                <a:close/>
                <a:moveTo>
                  <a:pt x="142" y="172"/>
                </a:moveTo>
                <a:lnTo>
                  <a:pt x="142" y="172"/>
                </a:lnTo>
                <a:lnTo>
                  <a:pt x="86" y="172"/>
                </a:lnTo>
                <a:lnTo>
                  <a:pt x="86" y="125"/>
                </a:lnTo>
                <a:lnTo>
                  <a:pt x="142" y="125"/>
                </a:lnTo>
                <a:lnTo>
                  <a:pt x="142" y="172"/>
                </a:lnTo>
                <a:close/>
                <a:moveTo>
                  <a:pt x="142" y="225"/>
                </a:moveTo>
                <a:lnTo>
                  <a:pt x="142" y="225"/>
                </a:lnTo>
                <a:lnTo>
                  <a:pt x="86" y="225"/>
                </a:lnTo>
                <a:lnTo>
                  <a:pt x="86" y="178"/>
                </a:lnTo>
                <a:lnTo>
                  <a:pt x="142" y="178"/>
                </a:lnTo>
                <a:lnTo>
                  <a:pt x="142" y="225"/>
                </a:lnTo>
                <a:close/>
                <a:moveTo>
                  <a:pt x="142" y="278"/>
                </a:moveTo>
                <a:lnTo>
                  <a:pt x="142" y="278"/>
                </a:lnTo>
                <a:lnTo>
                  <a:pt x="86" y="278"/>
                </a:lnTo>
                <a:lnTo>
                  <a:pt x="86" y="231"/>
                </a:lnTo>
                <a:lnTo>
                  <a:pt x="142" y="231"/>
                </a:lnTo>
                <a:lnTo>
                  <a:pt x="142" y="278"/>
                </a:lnTo>
                <a:close/>
                <a:moveTo>
                  <a:pt x="142" y="326"/>
                </a:moveTo>
                <a:lnTo>
                  <a:pt x="142" y="326"/>
                </a:lnTo>
                <a:cubicBezTo>
                  <a:pt x="142" y="329"/>
                  <a:pt x="140" y="331"/>
                  <a:pt x="138" y="331"/>
                </a:cubicBezTo>
                <a:lnTo>
                  <a:pt x="91" y="331"/>
                </a:lnTo>
                <a:cubicBezTo>
                  <a:pt x="89" y="331"/>
                  <a:pt x="86" y="329"/>
                  <a:pt x="86" y="326"/>
                </a:cubicBezTo>
                <a:lnTo>
                  <a:pt x="86" y="284"/>
                </a:lnTo>
                <a:lnTo>
                  <a:pt x="142" y="284"/>
                </a:lnTo>
                <a:lnTo>
                  <a:pt x="142" y="326"/>
                </a:lnTo>
                <a:close/>
                <a:moveTo>
                  <a:pt x="79" y="119"/>
                </a:moveTo>
                <a:lnTo>
                  <a:pt x="79" y="119"/>
                </a:lnTo>
                <a:lnTo>
                  <a:pt x="23" y="119"/>
                </a:lnTo>
                <a:lnTo>
                  <a:pt x="23" y="72"/>
                </a:lnTo>
                <a:lnTo>
                  <a:pt x="79" y="72"/>
                </a:lnTo>
                <a:lnTo>
                  <a:pt x="79" y="119"/>
                </a:lnTo>
                <a:close/>
                <a:moveTo>
                  <a:pt x="79" y="172"/>
                </a:moveTo>
                <a:lnTo>
                  <a:pt x="79" y="172"/>
                </a:lnTo>
                <a:lnTo>
                  <a:pt x="23" y="172"/>
                </a:lnTo>
                <a:lnTo>
                  <a:pt x="23" y="125"/>
                </a:lnTo>
                <a:lnTo>
                  <a:pt x="79" y="125"/>
                </a:lnTo>
                <a:lnTo>
                  <a:pt x="79" y="172"/>
                </a:lnTo>
                <a:close/>
                <a:moveTo>
                  <a:pt x="79" y="225"/>
                </a:moveTo>
                <a:lnTo>
                  <a:pt x="79" y="225"/>
                </a:lnTo>
                <a:lnTo>
                  <a:pt x="23" y="225"/>
                </a:lnTo>
                <a:lnTo>
                  <a:pt x="23" y="178"/>
                </a:lnTo>
                <a:lnTo>
                  <a:pt x="79" y="178"/>
                </a:lnTo>
                <a:lnTo>
                  <a:pt x="79" y="225"/>
                </a:lnTo>
                <a:close/>
                <a:moveTo>
                  <a:pt x="79" y="278"/>
                </a:moveTo>
                <a:lnTo>
                  <a:pt x="79" y="278"/>
                </a:lnTo>
                <a:lnTo>
                  <a:pt x="23" y="278"/>
                </a:lnTo>
                <a:lnTo>
                  <a:pt x="23" y="231"/>
                </a:lnTo>
                <a:lnTo>
                  <a:pt x="79" y="231"/>
                </a:lnTo>
                <a:lnTo>
                  <a:pt x="79" y="278"/>
                </a:lnTo>
                <a:close/>
                <a:moveTo>
                  <a:pt x="79" y="326"/>
                </a:moveTo>
                <a:lnTo>
                  <a:pt x="79" y="326"/>
                </a:lnTo>
                <a:cubicBezTo>
                  <a:pt x="79" y="329"/>
                  <a:pt x="77" y="331"/>
                  <a:pt x="75" y="331"/>
                </a:cubicBezTo>
                <a:lnTo>
                  <a:pt x="28" y="331"/>
                </a:lnTo>
                <a:cubicBezTo>
                  <a:pt x="26" y="331"/>
                  <a:pt x="23" y="329"/>
                  <a:pt x="23" y="326"/>
                </a:cubicBezTo>
                <a:lnTo>
                  <a:pt x="23" y="284"/>
                </a:lnTo>
                <a:lnTo>
                  <a:pt x="79" y="284"/>
                </a:lnTo>
                <a:lnTo>
                  <a:pt x="79" y="326"/>
                </a:lnTo>
                <a:close/>
                <a:moveTo>
                  <a:pt x="23" y="24"/>
                </a:moveTo>
                <a:lnTo>
                  <a:pt x="23" y="24"/>
                </a:lnTo>
                <a:cubicBezTo>
                  <a:pt x="23" y="21"/>
                  <a:pt x="26" y="19"/>
                  <a:pt x="28" y="19"/>
                </a:cubicBezTo>
                <a:lnTo>
                  <a:pt x="75" y="19"/>
                </a:lnTo>
                <a:cubicBezTo>
                  <a:pt x="77" y="19"/>
                  <a:pt x="79" y="21"/>
                  <a:pt x="79" y="24"/>
                </a:cubicBezTo>
                <a:lnTo>
                  <a:pt x="79" y="66"/>
                </a:lnTo>
                <a:lnTo>
                  <a:pt x="23" y="66"/>
                </a:lnTo>
                <a:lnTo>
                  <a:pt x="23" y="24"/>
                </a:lnTo>
                <a:close/>
                <a:moveTo>
                  <a:pt x="86" y="24"/>
                </a:moveTo>
                <a:lnTo>
                  <a:pt x="86" y="24"/>
                </a:lnTo>
                <a:cubicBezTo>
                  <a:pt x="86" y="21"/>
                  <a:pt x="89" y="19"/>
                  <a:pt x="91" y="19"/>
                </a:cubicBezTo>
                <a:lnTo>
                  <a:pt x="138" y="19"/>
                </a:lnTo>
                <a:cubicBezTo>
                  <a:pt x="140" y="19"/>
                  <a:pt x="142" y="21"/>
                  <a:pt x="142" y="24"/>
                </a:cubicBezTo>
                <a:lnTo>
                  <a:pt x="142" y="66"/>
                </a:lnTo>
                <a:lnTo>
                  <a:pt x="86" y="66"/>
                </a:lnTo>
                <a:lnTo>
                  <a:pt x="86" y="24"/>
                </a:lnTo>
                <a:close/>
                <a:moveTo>
                  <a:pt x="0" y="0"/>
                </a:moveTo>
                <a:lnTo>
                  <a:pt x="0" y="0"/>
                </a:lnTo>
                <a:lnTo>
                  <a:pt x="0" y="425"/>
                </a:lnTo>
                <a:lnTo>
                  <a:pt x="23" y="425"/>
                </a:lnTo>
                <a:lnTo>
                  <a:pt x="23" y="407"/>
                </a:lnTo>
                <a:lnTo>
                  <a:pt x="23" y="360"/>
                </a:lnTo>
                <a:lnTo>
                  <a:pt x="23" y="354"/>
                </a:lnTo>
                <a:cubicBezTo>
                  <a:pt x="23" y="351"/>
                  <a:pt x="26" y="349"/>
                  <a:pt x="28" y="349"/>
                </a:cubicBezTo>
                <a:lnTo>
                  <a:pt x="75" y="349"/>
                </a:lnTo>
                <a:cubicBezTo>
                  <a:pt x="77" y="349"/>
                  <a:pt x="79" y="351"/>
                  <a:pt x="79" y="354"/>
                </a:cubicBezTo>
                <a:lnTo>
                  <a:pt x="79" y="360"/>
                </a:lnTo>
                <a:lnTo>
                  <a:pt x="79" y="407"/>
                </a:lnTo>
                <a:lnTo>
                  <a:pt x="79" y="425"/>
                </a:lnTo>
                <a:lnTo>
                  <a:pt x="287" y="425"/>
                </a:lnTo>
                <a:lnTo>
                  <a:pt x="287" y="0"/>
                </a:lnTo>
                <a:lnTo>
                  <a:pt x="0" y="0"/>
                </a:lnTo>
                <a:close/>
              </a:path>
            </a:pathLst>
          </a:custGeom>
          <a:solidFill>
            <a:srgbClr val="FFFFFF">
              <a:alpha val="78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lt"/>
              <a:cs typeface="+mn-lt"/>
              <a:sym typeface="+mn-lt"/>
            </a:endParaRPr>
          </a:p>
        </p:txBody>
      </p:sp>
      <p:sp>
        <p:nvSpPr>
          <p:cNvPr id="265" name="Rectangle 264">
            <a:extLst>
              <a:ext uri="{FF2B5EF4-FFF2-40B4-BE49-F238E27FC236}">
                <a16:creationId xmlns:a16="http://schemas.microsoft.com/office/drawing/2014/main" id="{1C395645-878B-C5D2-D44A-F869D5B5570E}"/>
              </a:ext>
            </a:extLst>
          </p:cNvPr>
          <p:cNvSpPr/>
          <p:nvPr/>
        </p:nvSpPr>
        <p:spPr>
          <a:xfrm>
            <a:off x="482414" y="5989571"/>
            <a:ext cx="1790501" cy="320512"/>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8DBD29"/>
                </a:solidFill>
                <a:effectLst/>
                <a:uLnTx/>
                <a:uFillTx/>
                <a:latin typeface="GT Pressura LCG Black"/>
                <a:ea typeface="Arial Narrow" charset="0"/>
                <a:cs typeface="Leelawadee" panose="020B0502040204020203" pitchFamily="34" charset="-34"/>
              </a:rPr>
              <a:t>DIRECT</a:t>
            </a:r>
          </a:p>
        </p:txBody>
      </p:sp>
      <p:sp>
        <p:nvSpPr>
          <p:cNvPr id="202" name="Rectangle 201">
            <a:extLst>
              <a:ext uri="{FF2B5EF4-FFF2-40B4-BE49-F238E27FC236}">
                <a16:creationId xmlns:a16="http://schemas.microsoft.com/office/drawing/2014/main" id="{BEA280C0-E850-F36A-BA02-5FA6E45ADDC1}"/>
              </a:ext>
            </a:extLst>
          </p:cNvPr>
          <p:cNvSpPr/>
          <p:nvPr/>
        </p:nvSpPr>
        <p:spPr>
          <a:xfrm>
            <a:off x="2714505" y="2198834"/>
            <a:ext cx="207617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Gilroy Medium"/>
                <a:ea typeface="Arial Narrow" charset="0"/>
                <a:cs typeface="Leelawadee" panose="020B0502040204020203" pitchFamily="34" charset="-34"/>
              </a:rPr>
              <a:t>INDIRECT EMISSIONS FROM ELECTRICITY THAT WE USE</a:t>
            </a:r>
          </a:p>
        </p:txBody>
      </p:sp>
      <p:sp>
        <p:nvSpPr>
          <p:cNvPr id="17" name="Rectangle 16">
            <a:extLst>
              <a:ext uri="{FF2B5EF4-FFF2-40B4-BE49-F238E27FC236}">
                <a16:creationId xmlns:a16="http://schemas.microsoft.com/office/drawing/2014/main" id="{4DFD95BE-2872-DC85-2414-96748FF87108}"/>
              </a:ext>
            </a:extLst>
          </p:cNvPr>
          <p:cNvSpPr/>
          <p:nvPr/>
        </p:nvSpPr>
        <p:spPr>
          <a:xfrm>
            <a:off x="5256083" y="3230546"/>
            <a:ext cx="1140568"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Purchased </a:t>
            </a:r>
            <a:b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b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goods &amp; services </a:t>
            </a:r>
          </a:p>
        </p:txBody>
      </p:sp>
      <p:sp>
        <p:nvSpPr>
          <p:cNvPr id="18" name="Rectangle 17">
            <a:extLst>
              <a:ext uri="{FF2B5EF4-FFF2-40B4-BE49-F238E27FC236}">
                <a16:creationId xmlns:a16="http://schemas.microsoft.com/office/drawing/2014/main" id="{CC65DA1C-67B7-D17F-7807-F8D4837FFFBA}"/>
              </a:ext>
            </a:extLst>
          </p:cNvPr>
          <p:cNvSpPr/>
          <p:nvPr/>
        </p:nvSpPr>
        <p:spPr>
          <a:xfrm>
            <a:off x="5833331" y="2755149"/>
            <a:ext cx="1311708"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Fuel and energy related activities</a:t>
            </a:r>
          </a:p>
        </p:txBody>
      </p:sp>
      <p:sp>
        <p:nvSpPr>
          <p:cNvPr id="19" name="Rectangle 18">
            <a:extLst>
              <a:ext uri="{FF2B5EF4-FFF2-40B4-BE49-F238E27FC236}">
                <a16:creationId xmlns:a16="http://schemas.microsoft.com/office/drawing/2014/main" id="{B88F60CC-72A7-3FDE-2D5B-1554D18CDFF7}"/>
              </a:ext>
            </a:extLst>
          </p:cNvPr>
          <p:cNvSpPr/>
          <p:nvPr/>
        </p:nvSpPr>
        <p:spPr>
          <a:xfrm>
            <a:off x="7514727" y="3251314"/>
            <a:ext cx="856577"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Business</a:t>
            </a:r>
            <a:b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b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travel</a:t>
            </a:r>
          </a:p>
        </p:txBody>
      </p:sp>
      <p:sp>
        <p:nvSpPr>
          <p:cNvPr id="21" name="Rectangle 20">
            <a:extLst>
              <a:ext uri="{FF2B5EF4-FFF2-40B4-BE49-F238E27FC236}">
                <a16:creationId xmlns:a16="http://schemas.microsoft.com/office/drawing/2014/main" id="{E03FB676-13B6-5A39-1CB6-41EF75D3AEC4}"/>
              </a:ext>
            </a:extLst>
          </p:cNvPr>
          <p:cNvSpPr/>
          <p:nvPr/>
        </p:nvSpPr>
        <p:spPr>
          <a:xfrm>
            <a:off x="6541555" y="3225300"/>
            <a:ext cx="825208"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Capital</a:t>
            </a:r>
            <a:b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b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goods</a:t>
            </a:r>
          </a:p>
        </p:txBody>
      </p:sp>
      <p:sp>
        <p:nvSpPr>
          <p:cNvPr id="23" name="Rectangle 22">
            <a:extLst>
              <a:ext uri="{FF2B5EF4-FFF2-40B4-BE49-F238E27FC236}">
                <a16:creationId xmlns:a16="http://schemas.microsoft.com/office/drawing/2014/main" id="{61E2A6D2-24E2-3B7B-41B7-E4D353337255}"/>
              </a:ext>
            </a:extLst>
          </p:cNvPr>
          <p:cNvSpPr/>
          <p:nvPr/>
        </p:nvSpPr>
        <p:spPr>
          <a:xfrm>
            <a:off x="5290803" y="4483927"/>
            <a:ext cx="1019018"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Transportation and distribution</a:t>
            </a:r>
          </a:p>
        </p:txBody>
      </p:sp>
      <p:sp>
        <p:nvSpPr>
          <p:cNvPr id="30" name="Rectangle 29">
            <a:extLst>
              <a:ext uri="{FF2B5EF4-FFF2-40B4-BE49-F238E27FC236}">
                <a16:creationId xmlns:a16="http://schemas.microsoft.com/office/drawing/2014/main" id="{26A1B94A-CF33-5748-07C5-3F6DE3B31802}"/>
              </a:ext>
            </a:extLst>
          </p:cNvPr>
          <p:cNvSpPr/>
          <p:nvPr/>
        </p:nvSpPr>
        <p:spPr>
          <a:xfrm>
            <a:off x="6430313" y="5219884"/>
            <a:ext cx="891512"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Employee commuting</a:t>
            </a:r>
          </a:p>
        </p:txBody>
      </p:sp>
      <p:sp>
        <p:nvSpPr>
          <p:cNvPr id="235" name="Rectangle 234">
            <a:extLst>
              <a:ext uri="{FF2B5EF4-FFF2-40B4-BE49-F238E27FC236}">
                <a16:creationId xmlns:a16="http://schemas.microsoft.com/office/drawing/2014/main" id="{5BE7D5AC-4E42-4213-9EEF-91298920F381}"/>
              </a:ext>
            </a:extLst>
          </p:cNvPr>
          <p:cNvSpPr/>
          <p:nvPr/>
        </p:nvSpPr>
        <p:spPr>
          <a:xfrm>
            <a:off x="7522279" y="4254044"/>
            <a:ext cx="878117"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Waste generated</a:t>
            </a:r>
          </a:p>
        </p:txBody>
      </p:sp>
      <p:grpSp>
        <p:nvGrpSpPr>
          <p:cNvPr id="243" name="Group 14">
            <a:extLst>
              <a:ext uri="{FF2B5EF4-FFF2-40B4-BE49-F238E27FC236}">
                <a16:creationId xmlns:a16="http://schemas.microsoft.com/office/drawing/2014/main" id="{B0A17380-C116-1903-F5FC-5C7CDCF20348}"/>
              </a:ext>
            </a:extLst>
          </p:cNvPr>
          <p:cNvGrpSpPr>
            <a:grpSpLocks noChangeAspect="1"/>
          </p:cNvGrpSpPr>
          <p:nvPr/>
        </p:nvGrpSpPr>
        <p:grpSpPr bwMode="auto">
          <a:xfrm>
            <a:off x="5259780" y="2744203"/>
            <a:ext cx="371343" cy="370476"/>
            <a:chOff x="2573" y="1370"/>
            <a:chExt cx="314" cy="291"/>
          </a:xfrm>
          <a:solidFill>
            <a:schemeClr val="bg1">
              <a:alpha val="78000"/>
            </a:schemeClr>
          </a:solidFill>
        </p:grpSpPr>
        <p:sp>
          <p:nvSpPr>
            <p:cNvPr id="187" name="Freeform 15">
              <a:extLst>
                <a:ext uri="{FF2B5EF4-FFF2-40B4-BE49-F238E27FC236}">
                  <a16:creationId xmlns:a16="http://schemas.microsoft.com/office/drawing/2014/main" id="{639CB916-79E8-E6CD-F3D0-5183A2A538B4}"/>
                </a:ext>
              </a:extLst>
            </p:cNvPr>
            <p:cNvSpPr>
              <a:spLocks noEditPoints="1"/>
            </p:cNvSpPr>
            <p:nvPr/>
          </p:nvSpPr>
          <p:spPr bwMode="auto">
            <a:xfrm>
              <a:off x="2573" y="1370"/>
              <a:ext cx="314" cy="291"/>
            </a:xfrm>
            <a:custGeom>
              <a:avLst/>
              <a:gdLst>
                <a:gd name="T0" fmla="*/ 143 w 288"/>
                <a:gd name="T1" fmla="*/ 77 h 263"/>
                <a:gd name="T2" fmla="*/ 143 w 288"/>
                <a:gd name="T3" fmla="*/ 77 h 263"/>
                <a:gd name="T4" fmla="*/ 137 w 288"/>
                <a:gd name="T5" fmla="*/ 83 h 263"/>
                <a:gd name="T6" fmla="*/ 29 w 288"/>
                <a:gd name="T7" fmla="*/ 83 h 263"/>
                <a:gd name="T8" fmla="*/ 24 w 288"/>
                <a:gd name="T9" fmla="*/ 77 h 263"/>
                <a:gd name="T10" fmla="*/ 24 w 288"/>
                <a:gd name="T11" fmla="*/ 29 h 263"/>
                <a:gd name="T12" fmla="*/ 29 w 288"/>
                <a:gd name="T13" fmla="*/ 23 h 263"/>
                <a:gd name="T14" fmla="*/ 137 w 288"/>
                <a:gd name="T15" fmla="*/ 23 h 263"/>
                <a:gd name="T16" fmla="*/ 143 w 288"/>
                <a:gd name="T17" fmla="*/ 29 h 263"/>
                <a:gd name="T18" fmla="*/ 143 w 288"/>
                <a:gd name="T19" fmla="*/ 77 h 263"/>
                <a:gd name="T20" fmla="*/ 285 w 288"/>
                <a:gd name="T21" fmla="*/ 105 h 263"/>
                <a:gd name="T22" fmla="*/ 285 w 288"/>
                <a:gd name="T23" fmla="*/ 105 h 263"/>
                <a:gd name="T24" fmla="*/ 286 w 288"/>
                <a:gd name="T25" fmla="*/ 97 h 263"/>
                <a:gd name="T26" fmla="*/ 277 w 288"/>
                <a:gd name="T27" fmla="*/ 96 h 263"/>
                <a:gd name="T28" fmla="*/ 239 w 288"/>
                <a:gd name="T29" fmla="*/ 143 h 263"/>
                <a:gd name="T30" fmla="*/ 239 w 288"/>
                <a:gd name="T31" fmla="*/ 161 h 263"/>
                <a:gd name="T32" fmla="*/ 239 w 288"/>
                <a:gd name="T33" fmla="*/ 197 h 263"/>
                <a:gd name="T34" fmla="*/ 239 w 288"/>
                <a:gd name="T35" fmla="*/ 233 h 263"/>
                <a:gd name="T36" fmla="*/ 221 w 288"/>
                <a:gd name="T37" fmla="*/ 251 h 263"/>
                <a:gd name="T38" fmla="*/ 203 w 288"/>
                <a:gd name="T39" fmla="*/ 233 h 263"/>
                <a:gd name="T40" fmla="*/ 203 w 288"/>
                <a:gd name="T41" fmla="*/ 71 h 263"/>
                <a:gd name="T42" fmla="*/ 179 w 288"/>
                <a:gd name="T43" fmla="*/ 47 h 263"/>
                <a:gd name="T44" fmla="*/ 167 w 288"/>
                <a:gd name="T45" fmla="*/ 47 h 263"/>
                <a:gd name="T46" fmla="*/ 167 w 288"/>
                <a:gd name="T47" fmla="*/ 5 h 263"/>
                <a:gd name="T48" fmla="*/ 161 w 288"/>
                <a:gd name="T49" fmla="*/ 0 h 263"/>
                <a:gd name="T50" fmla="*/ 5 w 288"/>
                <a:gd name="T51" fmla="*/ 0 h 263"/>
                <a:gd name="T52" fmla="*/ 0 w 288"/>
                <a:gd name="T53" fmla="*/ 5 h 263"/>
                <a:gd name="T54" fmla="*/ 0 w 288"/>
                <a:gd name="T55" fmla="*/ 95 h 263"/>
                <a:gd name="T56" fmla="*/ 167 w 288"/>
                <a:gd name="T57" fmla="*/ 95 h 263"/>
                <a:gd name="T58" fmla="*/ 167 w 288"/>
                <a:gd name="T59" fmla="*/ 59 h 263"/>
                <a:gd name="T60" fmla="*/ 179 w 288"/>
                <a:gd name="T61" fmla="*/ 59 h 263"/>
                <a:gd name="T62" fmla="*/ 191 w 288"/>
                <a:gd name="T63" fmla="*/ 71 h 263"/>
                <a:gd name="T64" fmla="*/ 191 w 288"/>
                <a:gd name="T65" fmla="*/ 233 h 263"/>
                <a:gd name="T66" fmla="*/ 221 w 288"/>
                <a:gd name="T67" fmla="*/ 263 h 263"/>
                <a:gd name="T68" fmla="*/ 251 w 288"/>
                <a:gd name="T69" fmla="*/ 233 h 263"/>
                <a:gd name="T70" fmla="*/ 251 w 288"/>
                <a:gd name="T71" fmla="*/ 200 h 263"/>
                <a:gd name="T72" fmla="*/ 272 w 288"/>
                <a:gd name="T73" fmla="*/ 190 h 263"/>
                <a:gd name="T74" fmla="*/ 275 w 288"/>
                <a:gd name="T75" fmla="*/ 185 h 263"/>
                <a:gd name="T76" fmla="*/ 275 w 288"/>
                <a:gd name="T77" fmla="*/ 161 h 263"/>
                <a:gd name="T78" fmla="*/ 269 w 288"/>
                <a:gd name="T79" fmla="*/ 155 h 263"/>
                <a:gd name="T80" fmla="*/ 251 w 288"/>
                <a:gd name="T81" fmla="*/ 155 h 263"/>
                <a:gd name="T82" fmla="*/ 251 w 288"/>
                <a:gd name="T83" fmla="*/ 143 h 263"/>
                <a:gd name="T84" fmla="*/ 285 w 288"/>
                <a:gd name="T85" fmla="*/ 10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8" h="263">
                  <a:moveTo>
                    <a:pt x="143" y="77"/>
                  </a:moveTo>
                  <a:lnTo>
                    <a:pt x="143" y="77"/>
                  </a:lnTo>
                  <a:cubicBezTo>
                    <a:pt x="143" y="80"/>
                    <a:pt x="141" y="83"/>
                    <a:pt x="137" y="83"/>
                  </a:cubicBezTo>
                  <a:lnTo>
                    <a:pt x="29" y="83"/>
                  </a:lnTo>
                  <a:cubicBezTo>
                    <a:pt x="26" y="83"/>
                    <a:pt x="24" y="80"/>
                    <a:pt x="24" y="77"/>
                  </a:cubicBezTo>
                  <a:lnTo>
                    <a:pt x="24" y="29"/>
                  </a:lnTo>
                  <a:cubicBezTo>
                    <a:pt x="24" y="25"/>
                    <a:pt x="26" y="23"/>
                    <a:pt x="29" y="23"/>
                  </a:cubicBezTo>
                  <a:lnTo>
                    <a:pt x="137" y="23"/>
                  </a:lnTo>
                  <a:cubicBezTo>
                    <a:pt x="141" y="23"/>
                    <a:pt x="143" y="25"/>
                    <a:pt x="143" y="29"/>
                  </a:cubicBezTo>
                  <a:lnTo>
                    <a:pt x="143" y="77"/>
                  </a:lnTo>
                  <a:close/>
                  <a:moveTo>
                    <a:pt x="285" y="105"/>
                  </a:moveTo>
                  <a:lnTo>
                    <a:pt x="285" y="105"/>
                  </a:lnTo>
                  <a:cubicBezTo>
                    <a:pt x="288" y="103"/>
                    <a:pt x="288" y="99"/>
                    <a:pt x="286" y="97"/>
                  </a:cubicBezTo>
                  <a:cubicBezTo>
                    <a:pt x="283" y="94"/>
                    <a:pt x="280" y="94"/>
                    <a:pt x="277" y="96"/>
                  </a:cubicBezTo>
                  <a:cubicBezTo>
                    <a:pt x="263" y="109"/>
                    <a:pt x="239" y="132"/>
                    <a:pt x="239" y="143"/>
                  </a:cubicBezTo>
                  <a:lnTo>
                    <a:pt x="239" y="161"/>
                  </a:lnTo>
                  <a:lnTo>
                    <a:pt x="239" y="197"/>
                  </a:lnTo>
                  <a:lnTo>
                    <a:pt x="239" y="233"/>
                  </a:lnTo>
                  <a:cubicBezTo>
                    <a:pt x="239" y="242"/>
                    <a:pt x="231" y="251"/>
                    <a:pt x="221" y="251"/>
                  </a:cubicBezTo>
                  <a:cubicBezTo>
                    <a:pt x="211" y="251"/>
                    <a:pt x="203" y="242"/>
                    <a:pt x="203" y="233"/>
                  </a:cubicBezTo>
                  <a:lnTo>
                    <a:pt x="203" y="71"/>
                  </a:lnTo>
                  <a:cubicBezTo>
                    <a:pt x="203" y="57"/>
                    <a:pt x="193" y="47"/>
                    <a:pt x="179" y="47"/>
                  </a:cubicBezTo>
                  <a:lnTo>
                    <a:pt x="167" y="47"/>
                  </a:lnTo>
                  <a:lnTo>
                    <a:pt x="167" y="5"/>
                  </a:lnTo>
                  <a:cubicBezTo>
                    <a:pt x="167" y="2"/>
                    <a:pt x="165" y="0"/>
                    <a:pt x="161" y="0"/>
                  </a:cubicBezTo>
                  <a:lnTo>
                    <a:pt x="5" y="0"/>
                  </a:lnTo>
                  <a:cubicBezTo>
                    <a:pt x="2" y="0"/>
                    <a:pt x="0" y="2"/>
                    <a:pt x="0" y="5"/>
                  </a:cubicBezTo>
                  <a:lnTo>
                    <a:pt x="0" y="95"/>
                  </a:lnTo>
                  <a:lnTo>
                    <a:pt x="167" y="95"/>
                  </a:lnTo>
                  <a:lnTo>
                    <a:pt x="167" y="59"/>
                  </a:lnTo>
                  <a:lnTo>
                    <a:pt x="179" y="59"/>
                  </a:lnTo>
                  <a:cubicBezTo>
                    <a:pt x="186" y="59"/>
                    <a:pt x="191" y="64"/>
                    <a:pt x="191" y="71"/>
                  </a:cubicBezTo>
                  <a:lnTo>
                    <a:pt x="191" y="233"/>
                  </a:lnTo>
                  <a:cubicBezTo>
                    <a:pt x="191" y="249"/>
                    <a:pt x="205" y="263"/>
                    <a:pt x="221" y="263"/>
                  </a:cubicBezTo>
                  <a:cubicBezTo>
                    <a:pt x="238" y="263"/>
                    <a:pt x="251" y="249"/>
                    <a:pt x="251" y="233"/>
                  </a:cubicBezTo>
                  <a:lnTo>
                    <a:pt x="251" y="200"/>
                  </a:lnTo>
                  <a:lnTo>
                    <a:pt x="272" y="190"/>
                  </a:lnTo>
                  <a:cubicBezTo>
                    <a:pt x="274" y="189"/>
                    <a:pt x="275" y="187"/>
                    <a:pt x="275" y="185"/>
                  </a:cubicBezTo>
                  <a:lnTo>
                    <a:pt x="275" y="161"/>
                  </a:lnTo>
                  <a:cubicBezTo>
                    <a:pt x="275" y="157"/>
                    <a:pt x="273" y="155"/>
                    <a:pt x="269" y="155"/>
                  </a:cubicBezTo>
                  <a:lnTo>
                    <a:pt x="251" y="155"/>
                  </a:lnTo>
                  <a:lnTo>
                    <a:pt x="251" y="143"/>
                  </a:lnTo>
                  <a:cubicBezTo>
                    <a:pt x="252" y="138"/>
                    <a:pt x="269" y="119"/>
                    <a:pt x="285" y="105"/>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89" name="Freeform 16">
              <a:extLst>
                <a:ext uri="{FF2B5EF4-FFF2-40B4-BE49-F238E27FC236}">
                  <a16:creationId xmlns:a16="http://schemas.microsoft.com/office/drawing/2014/main" id="{7DDF0644-A020-A191-984A-A5435AC1F96D}"/>
                </a:ext>
              </a:extLst>
            </p:cNvPr>
            <p:cNvSpPr>
              <a:spLocks/>
            </p:cNvSpPr>
            <p:nvPr/>
          </p:nvSpPr>
          <p:spPr bwMode="auto">
            <a:xfrm>
              <a:off x="2573" y="1488"/>
              <a:ext cx="182" cy="173"/>
            </a:xfrm>
            <a:custGeom>
              <a:avLst/>
              <a:gdLst>
                <a:gd name="T0" fmla="*/ 0 w 167"/>
                <a:gd name="T1" fmla="*/ 0 h 156"/>
                <a:gd name="T2" fmla="*/ 0 w 167"/>
                <a:gd name="T3" fmla="*/ 0 h 156"/>
                <a:gd name="T4" fmla="*/ 0 w 167"/>
                <a:gd name="T5" fmla="*/ 150 h 156"/>
                <a:gd name="T6" fmla="*/ 5 w 167"/>
                <a:gd name="T7" fmla="*/ 156 h 156"/>
                <a:gd name="T8" fmla="*/ 161 w 167"/>
                <a:gd name="T9" fmla="*/ 156 h 156"/>
                <a:gd name="T10" fmla="*/ 167 w 167"/>
                <a:gd name="T11" fmla="*/ 150 h 156"/>
                <a:gd name="T12" fmla="*/ 167 w 167"/>
                <a:gd name="T13" fmla="*/ 0 h 156"/>
                <a:gd name="T14" fmla="*/ 0 w 16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56">
                  <a:moveTo>
                    <a:pt x="0" y="0"/>
                  </a:moveTo>
                  <a:lnTo>
                    <a:pt x="0" y="0"/>
                  </a:lnTo>
                  <a:lnTo>
                    <a:pt x="0" y="150"/>
                  </a:lnTo>
                  <a:cubicBezTo>
                    <a:pt x="0" y="153"/>
                    <a:pt x="2" y="156"/>
                    <a:pt x="5" y="156"/>
                  </a:cubicBezTo>
                  <a:lnTo>
                    <a:pt x="161" y="156"/>
                  </a:lnTo>
                  <a:cubicBezTo>
                    <a:pt x="165" y="156"/>
                    <a:pt x="167" y="153"/>
                    <a:pt x="167" y="150"/>
                  </a:cubicBezTo>
                  <a:lnTo>
                    <a:pt x="167"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grpSp>
        <p:nvGrpSpPr>
          <p:cNvPr id="244" name="Group 19">
            <a:extLst>
              <a:ext uri="{FF2B5EF4-FFF2-40B4-BE49-F238E27FC236}">
                <a16:creationId xmlns:a16="http://schemas.microsoft.com/office/drawing/2014/main" id="{6C567420-C175-E680-FE5A-44806332A215}"/>
              </a:ext>
            </a:extLst>
          </p:cNvPr>
          <p:cNvGrpSpPr>
            <a:grpSpLocks noChangeAspect="1"/>
          </p:cNvGrpSpPr>
          <p:nvPr/>
        </p:nvGrpSpPr>
        <p:grpSpPr bwMode="auto">
          <a:xfrm>
            <a:off x="5559256" y="3579900"/>
            <a:ext cx="534223" cy="528684"/>
            <a:chOff x="2396" y="1999"/>
            <a:chExt cx="477" cy="478"/>
          </a:xfrm>
          <a:solidFill>
            <a:schemeClr val="bg1">
              <a:alpha val="78000"/>
            </a:schemeClr>
          </a:solidFill>
        </p:grpSpPr>
        <p:sp>
          <p:nvSpPr>
            <p:cNvPr id="178" name="Freeform 20">
              <a:extLst>
                <a:ext uri="{FF2B5EF4-FFF2-40B4-BE49-F238E27FC236}">
                  <a16:creationId xmlns:a16="http://schemas.microsoft.com/office/drawing/2014/main" id="{E71010C2-727B-AB49-109D-845647DCC108}"/>
                </a:ext>
              </a:extLst>
            </p:cNvPr>
            <p:cNvSpPr>
              <a:spLocks noEditPoints="1"/>
            </p:cNvSpPr>
            <p:nvPr/>
          </p:nvSpPr>
          <p:spPr bwMode="auto">
            <a:xfrm>
              <a:off x="2396" y="2096"/>
              <a:ext cx="477" cy="381"/>
            </a:xfrm>
            <a:custGeom>
              <a:avLst/>
              <a:gdLst>
                <a:gd name="T0" fmla="*/ 252 w 287"/>
                <a:gd name="T1" fmla="*/ 157 h 229"/>
                <a:gd name="T2" fmla="*/ 252 w 287"/>
                <a:gd name="T3" fmla="*/ 157 h 229"/>
                <a:gd name="T4" fmla="*/ 234 w 287"/>
                <a:gd name="T5" fmla="*/ 157 h 229"/>
                <a:gd name="T6" fmla="*/ 228 w 287"/>
                <a:gd name="T7" fmla="*/ 151 h 229"/>
                <a:gd name="T8" fmla="*/ 234 w 287"/>
                <a:gd name="T9" fmla="*/ 145 h 229"/>
                <a:gd name="T10" fmla="*/ 252 w 287"/>
                <a:gd name="T11" fmla="*/ 145 h 229"/>
                <a:gd name="T12" fmla="*/ 258 w 287"/>
                <a:gd name="T13" fmla="*/ 151 h 229"/>
                <a:gd name="T14" fmla="*/ 252 w 287"/>
                <a:gd name="T15" fmla="*/ 157 h 229"/>
                <a:gd name="T16" fmla="*/ 252 w 287"/>
                <a:gd name="T17" fmla="*/ 193 h 229"/>
                <a:gd name="T18" fmla="*/ 252 w 287"/>
                <a:gd name="T19" fmla="*/ 193 h 229"/>
                <a:gd name="T20" fmla="*/ 234 w 287"/>
                <a:gd name="T21" fmla="*/ 193 h 229"/>
                <a:gd name="T22" fmla="*/ 228 w 287"/>
                <a:gd name="T23" fmla="*/ 187 h 229"/>
                <a:gd name="T24" fmla="*/ 234 w 287"/>
                <a:gd name="T25" fmla="*/ 181 h 229"/>
                <a:gd name="T26" fmla="*/ 252 w 287"/>
                <a:gd name="T27" fmla="*/ 181 h 229"/>
                <a:gd name="T28" fmla="*/ 258 w 287"/>
                <a:gd name="T29" fmla="*/ 187 h 229"/>
                <a:gd name="T30" fmla="*/ 252 w 287"/>
                <a:gd name="T31" fmla="*/ 193 h 229"/>
                <a:gd name="T32" fmla="*/ 180 w 287"/>
                <a:gd name="T33" fmla="*/ 157 h 229"/>
                <a:gd name="T34" fmla="*/ 180 w 287"/>
                <a:gd name="T35" fmla="*/ 157 h 229"/>
                <a:gd name="T36" fmla="*/ 162 w 287"/>
                <a:gd name="T37" fmla="*/ 157 h 229"/>
                <a:gd name="T38" fmla="*/ 156 w 287"/>
                <a:gd name="T39" fmla="*/ 151 h 229"/>
                <a:gd name="T40" fmla="*/ 162 w 287"/>
                <a:gd name="T41" fmla="*/ 145 h 229"/>
                <a:gd name="T42" fmla="*/ 180 w 287"/>
                <a:gd name="T43" fmla="*/ 145 h 229"/>
                <a:gd name="T44" fmla="*/ 186 w 287"/>
                <a:gd name="T45" fmla="*/ 151 h 229"/>
                <a:gd name="T46" fmla="*/ 180 w 287"/>
                <a:gd name="T47" fmla="*/ 157 h 229"/>
                <a:gd name="T48" fmla="*/ 180 w 287"/>
                <a:gd name="T49" fmla="*/ 193 h 229"/>
                <a:gd name="T50" fmla="*/ 180 w 287"/>
                <a:gd name="T51" fmla="*/ 193 h 229"/>
                <a:gd name="T52" fmla="*/ 162 w 287"/>
                <a:gd name="T53" fmla="*/ 193 h 229"/>
                <a:gd name="T54" fmla="*/ 156 w 287"/>
                <a:gd name="T55" fmla="*/ 187 h 229"/>
                <a:gd name="T56" fmla="*/ 162 w 287"/>
                <a:gd name="T57" fmla="*/ 181 h 229"/>
                <a:gd name="T58" fmla="*/ 180 w 287"/>
                <a:gd name="T59" fmla="*/ 181 h 229"/>
                <a:gd name="T60" fmla="*/ 186 w 287"/>
                <a:gd name="T61" fmla="*/ 187 h 229"/>
                <a:gd name="T62" fmla="*/ 180 w 287"/>
                <a:gd name="T63" fmla="*/ 193 h 229"/>
                <a:gd name="T64" fmla="*/ 107 w 287"/>
                <a:gd name="T65" fmla="*/ 157 h 229"/>
                <a:gd name="T66" fmla="*/ 107 w 287"/>
                <a:gd name="T67" fmla="*/ 157 h 229"/>
                <a:gd name="T68" fmla="*/ 89 w 287"/>
                <a:gd name="T69" fmla="*/ 157 h 229"/>
                <a:gd name="T70" fmla="*/ 83 w 287"/>
                <a:gd name="T71" fmla="*/ 151 h 229"/>
                <a:gd name="T72" fmla="*/ 89 w 287"/>
                <a:gd name="T73" fmla="*/ 145 h 229"/>
                <a:gd name="T74" fmla="*/ 107 w 287"/>
                <a:gd name="T75" fmla="*/ 145 h 229"/>
                <a:gd name="T76" fmla="*/ 113 w 287"/>
                <a:gd name="T77" fmla="*/ 151 h 229"/>
                <a:gd name="T78" fmla="*/ 107 w 287"/>
                <a:gd name="T79" fmla="*/ 157 h 229"/>
                <a:gd name="T80" fmla="*/ 107 w 287"/>
                <a:gd name="T81" fmla="*/ 193 h 229"/>
                <a:gd name="T82" fmla="*/ 107 w 287"/>
                <a:gd name="T83" fmla="*/ 193 h 229"/>
                <a:gd name="T84" fmla="*/ 89 w 287"/>
                <a:gd name="T85" fmla="*/ 193 h 229"/>
                <a:gd name="T86" fmla="*/ 83 w 287"/>
                <a:gd name="T87" fmla="*/ 187 h 229"/>
                <a:gd name="T88" fmla="*/ 89 w 287"/>
                <a:gd name="T89" fmla="*/ 181 h 229"/>
                <a:gd name="T90" fmla="*/ 107 w 287"/>
                <a:gd name="T91" fmla="*/ 181 h 229"/>
                <a:gd name="T92" fmla="*/ 113 w 287"/>
                <a:gd name="T93" fmla="*/ 187 h 229"/>
                <a:gd name="T94" fmla="*/ 107 w 287"/>
                <a:gd name="T95" fmla="*/ 193 h 229"/>
                <a:gd name="T96" fmla="*/ 215 w 287"/>
                <a:gd name="T97" fmla="*/ 106 h 229"/>
                <a:gd name="T98" fmla="*/ 215 w 287"/>
                <a:gd name="T99" fmla="*/ 106 h 229"/>
                <a:gd name="T100" fmla="*/ 215 w 287"/>
                <a:gd name="T101" fmla="*/ 65 h 229"/>
                <a:gd name="T102" fmla="*/ 143 w 287"/>
                <a:gd name="T103" fmla="*/ 106 h 229"/>
                <a:gd name="T104" fmla="*/ 143 w 287"/>
                <a:gd name="T105" fmla="*/ 64 h 229"/>
                <a:gd name="T106" fmla="*/ 79 w 287"/>
                <a:gd name="T107" fmla="*/ 106 h 229"/>
                <a:gd name="T108" fmla="*/ 57 w 287"/>
                <a:gd name="T109" fmla="*/ 0 h 229"/>
                <a:gd name="T110" fmla="*/ 18 w 287"/>
                <a:gd name="T111" fmla="*/ 0 h 229"/>
                <a:gd name="T112" fmla="*/ 0 w 287"/>
                <a:gd name="T113" fmla="*/ 127 h 229"/>
                <a:gd name="T114" fmla="*/ 0 w 287"/>
                <a:gd name="T115" fmla="*/ 229 h 229"/>
                <a:gd name="T116" fmla="*/ 287 w 287"/>
                <a:gd name="T117" fmla="*/ 229 h 229"/>
                <a:gd name="T118" fmla="*/ 287 w 287"/>
                <a:gd name="T119" fmla="*/ 65 h 229"/>
                <a:gd name="T120" fmla="*/ 215 w 287"/>
                <a:gd name="T121" fmla="*/ 10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7" h="229">
                  <a:moveTo>
                    <a:pt x="252" y="157"/>
                  </a:moveTo>
                  <a:lnTo>
                    <a:pt x="252" y="157"/>
                  </a:lnTo>
                  <a:lnTo>
                    <a:pt x="234" y="157"/>
                  </a:lnTo>
                  <a:cubicBezTo>
                    <a:pt x="230" y="157"/>
                    <a:pt x="228" y="154"/>
                    <a:pt x="228" y="151"/>
                  </a:cubicBezTo>
                  <a:cubicBezTo>
                    <a:pt x="228" y="147"/>
                    <a:pt x="230" y="145"/>
                    <a:pt x="234" y="145"/>
                  </a:cubicBezTo>
                  <a:lnTo>
                    <a:pt x="252" y="145"/>
                  </a:lnTo>
                  <a:cubicBezTo>
                    <a:pt x="255" y="145"/>
                    <a:pt x="258" y="147"/>
                    <a:pt x="258" y="151"/>
                  </a:cubicBezTo>
                  <a:cubicBezTo>
                    <a:pt x="258" y="154"/>
                    <a:pt x="255" y="157"/>
                    <a:pt x="252" y="157"/>
                  </a:cubicBezTo>
                  <a:close/>
                  <a:moveTo>
                    <a:pt x="252" y="193"/>
                  </a:moveTo>
                  <a:lnTo>
                    <a:pt x="252" y="193"/>
                  </a:lnTo>
                  <a:lnTo>
                    <a:pt x="234" y="193"/>
                  </a:lnTo>
                  <a:cubicBezTo>
                    <a:pt x="230" y="193"/>
                    <a:pt x="228" y="190"/>
                    <a:pt x="228" y="187"/>
                  </a:cubicBezTo>
                  <a:cubicBezTo>
                    <a:pt x="228" y="183"/>
                    <a:pt x="230" y="181"/>
                    <a:pt x="234" y="181"/>
                  </a:cubicBezTo>
                  <a:lnTo>
                    <a:pt x="252" y="181"/>
                  </a:lnTo>
                  <a:cubicBezTo>
                    <a:pt x="255" y="181"/>
                    <a:pt x="258" y="183"/>
                    <a:pt x="258" y="187"/>
                  </a:cubicBezTo>
                  <a:cubicBezTo>
                    <a:pt x="258" y="190"/>
                    <a:pt x="255" y="193"/>
                    <a:pt x="252" y="193"/>
                  </a:cubicBezTo>
                  <a:close/>
                  <a:moveTo>
                    <a:pt x="180" y="157"/>
                  </a:moveTo>
                  <a:lnTo>
                    <a:pt x="180" y="157"/>
                  </a:lnTo>
                  <a:lnTo>
                    <a:pt x="162" y="157"/>
                  </a:lnTo>
                  <a:cubicBezTo>
                    <a:pt x="158" y="157"/>
                    <a:pt x="156" y="154"/>
                    <a:pt x="156" y="151"/>
                  </a:cubicBezTo>
                  <a:cubicBezTo>
                    <a:pt x="156" y="147"/>
                    <a:pt x="158" y="145"/>
                    <a:pt x="162" y="145"/>
                  </a:cubicBezTo>
                  <a:lnTo>
                    <a:pt x="180" y="145"/>
                  </a:lnTo>
                  <a:cubicBezTo>
                    <a:pt x="183" y="145"/>
                    <a:pt x="186" y="147"/>
                    <a:pt x="186" y="151"/>
                  </a:cubicBezTo>
                  <a:cubicBezTo>
                    <a:pt x="186" y="154"/>
                    <a:pt x="183" y="157"/>
                    <a:pt x="180" y="157"/>
                  </a:cubicBezTo>
                  <a:close/>
                  <a:moveTo>
                    <a:pt x="180" y="193"/>
                  </a:moveTo>
                  <a:lnTo>
                    <a:pt x="180" y="193"/>
                  </a:lnTo>
                  <a:lnTo>
                    <a:pt x="162" y="193"/>
                  </a:lnTo>
                  <a:cubicBezTo>
                    <a:pt x="158" y="193"/>
                    <a:pt x="156" y="190"/>
                    <a:pt x="156" y="187"/>
                  </a:cubicBezTo>
                  <a:cubicBezTo>
                    <a:pt x="156" y="183"/>
                    <a:pt x="158" y="181"/>
                    <a:pt x="162" y="181"/>
                  </a:cubicBezTo>
                  <a:lnTo>
                    <a:pt x="180" y="181"/>
                  </a:lnTo>
                  <a:cubicBezTo>
                    <a:pt x="183" y="181"/>
                    <a:pt x="186" y="183"/>
                    <a:pt x="186" y="187"/>
                  </a:cubicBezTo>
                  <a:cubicBezTo>
                    <a:pt x="186" y="190"/>
                    <a:pt x="183" y="193"/>
                    <a:pt x="180" y="193"/>
                  </a:cubicBezTo>
                  <a:close/>
                  <a:moveTo>
                    <a:pt x="107" y="157"/>
                  </a:moveTo>
                  <a:lnTo>
                    <a:pt x="107" y="157"/>
                  </a:lnTo>
                  <a:lnTo>
                    <a:pt x="89" y="157"/>
                  </a:lnTo>
                  <a:cubicBezTo>
                    <a:pt x="86" y="157"/>
                    <a:pt x="83" y="154"/>
                    <a:pt x="83" y="151"/>
                  </a:cubicBezTo>
                  <a:cubicBezTo>
                    <a:pt x="83" y="147"/>
                    <a:pt x="86" y="145"/>
                    <a:pt x="89" y="145"/>
                  </a:cubicBezTo>
                  <a:lnTo>
                    <a:pt x="107" y="145"/>
                  </a:lnTo>
                  <a:cubicBezTo>
                    <a:pt x="111" y="145"/>
                    <a:pt x="113" y="147"/>
                    <a:pt x="113" y="151"/>
                  </a:cubicBezTo>
                  <a:cubicBezTo>
                    <a:pt x="113" y="154"/>
                    <a:pt x="111" y="157"/>
                    <a:pt x="107" y="157"/>
                  </a:cubicBezTo>
                  <a:close/>
                  <a:moveTo>
                    <a:pt x="107" y="193"/>
                  </a:moveTo>
                  <a:lnTo>
                    <a:pt x="107" y="193"/>
                  </a:lnTo>
                  <a:lnTo>
                    <a:pt x="89" y="193"/>
                  </a:lnTo>
                  <a:cubicBezTo>
                    <a:pt x="86" y="193"/>
                    <a:pt x="83" y="190"/>
                    <a:pt x="83" y="187"/>
                  </a:cubicBezTo>
                  <a:cubicBezTo>
                    <a:pt x="83" y="183"/>
                    <a:pt x="86" y="181"/>
                    <a:pt x="89" y="181"/>
                  </a:cubicBezTo>
                  <a:lnTo>
                    <a:pt x="107" y="181"/>
                  </a:lnTo>
                  <a:cubicBezTo>
                    <a:pt x="111" y="181"/>
                    <a:pt x="113" y="183"/>
                    <a:pt x="113" y="187"/>
                  </a:cubicBezTo>
                  <a:cubicBezTo>
                    <a:pt x="113" y="190"/>
                    <a:pt x="111" y="193"/>
                    <a:pt x="107" y="193"/>
                  </a:cubicBezTo>
                  <a:close/>
                  <a:moveTo>
                    <a:pt x="215" y="106"/>
                  </a:moveTo>
                  <a:lnTo>
                    <a:pt x="215" y="106"/>
                  </a:lnTo>
                  <a:lnTo>
                    <a:pt x="215" y="65"/>
                  </a:lnTo>
                  <a:lnTo>
                    <a:pt x="143" y="106"/>
                  </a:lnTo>
                  <a:lnTo>
                    <a:pt x="143" y="64"/>
                  </a:lnTo>
                  <a:lnTo>
                    <a:pt x="79" y="106"/>
                  </a:lnTo>
                  <a:lnTo>
                    <a:pt x="57" y="0"/>
                  </a:lnTo>
                  <a:lnTo>
                    <a:pt x="18" y="0"/>
                  </a:lnTo>
                  <a:lnTo>
                    <a:pt x="0" y="127"/>
                  </a:lnTo>
                  <a:lnTo>
                    <a:pt x="0" y="229"/>
                  </a:lnTo>
                  <a:lnTo>
                    <a:pt x="287" y="229"/>
                  </a:lnTo>
                  <a:lnTo>
                    <a:pt x="287" y="65"/>
                  </a:lnTo>
                  <a:lnTo>
                    <a:pt x="215" y="10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79" name="Freeform 21">
              <a:extLst>
                <a:ext uri="{FF2B5EF4-FFF2-40B4-BE49-F238E27FC236}">
                  <a16:creationId xmlns:a16="http://schemas.microsoft.com/office/drawing/2014/main" id="{5543383A-5D47-AA68-1C41-DD7A59E52EA5}"/>
                </a:ext>
              </a:extLst>
            </p:cNvPr>
            <p:cNvSpPr>
              <a:spLocks/>
            </p:cNvSpPr>
            <p:nvPr/>
          </p:nvSpPr>
          <p:spPr bwMode="auto">
            <a:xfrm>
              <a:off x="2444" y="1999"/>
              <a:ext cx="293" cy="90"/>
            </a:xfrm>
            <a:custGeom>
              <a:avLst/>
              <a:gdLst>
                <a:gd name="T0" fmla="*/ 10 w 176"/>
                <a:gd name="T1" fmla="*/ 38 h 54"/>
                <a:gd name="T2" fmla="*/ 10 w 176"/>
                <a:gd name="T3" fmla="*/ 38 h 54"/>
                <a:gd name="T4" fmla="*/ 28 w 176"/>
                <a:gd name="T5" fmla="*/ 33 h 54"/>
                <a:gd name="T6" fmla="*/ 108 w 176"/>
                <a:gd name="T7" fmla="*/ 54 h 54"/>
                <a:gd name="T8" fmla="*/ 174 w 176"/>
                <a:gd name="T9" fmla="*/ 12 h 54"/>
                <a:gd name="T10" fmla="*/ 173 w 176"/>
                <a:gd name="T11" fmla="*/ 5 h 54"/>
                <a:gd name="T12" fmla="*/ 165 w 176"/>
                <a:gd name="T13" fmla="*/ 5 h 54"/>
                <a:gd name="T14" fmla="*/ 134 w 176"/>
                <a:gd name="T15" fmla="*/ 17 h 54"/>
                <a:gd name="T16" fmla="*/ 55 w 176"/>
                <a:gd name="T17" fmla="*/ 0 h 54"/>
                <a:gd name="T18" fmla="*/ 2 w 176"/>
                <a:gd name="T19" fmla="*/ 29 h 54"/>
                <a:gd name="T20" fmla="*/ 2 w 176"/>
                <a:gd name="T21" fmla="*/ 37 h 54"/>
                <a:gd name="T22" fmla="*/ 10 w 176"/>
                <a:gd name="T23"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54">
                  <a:moveTo>
                    <a:pt x="10" y="38"/>
                  </a:moveTo>
                  <a:lnTo>
                    <a:pt x="10" y="38"/>
                  </a:lnTo>
                  <a:cubicBezTo>
                    <a:pt x="15" y="34"/>
                    <a:pt x="21" y="33"/>
                    <a:pt x="28" y="33"/>
                  </a:cubicBezTo>
                  <a:cubicBezTo>
                    <a:pt x="51" y="33"/>
                    <a:pt x="77" y="54"/>
                    <a:pt x="108" y="54"/>
                  </a:cubicBezTo>
                  <a:cubicBezTo>
                    <a:pt x="131" y="54"/>
                    <a:pt x="153" y="41"/>
                    <a:pt x="174" y="12"/>
                  </a:cubicBezTo>
                  <a:cubicBezTo>
                    <a:pt x="176" y="10"/>
                    <a:pt x="175" y="7"/>
                    <a:pt x="173" y="5"/>
                  </a:cubicBezTo>
                  <a:cubicBezTo>
                    <a:pt x="171" y="3"/>
                    <a:pt x="167" y="3"/>
                    <a:pt x="165" y="5"/>
                  </a:cubicBezTo>
                  <a:cubicBezTo>
                    <a:pt x="155" y="13"/>
                    <a:pt x="145" y="17"/>
                    <a:pt x="134" y="17"/>
                  </a:cubicBezTo>
                  <a:cubicBezTo>
                    <a:pt x="109" y="17"/>
                    <a:pt x="82" y="0"/>
                    <a:pt x="55" y="0"/>
                  </a:cubicBezTo>
                  <a:cubicBezTo>
                    <a:pt x="34" y="0"/>
                    <a:pt x="17" y="9"/>
                    <a:pt x="2" y="29"/>
                  </a:cubicBezTo>
                  <a:cubicBezTo>
                    <a:pt x="0" y="31"/>
                    <a:pt x="0" y="35"/>
                    <a:pt x="2" y="37"/>
                  </a:cubicBezTo>
                  <a:cubicBezTo>
                    <a:pt x="4" y="39"/>
                    <a:pt x="7" y="39"/>
                    <a:pt x="10" y="38"/>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grpSp>
        <p:nvGrpSpPr>
          <p:cNvPr id="245" name="Group 32">
            <a:extLst>
              <a:ext uri="{FF2B5EF4-FFF2-40B4-BE49-F238E27FC236}">
                <a16:creationId xmlns:a16="http://schemas.microsoft.com/office/drawing/2014/main" id="{90720178-F195-E2F5-CF6F-BAB8FF8B14BA}"/>
              </a:ext>
            </a:extLst>
          </p:cNvPr>
          <p:cNvGrpSpPr>
            <a:grpSpLocks noChangeAspect="1"/>
          </p:cNvGrpSpPr>
          <p:nvPr/>
        </p:nvGrpSpPr>
        <p:grpSpPr bwMode="auto">
          <a:xfrm>
            <a:off x="6649336" y="3481940"/>
            <a:ext cx="663234" cy="640494"/>
            <a:chOff x="3602" y="2047"/>
            <a:chExt cx="483" cy="447"/>
          </a:xfrm>
          <a:solidFill>
            <a:schemeClr val="bg1">
              <a:alpha val="78000"/>
            </a:schemeClr>
          </a:solidFill>
        </p:grpSpPr>
        <p:sp>
          <p:nvSpPr>
            <p:cNvPr id="168" name="Freeform 33">
              <a:extLst>
                <a:ext uri="{FF2B5EF4-FFF2-40B4-BE49-F238E27FC236}">
                  <a16:creationId xmlns:a16="http://schemas.microsoft.com/office/drawing/2014/main" id="{A852906B-EBDE-C6FE-F6F9-CCA0DBD5281C}"/>
                </a:ext>
              </a:extLst>
            </p:cNvPr>
            <p:cNvSpPr>
              <a:spLocks/>
            </p:cNvSpPr>
            <p:nvPr/>
          </p:nvSpPr>
          <p:spPr bwMode="auto">
            <a:xfrm>
              <a:off x="3711" y="2107"/>
              <a:ext cx="152" cy="82"/>
            </a:xfrm>
            <a:custGeom>
              <a:avLst/>
              <a:gdLst>
                <a:gd name="T0" fmla="*/ 90 w 90"/>
                <a:gd name="T1" fmla="*/ 48 h 48"/>
                <a:gd name="T2" fmla="*/ 90 w 90"/>
                <a:gd name="T3" fmla="*/ 48 h 48"/>
                <a:gd name="T4" fmla="*/ 90 w 90"/>
                <a:gd name="T5" fmla="*/ 6 h 48"/>
                <a:gd name="T6" fmla="*/ 84 w 90"/>
                <a:gd name="T7" fmla="*/ 0 h 48"/>
                <a:gd name="T8" fmla="*/ 72 w 90"/>
                <a:gd name="T9" fmla="*/ 0 h 48"/>
                <a:gd name="T10" fmla="*/ 0 w 90"/>
                <a:gd name="T11" fmla="*/ 48 h 48"/>
                <a:gd name="T12" fmla="*/ 90 w 9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90" h="48">
                  <a:moveTo>
                    <a:pt x="90" y="48"/>
                  </a:moveTo>
                  <a:lnTo>
                    <a:pt x="90" y="48"/>
                  </a:lnTo>
                  <a:lnTo>
                    <a:pt x="90" y="6"/>
                  </a:lnTo>
                  <a:cubicBezTo>
                    <a:pt x="90" y="2"/>
                    <a:pt x="88" y="0"/>
                    <a:pt x="84" y="0"/>
                  </a:cubicBezTo>
                  <a:lnTo>
                    <a:pt x="72" y="0"/>
                  </a:lnTo>
                  <a:cubicBezTo>
                    <a:pt x="40" y="0"/>
                    <a:pt x="12" y="20"/>
                    <a:pt x="0" y="48"/>
                  </a:cubicBezTo>
                  <a:lnTo>
                    <a:pt x="90" y="48"/>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70" name="Freeform 34">
              <a:extLst>
                <a:ext uri="{FF2B5EF4-FFF2-40B4-BE49-F238E27FC236}">
                  <a16:creationId xmlns:a16="http://schemas.microsoft.com/office/drawing/2014/main" id="{8BC54F09-387E-98D9-6AF1-5004E607D9BA}"/>
                </a:ext>
              </a:extLst>
            </p:cNvPr>
            <p:cNvSpPr>
              <a:spLocks noEditPoints="1"/>
            </p:cNvSpPr>
            <p:nvPr/>
          </p:nvSpPr>
          <p:spPr bwMode="auto">
            <a:xfrm>
              <a:off x="3602" y="2047"/>
              <a:ext cx="483" cy="408"/>
            </a:xfrm>
            <a:custGeom>
              <a:avLst/>
              <a:gdLst>
                <a:gd name="T0" fmla="*/ 119 w 287"/>
                <a:gd name="T1" fmla="*/ 149 h 239"/>
                <a:gd name="T2" fmla="*/ 119 w 287"/>
                <a:gd name="T3" fmla="*/ 149 h 239"/>
                <a:gd name="T4" fmla="*/ 113 w 287"/>
                <a:gd name="T5" fmla="*/ 155 h 239"/>
                <a:gd name="T6" fmla="*/ 89 w 287"/>
                <a:gd name="T7" fmla="*/ 155 h 239"/>
                <a:gd name="T8" fmla="*/ 83 w 287"/>
                <a:gd name="T9" fmla="*/ 149 h 239"/>
                <a:gd name="T10" fmla="*/ 83 w 287"/>
                <a:gd name="T11" fmla="*/ 125 h 239"/>
                <a:gd name="T12" fmla="*/ 89 w 287"/>
                <a:gd name="T13" fmla="*/ 119 h 239"/>
                <a:gd name="T14" fmla="*/ 113 w 287"/>
                <a:gd name="T15" fmla="*/ 119 h 239"/>
                <a:gd name="T16" fmla="*/ 119 w 287"/>
                <a:gd name="T17" fmla="*/ 125 h 239"/>
                <a:gd name="T18" fmla="*/ 119 w 287"/>
                <a:gd name="T19" fmla="*/ 149 h 239"/>
                <a:gd name="T20" fmla="*/ 281 w 287"/>
                <a:gd name="T21" fmla="*/ 227 h 239"/>
                <a:gd name="T22" fmla="*/ 281 w 287"/>
                <a:gd name="T23" fmla="*/ 227 h 239"/>
                <a:gd name="T24" fmla="*/ 275 w 287"/>
                <a:gd name="T25" fmla="*/ 227 h 239"/>
                <a:gd name="T26" fmla="*/ 275 w 287"/>
                <a:gd name="T27" fmla="*/ 185 h 239"/>
                <a:gd name="T28" fmla="*/ 269 w 287"/>
                <a:gd name="T29" fmla="*/ 179 h 239"/>
                <a:gd name="T30" fmla="*/ 179 w 287"/>
                <a:gd name="T31" fmla="*/ 179 h 239"/>
                <a:gd name="T32" fmla="*/ 179 w 287"/>
                <a:gd name="T33" fmla="*/ 29 h 239"/>
                <a:gd name="T34" fmla="*/ 197 w 287"/>
                <a:gd name="T35" fmla="*/ 11 h 239"/>
                <a:gd name="T36" fmla="*/ 203 w 287"/>
                <a:gd name="T37" fmla="*/ 11 h 239"/>
                <a:gd name="T38" fmla="*/ 209 w 287"/>
                <a:gd name="T39" fmla="*/ 5 h 239"/>
                <a:gd name="T40" fmla="*/ 203 w 287"/>
                <a:gd name="T41" fmla="*/ 0 h 239"/>
                <a:gd name="T42" fmla="*/ 197 w 287"/>
                <a:gd name="T43" fmla="*/ 0 h 239"/>
                <a:gd name="T44" fmla="*/ 167 w 287"/>
                <a:gd name="T45" fmla="*/ 29 h 239"/>
                <a:gd name="T46" fmla="*/ 167 w 287"/>
                <a:gd name="T47" fmla="*/ 179 h 239"/>
                <a:gd name="T48" fmla="*/ 155 w 287"/>
                <a:gd name="T49" fmla="*/ 179 h 239"/>
                <a:gd name="T50" fmla="*/ 155 w 287"/>
                <a:gd name="T51" fmla="*/ 95 h 239"/>
                <a:gd name="T52" fmla="*/ 62 w 287"/>
                <a:gd name="T53" fmla="*/ 95 h 239"/>
                <a:gd name="T54" fmla="*/ 59 w 287"/>
                <a:gd name="T55" fmla="*/ 113 h 239"/>
                <a:gd name="T56" fmla="*/ 59 w 287"/>
                <a:gd name="T57" fmla="*/ 155 h 239"/>
                <a:gd name="T58" fmla="*/ 29 w 287"/>
                <a:gd name="T59" fmla="*/ 155 h 239"/>
                <a:gd name="T60" fmla="*/ 24 w 287"/>
                <a:gd name="T61" fmla="*/ 160 h 239"/>
                <a:gd name="T62" fmla="*/ 12 w 287"/>
                <a:gd name="T63" fmla="*/ 227 h 239"/>
                <a:gd name="T64" fmla="*/ 5 w 287"/>
                <a:gd name="T65" fmla="*/ 227 h 239"/>
                <a:gd name="T66" fmla="*/ 0 w 287"/>
                <a:gd name="T67" fmla="*/ 233 h 239"/>
                <a:gd name="T68" fmla="*/ 5 w 287"/>
                <a:gd name="T69" fmla="*/ 239 h 239"/>
                <a:gd name="T70" fmla="*/ 24 w 287"/>
                <a:gd name="T71" fmla="*/ 239 h 239"/>
                <a:gd name="T72" fmla="*/ 65 w 287"/>
                <a:gd name="T73" fmla="*/ 191 h 239"/>
                <a:gd name="T74" fmla="*/ 107 w 287"/>
                <a:gd name="T75" fmla="*/ 239 h 239"/>
                <a:gd name="T76" fmla="*/ 156 w 287"/>
                <a:gd name="T77" fmla="*/ 239 h 239"/>
                <a:gd name="T78" fmla="*/ 197 w 287"/>
                <a:gd name="T79" fmla="*/ 191 h 239"/>
                <a:gd name="T80" fmla="*/ 239 w 287"/>
                <a:gd name="T81" fmla="*/ 239 h 239"/>
                <a:gd name="T82" fmla="*/ 281 w 287"/>
                <a:gd name="T83" fmla="*/ 239 h 239"/>
                <a:gd name="T84" fmla="*/ 287 w 287"/>
                <a:gd name="T85" fmla="*/ 233 h 239"/>
                <a:gd name="T86" fmla="*/ 281 w 287"/>
                <a:gd name="T87" fmla="*/ 2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 h="239">
                  <a:moveTo>
                    <a:pt x="119" y="149"/>
                  </a:moveTo>
                  <a:lnTo>
                    <a:pt x="119" y="149"/>
                  </a:lnTo>
                  <a:cubicBezTo>
                    <a:pt x="119" y="152"/>
                    <a:pt x="117" y="155"/>
                    <a:pt x="113" y="155"/>
                  </a:cubicBezTo>
                  <a:lnTo>
                    <a:pt x="89" y="155"/>
                  </a:lnTo>
                  <a:cubicBezTo>
                    <a:pt x="86" y="155"/>
                    <a:pt x="83" y="152"/>
                    <a:pt x="83" y="149"/>
                  </a:cubicBezTo>
                  <a:lnTo>
                    <a:pt x="83" y="125"/>
                  </a:lnTo>
                  <a:cubicBezTo>
                    <a:pt x="83" y="121"/>
                    <a:pt x="86" y="119"/>
                    <a:pt x="89" y="119"/>
                  </a:cubicBezTo>
                  <a:lnTo>
                    <a:pt x="113" y="119"/>
                  </a:lnTo>
                  <a:cubicBezTo>
                    <a:pt x="117" y="119"/>
                    <a:pt x="119" y="121"/>
                    <a:pt x="119" y="125"/>
                  </a:cubicBezTo>
                  <a:lnTo>
                    <a:pt x="119" y="149"/>
                  </a:lnTo>
                  <a:close/>
                  <a:moveTo>
                    <a:pt x="281" y="227"/>
                  </a:moveTo>
                  <a:lnTo>
                    <a:pt x="281" y="227"/>
                  </a:lnTo>
                  <a:lnTo>
                    <a:pt x="275" y="227"/>
                  </a:lnTo>
                  <a:lnTo>
                    <a:pt x="275" y="185"/>
                  </a:lnTo>
                  <a:cubicBezTo>
                    <a:pt x="275" y="181"/>
                    <a:pt x="272" y="179"/>
                    <a:pt x="269" y="179"/>
                  </a:cubicBezTo>
                  <a:lnTo>
                    <a:pt x="179" y="179"/>
                  </a:lnTo>
                  <a:lnTo>
                    <a:pt x="179" y="29"/>
                  </a:lnTo>
                  <a:cubicBezTo>
                    <a:pt x="179" y="19"/>
                    <a:pt x="187" y="11"/>
                    <a:pt x="197" y="11"/>
                  </a:cubicBezTo>
                  <a:lnTo>
                    <a:pt x="203" y="11"/>
                  </a:lnTo>
                  <a:cubicBezTo>
                    <a:pt x="207" y="11"/>
                    <a:pt x="209" y="8"/>
                    <a:pt x="209" y="5"/>
                  </a:cubicBezTo>
                  <a:cubicBezTo>
                    <a:pt x="209" y="2"/>
                    <a:pt x="207" y="0"/>
                    <a:pt x="203" y="0"/>
                  </a:cubicBezTo>
                  <a:lnTo>
                    <a:pt x="197" y="0"/>
                  </a:lnTo>
                  <a:cubicBezTo>
                    <a:pt x="181" y="0"/>
                    <a:pt x="167" y="12"/>
                    <a:pt x="167" y="29"/>
                  </a:cubicBezTo>
                  <a:lnTo>
                    <a:pt x="167" y="179"/>
                  </a:lnTo>
                  <a:lnTo>
                    <a:pt x="155" y="179"/>
                  </a:lnTo>
                  <a:lnTo>
                    <a:pt x="155" y="95"/>
                  </a:lnTo>
                  <a:lnTo>
                    <a:pt x="62" y="95"/>
                  </a:lnTo>
                  <a:cubicBezTo>
                    <a:pt x="60" y="100"/>
                    <a:pt x="59" y="106"/>
                    <a:pt x="59" y="113"/>
                  </a:cubicBezTo>
                  <a:lnTo>
                    <a:pt x="59" y="155"/>
                  </a:lnTo>
                  <a:lnTo>
                    <a:pt x="29" y="155"/>
                  </a:lnTo>
                  <a:cubicBezTo>
                    <a:pt x="27" y="155"/>
                    <a:pt x="24" y="157"/>
                    <a:pt x="24" y="160"/>
                  </a:cubicBezTo>
                  <a:lnTo>
                    <a:pt x="12" y="227"/>
                  </a:lnTo>
                  <a:lnTo>
                    <a:pt x="5" y="227"/>
                  </a:lnTo>
                  <a:cubicBezTo>
                    <a:pt x="2" y="227"/>
                    <a:pt x="0" y="229"/>
                    <a:pt x="0" y="233"/>
                  </a:cubicBezTo>
                  <a:cubicBezTo>
                    <a:pt x="0" y="236"/>
                    <a:pt x="2" y="239"/>
                    <a:pt x="5" y="239"/>
                  </a:cubicBezTo>
                  <a:lnTo>
                    <a:pt x="24" y="239"/>
                  </a:lnTo>
                  <a:cubicBezTo>
                    <a:pt x="20" y="212"/>
                    <a:pt x="41" y="191"/>
                    <a:pt x="65" y="191"/>
                  </a:cubicBezTo>
                  <a:cubicBezTo>
                    <a:pt x="90" y="191"/>
                    <a:pt x="111" y="212"/>
                    <a:pt x="107" y="239"/>
                  </a:cubicBezTo>
                  <a:lnTo>
                    <a:pt x="156" y="239"/>
                  </a:lnTo>
                  <a:cubicBezTo>
                    <a:pt x="152" y="212"/>
                    <a:pt x="173" y="191"/>
                    <a:pt x="197" y="191"/>
                  </a:cubicBezTo>
                  <a:cubicBezTo>
                    <a:pt x="222" y="191"/>
                    <a:pt x="243" y="212"/>
                    <a:pt x="239" y="239"/>
                  </a:cubicBezTo>
                  <a:lnTo>
                    <a:pt x="281" y="239"/>
                  </a:lnTo>
                  <a:cubicBezTo>
                    <a:pt x="285" y="239"/>
                    <a:pt x="287" y="236"/>
                    <a:pt x="287" y="233"/>
                  </a:cubicBezTo>
                  <a:cubicBezTo>
                    <a:pt x="287" y="229"/>
                    <a:pt x="285" y="227"/>
                    <a:pt x="281" y="227"/>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74" name="Freeform 35">
              <a:extLst>
                <a:ext uri="{FF2B5EF4-FFF2-40B4-BE49-F238E27FC236}">
                  <a16:creationId xmlns:a16="http://schemas.microsoft.com/office/drawing/2014/main" id="{795553FE-8591-F5AB-50E0-91DA7EEB6268}"/>
                </a:ext>
              </a:extLst>
            </p:cNvPr>
            <p:cNvSpPr>
              <a:spLocks/>
            </p:cNvSpPr>
            <p:nvPr/>
          </p:nvSpPr>
          <p:spPr bwMode="auto">
            <a:xfrm>
              <a:off x="3661" y="2393"/>
              <a:ext cx="101" cy="101"/>
            </a:xfrm>
            <a:custGeom>
              <a:avLst/>
              <a:gdLst>
                <a:gd name="T0" fmla="*/ 30 w 60"/>
                <a:gd name="T1" fmla="*/ 0 h 59"/>
                <a:gd name="T2" fmla="*/ 30 w 60"/>
                <a:gd name="T3" fmla="*/ 0 h 59"/>
                <a:gd name="T4" fmla="*/ 0 w 60"/>
                <a:gd name="T5" fmla="*/ 30 h 59"/>
                <a:gd name="T6" fmla="*/ 30 w 60"/>
                <a:gd name="T7" fmla="*/ 59 h 59"/>
                <a:gd name="T8" fmla="*/ 60 w 60"/>
                <a:gd name="T9" fmla="*/ 30 h 59"/>
                <a:gd name="T10" fmla="*/ 30 w 60"/>
                <a:gd name="T11" fmla="*/ 0 h 59"/>
              </a:gdLst>
              <a:ahLst/>
              <a:cxnLst>
                <a:cxn ang="0">
                  <a:pos x="T0" y="T1"/>
                </a:cxn>
                <a:cxn ang="0">
                  <a:pos x="T2" y="T3"/>
                </a:cxn>
                <a:cxn ang="0">
                  <a:pos x="T4" y="T5"/>
                </a:cxn>
                <a:cxn ang="0">
                  <a:pos x="T6" y="T7"/>
                </a:cxn>
                <a:cxn ang="0">
                  <a:pos x="T8" y="T9"/>
                </a:cxn>
                <a:cxn ang="0">
                  <a:pos x="T10" y="T11"/>
                </a:cxn>
              </a:cxnLst>
              <a:rect l="0" t="0" r="r" b="b"/>
              <a:pathLst>
                <a:path w="60" h="59">
                  <a:moveTo>
                    <a:pt x="30" y="0"/>
                  </a:moveTo>
                  <a:lnTo>
                    <a:pt x="30" y="0"/>
                  </a:lnTo>
                  <a:cubicBezTo>
                    <a:pt x="14" y="0"/>
                    <a:pt x="0" y="13"/>
                    <a:pt x="0" y="30"/>
                  </a:cubicBezTo>
                  <a:cubicBezTo>
                    <a:pt x="0" y="46"/>
                    <a:pt x="14" y="59"/>
                    <a:pt x="30" y="59"/>
                  </a:cubicBezTo>
                  <a:cubicBezTo>
                    <a:pt x="47" y="59"/>
                    <a:pt x="60" y="46"/>
                    <a:pt x="60" y="30"/>
                  </a:cubicBezTo>
                  <a:cubicBezTo>
                    <a:pt x="60" y="13"/>
                    <a:pt x="47" y="0"/>
                    <a:pt x="30"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76" name="Freeform 36">
              <a:extLst>
                <a:ext uri="{FF2B5EF4-FFF2-40B4-BE49-F238E27FC236}">
                  <a16:creationId xmlns:a16="http://schemas.microsoft.com/office/drawing/2014/main" id="{1C7336E4-66D9-119F-0DE3-68C26C66D611}"/>
                </a:ext>
              </a:extLst>
            </p:cNvPr>
            <p:cNvSpPr>
              <a:spLocks/>
            </p:cNvSpPr>
            <p:nvPr/>
          </p:nvSpPr>
          <p:spPr bwMode="auto">
            <a:xfrm>
              <a:off x="3883" y="2393"/>
              <a:ext cx="101" cy="101"/>
            </a:xfrm>
            <a:custGeom>
              <a:avLst/>
              <a:gdLst>
                <a:gd name="T0" fmla="*/ 30 w 60"/>
                <a:gd name="T1" fmla="*/ 0 h 59"/>
                <a:gd name="T2" fmla="*/ 30 w 60"/>
                <a:gd name="T3" fmla="*/ 0 h 59"/>
                <a:gd name="T4" fmla="*/ 0 w 60"/>
                <a:gd name="T5" fmla="*/ 30 h 59"/>
                <a:gd name="T6" fmla="*/ 30 w 60"/>
                <a:gd name="T7" fmla="*/ 59 h 59"/>
                <a:gd name="T8" fmla="*/ 60 w 60"/>
                <a:gd name="T9" fmla="*/ 30 h 59"/>
                <a:gd name="T10" fmla="*/ 30 w 60"/>
                <a:gd name="T11" fmla="*/ 0 h 59"/>
              </a:gdLst>
              <a:ahLst/>
              <a:cxnLst>
                <a:cxn ang="0">
                  <a:pos x="T0" y="T1"/>
                </a:cxn>
                <a:cxn ang="0">
                  <a:pos x="T2" y="T3"/>
                </a:cxn>
                <a:cxn ang="0">
                  <a:pos x="T4" y="T5"/>
                </a:cxn>
                <a:cxn ang="0">
                  <a:pos x="T6" y="T7"/>
                </a:cxn>
                <a:cxn ang="0">
                  <a:pos x="T8" y="T9"/>
                </a:cxn>
                <a:cxn ang="0">
                  <a:pos x="T10" y="T11"/>
                </a:cxn>
              </a:cxnLst>
              <a:rect l="0" t="0" r="r" b="b"/>
              <a:pathLst>
                <a:path w="60" h="59">
                  <a:moveTo>
                    <a:pt x="30" y="0"/>
                  </a:moveTo>
                  <a:lnTo>
                    <a:pt x="30" y="0"/>
                  </a:lnTo>
                  <a:cubicBezTo>
                    <a:pt x="14" y="0"/>
                    <a:pt x="0" y="13"/>
                    <a:pt x="0" y="30"/>
                  </a:cubicBezTo>
                  <a:cubicBezTo>
                    <a:pt x="0" y="46"/>
                    <a:pt x="14" y="59"/>
                    <a:pt x="30" y="59"/>
                  </a:cubicBezTo>
                  <a:cubicBezTo>
                    <a:pt x="47" y="59"/>
                    <a:pt x="60" y="46"/>
                    <a:pt x="60" y="30"/>
                  </a:cubicBezTo>
                  <a:cubicBezTo>
                    <a:pt x="60" y="13"/>
                    <a:pt x="47" y="0"/>
                    <a:pt x="30"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grpSp>
        <p:nvGrpSpPr>
          <p:cNvPr id="246" name="Group 43">
            <a:extLst>
              <a:ext uri="{FF2B5EF4-FFF2-40B4-BE49-F238E27FC236}">
                <a16:creationId xmlns:a16="http://schemas.microsoft.com/office/drawing/2014/main" id="{A0F41892-C32B-7D52-67DB-FFDD8868D240}"/>
              </a:ext>
            </a:extLst>
          </p:cNvPr>
          <p:cNvGrpSpPr>
            <a:grpSpLocks noChangeAspect="1"/>
          </p:cNvGrpSpPr>
          <p:nvPr/>
        </p:nvGrpSpPr>
        <p:grpSpPr bwMode="auto">
          <a:xfrm>
            <a:off x="6557485" y="4267087"/>
            <a:ext cx="666970" cy="741456"/>
            <a:chOff x="3461" y="2566"/>
            <a:chExt cx="648" cy="646"/>
          </a:xfrm>
          <a:solidFill>
            <a:schemeClr val="bg1">
              <a:alpha val="78000"/>
            </a:schemeClr>
          </a:solidFill>
        </p:grpSpPr>
        <p:sp>
          <p:nvSpPr>
            <p:cNvPr id="127" name="Freeform 44">
              <a:extLst>
                <a:ext uri="{FF2B5EF4-FFF2-40B4-BE49-F238E27FC236}">
                  <a16:creationId xmlns:a16="http://schemas.microsoft.com/office/drawing/2014/main" id="{55B02CB0-FA35-7836-D670-BCBD877CB32D}"/>
                </a:ext>
              </a:extLst>
            </p:cNvPr>
            <p:cNvSpPr>
              <a:spLocks/>
            </p:cNvSpPr>
            <p:nvPr/>
          </p:nvSpPr>
          <p:spPr bwMode="auto">
            <a:xfrm>
              <a:off x="3500" y="2841"/>
              <a:ext cx="83" cy="83"/>
            </a:xfrm>
            <a:custGeom>
              <a:avLst/>
              <a:gdLst>
                <a:gd name="T0" fmla="*/ 36 w 36"/>
                <a:gd name="T1" fmla="*/ 0 h 36"/>
                <a:gd name="T2" fmla="*/ 36 w 36"/>
                <a:gd name="T3" fmla="*/ 0 h 36"/>
                <a:gd name="T4" fmla="*/ 0 w 36"/>
                <a:gd name="T5" fmla="*/ 0 h 36"/>
                <a:gd name="T6" fmla="*/ 0 w 36"/>
                <a:gd name="T7" fmla="*/ 36 h 36"/>
                <a:gd name="T8" fmla="*/ 36 w 36"/>
                <a:gd name="T9" fmla="*/ 36 h 36"/>
                <a:gd name="T10" fmla="*/ 36 w 36"/>
                <a:gd name="T11" fmla="*/ 0 h 36"/>
              </a:gdLst>
              <a:ahLst/>
              <a:cxnLst>
                <a:cxn ang="0">
                  <a:pos x="T0" y="T1"/>
                </a:cxn>
                <a:cxn ang="0">
                  <a:pos x="T2" y="T3"/>
                </a:cxn>
                <a:cxn ang="0">
                  <a:pos x="T4" y="T5"/>
                </a:cxn>
                <a:cxn ang="0">
                  <a:pos x="T6" y="T7"/>
                </a:cxn>
                <a:cxn ang="0">
                  <a:pos x="T8" y="T9"/>
                </a:cxn>
                <a:cxn ang="0">
                  <a:pos x="T10" y="T11"/>
                </a:cxn>
              </a:cxnLst>
              <a:rect l="0" t="0" r="r" b="b"/>
              <a:pathLst>
                <a:path w="36" h="36">
                  <a:moveTo>
                    <a:pt x="36" y="0"/>
                  </a:moveTo>
                  <a:lnTo>
                    <a:pt x="36" y="0"/>
                  </a:lnTo>
                  <a:lnTo>
                    <a:pt x="0" y="0"/>
                  </a:lnTo>
                  <a:lnTo>
                    <a:pt x="0" y="36"/>
                  </a:lnTo>
                  <a:lnTo>
                    <a:pt x="36" y="36"/>
                  </a:lnTo>
                  <a:lnTo>
                    <a:pt x="3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60" name="Freeform 45">
              <a:extLst>
                <a:ext uri="{FF2B5EF4-FFF2-40B4-BE49-F238E27FC236}">
                  <a16:creationId xmlns:a16="http://schemas.microsoft.com/office/drawing/2014/main" id="{B432E2D6-F685-CC39-E0A5-63B69ABFB25B}"/>
                </a:ext>
              </a:extLst>
            </p:cNvPr>
            <p:cNvSpPr>
              <a:spLocks/>
            </p:cNvSpPr>
            <p:nvPr/>
          </p:nvSpPr>
          <p:spPr bwMode="auto">
            <a:xfrm>
              <a:off x="3611" y="2841"/>
              <a:ext cx="111" cy="83"/>
            </a:xfrm>
            <a:custGeom>
              <a:avLst/>
              <a:gdLst>
                <a:gd name="T0" fmla="*/ 48 w 48"/>
                <a:gd name="T1" fmla="*/ 0 h 36"/>
                <a:gd name="T2" fmla="*/ 48 w 48"/>
                <a:gd name="T3" fmla="*/ 0 h 36"/>
                <a:gd name="T4" fmla="*/ 0 w 48"/>
                <a:gd name="T5" fmla="*/ 0 h 36"/>
                <a:gd name="T6" fmla="*/ 0 w 48"/>
                <a:gd name="T7" fmla="*/ 36 h 36"/>
                <a:gd name="T8" fmla="*/ 48 w 48"/>
                <a:gd name="T9" fmla="*/ 36 h 36"/>
                <a:gd name="T10" fmla="*/ 48 w 48"/>
                <a:gd name="T11" fmla="*/ 0 h 36"/>
              </a:gdLst>
              <a:ahLst/>
              <a:cxnLst>
                <a:cxn ang="0">
                  <a:pos x="T0" y="T1"/>
                </a:cxn>
                <a:cxn ang="0">
                  <a:pos x="T2" y="T3"/>
                </a:cxn>
                <a:cxn ang="0">
                  <a:pos x="T4" y="T5"/>
                </a:cxn>
                <a:cxn ang="0">
                  <a:pos x="T6" y="T7"/>
                </a:cxn>
                <a:cxn ang="0">
                  <a:pos x="T8" y="T9"/>
                </a:cxn>
                <a:cxn ang="0">
                  <a:pos x="T10" y="T11"/>
                </a:cxn>
              </a:cxnLst>
              <a:rect l="0" t="0" r="r" b="b"/>
              <a:pathLst>
                <a:path w="48" h="36">
                  <a:moveTo>
                    <a:pt x="48" y="0"/>
                  </a:moveTo>
                  <a:lnTo>
                    <a:pt x="48" y="0"/>
                  </a:lnTo>
                  <a:lnTo>
                    <a:pt x="0" y="0"/>
                  </a:lnTo>
                  <a:lnTo>
                    <a:pt x="0" y="36"/>
                  </a:lnTo>
                  <a:lnTo>
                    <a:pt x="48" y="36"/>
                  </a:lnTo>
                  <a:lnTo>
                    <a:pt x="4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61" name="Freeform 46">
              <a:extLst>
                <a:ext uri="{FF2B5EF4-FFF2-40B4-BE49-F238E27FC236}">
                  <a16:creationId xmlns:a16="http://schemas.microsoft.com/office/drawing/2014/main" id="{04B2CB7E-015A-A0F5-EFE2-346320419199}"/>
                </a:ext>
              </a:extLst>
            </p:cNvPr>
            <p:cNvSpPr>
              <a:spLocks/>
            </p:cNvSpPr>
            <p:nvPr/>
          </p:nvSpPr>
          <p:spPr bwMode="auto">
            <a:xfrm>
              <a:off x="3749" y="2841"/>
              <a:ext cx="194" cy="83"/>
            </a:xfrm>
            <a:custGeom>
              <a:avLst/>
              <a:gdLst>
                <a:gd name="T0" fmla="*/ 84 w 84"/>
                <a:gd name="T1" fmla="*/ 0 h 36"/>
                <a:gd name="T2" fmla="*/ 84 w 84"/>
                <a:gd name="T3" fmla="*/ 0 h 36"/>
                <a:gd name="T4" fmla="*/ 0 w 84"/>
                <a:gd name="T5" fmla="*/ 0 h 36"/>
                <a:gd name="T6" fmla="*/ 0 w 84"/>
                <a:gd name="T7" fmla="*/ 36 h 36"/>
                <a:gd name="T8" fmla="*/ 84 w 84"/>
                <a:gd name="T9" fmla="*/ 36 h 36"/>
                <a:gd name="T10" fmla="*/ 84 w 84"/>
                <a:gd name="T11" fmla="*/ 0 h 36"/>
              </a:gdLst>
              <a:ahLst/>
              <a:cxnLst>
                <a:cxn ang="0">
                  <a:pos x="T0" y="T1"/>
                </a:cxn>
                <a:cxn ang="0">
                  <a:pos x="T2" y="T3"/>
                </a:cxn>
                <a:cxn ang="0">
                  <a:pos x="T4" y="T5"/>
                </a:cxn>
                <a:cxn ang="0">
                  <a:pos x="T6" y="T7"/>
                </a:cxn>
                <a:cxn ang="0">
                  <a:pos x="T8" y="T9"/>
                </a:cxn>
                <a:cxn ang="0">
                  <a:pos x="T10" y="T11"/>
                </a:cxn>
              </a:cxnLst>
              <a:rect l="0" t="0" r="r" b="b"/>
              <a:pathLst>
                <a:path w="84" h="36">
                  <a:moveTo>
                    <a:pt x="84" y="0"/>
                  </a:moveTo>
                  <a:lnTo>
                    <a:pt x="84" y="0"/>
                  </a:lnTo>
                  <a:lnTo>
                    <a:pt x="0" y="0"/>
                  </a:lnTo>
                  <a:lnTo>
                    <a:pt x="0" y="36"/>
                  </a:lnTo>
                  <a:lnTo>
                    <a:pt x="84" y="36"/>
                  </a:lnTo>
                  <a:lnTo>
                    <a:pt x="8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62" name="Freeform 47">
              <a:extLst>
                <a:ext uri="{FF2B5EF4-FFF2-40B4-BE49-F238E27FC236}">
                  <a16:creationId xmlns:a16="http://schemas.microsoft.com/office/drawing/2014/main" id="{ACAA862A-A255-846D-8388-8B83DAACE7F5}"/>
                </a:ext>
              </a:extLst>
            </p:cNvPr>
            <p:cNvSpPr>
              <a:spLocks/>
            </p:cNvSpPr>
            <p:nvPr/>
          </p:nvSpPr>
          <p:spPr bwMode="auto">
            <a:xfrm>
              <a:off x="3971" y="2578"/>
              <a:ext cx="138" cy="456"/>
            </a:xfrm>
            <a:custGeom>
              <a:avLst/>
              <a:gdLst>
                <a:gd name="T0" fmla="*/ 60 w 60"/>
                <a:gd name="T1" fmla="*/ 6 h 198"/>
                <a:gd name="T2" fmla="*/ 60 w 60"/>
                <a:gd name="T3" fmla="*/ 6 h 198"/>
                <a:gd name="T4" fmla="*/ 54 w 60"/>
                <a:gd name="T5" fmla="*/ 0 h 198"/>
                <a:gd name="T6" fmla="*/ 48 w 60"/>
                <a:gd name="T7" fmla="*/ 6 h 198"/>
                <a:gd name="T8" fmla="*/ 48 w 60"/>
                <a:gd name="T9" fmla="*/ 36 h 198"/>
                <a:gd name="T10" fmla="*/ 30 w 60"/>
                <a:gd name="T11" fmla="*/ 30 h 198"/>
                <a:gd name="T12" fmla="*/ 0 w 60"/>
                <a:gd name="T13" fmla="*/ 30 h 198"/>
                <a:gd name="T14" fmla="*/ 0 w 60"/>
                <a:gd name="T15" fmla="*/ 54 h 198"/>
                <a:gd name="T16" fmla="*/ 30 w 60"/>
                <a:gd name="T17" fmla="*/ 54 h 198"/>
                <a:gd name="T18" fmla="*/ 36 w 60"/>
                <a:gd name="T19" fmla="*/ 60 h 198"/>
                <a:gd name="T20" fmla="*/ 36 w 60"/>
                <a:gd name="T21" fmla="*/ 96 h 198"/>
                <a:gd name="T22" fmla="*/ 30 w 60"/>
                <a:gd name="T23" fmla="*/ 102 h 198"/>
                <a:gd name="T24" fmla="*/ 0 w 60"/>
                <a:gd name="T25" fmla="*/ 102 h 198"/>
                <a:gd name="T26" fmla="*/ 0 w 60"/>
                <a:gd name="T27" fmla="*/ 198 h 198"/>
                <a:gd name="T28" fmla="*/ 60 w 60"/>
                <a:gd name="T29" fmla="*/ 198 h 198"/>
                <a:gd name="T30" fmla="*/ 60 w 60"/>
                <a:gd name="T31" fmla="*/ 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98">
                  <a:moveTo>
                    <a:pt x="60" y="6"/>
                  </a:moveTo>
                  <a:lnTo>
                    <a:pt x="60" y="6"/>
                  </a:lnTo>
                  <a:cubicBezTo>
                    <a:pt x="60" y="3"/>
                    <a:pt x="58" y="0"/>
                    <a:pt x="54" y="0"/>
                  </a:cubicBezTo>
                  <a:cubicBezTo>
                    <a:pt x="51" y="0"/>
                    <a:pt x="48" y="3"/>
                    <a:pt x="48" y="6"/>
                  </a:cubicBezTo>
                  <a:lnTo>
                    <a:pt x="48" y="36"/>
                  </a:lnTo>
                  <a:cubicBezTo>
                    <a:pt x="43" y="32"/>
                    <a:pt x="37" y="30"/>
                    <a:pt x="30" y="30"/>
                  </a:cubicBezTo>
                  <a:lnTo>
                    <a:pt x="0" y="30"/>
                  </a:lnTo>
                  <a:lnTo>
                    <a:pt x="0" y="54"/>
                  </a:lnTo>
                  <a:lnTo>
                    <a:pt x="30" y="54"/>
                  </a:lnTo>
                  <a:cubicBezTo>
                    <a:pt x="34" y="54"/>
                    <a:pt x="36" y="56"/>
                    <a:pt x="36" y="60"/>
                  </a:cubicBezTo>
                  <a:lnTo>
                    <a:pt x="36" y="96"/>
                  </a:lnTo>
                  <a:cubicBezTo>
                    <a:pt x="36" y="99"/>
                    <a:pt x="34" y="102"/>
                    <a:pt x="30" y="102"/>
                  </a:cubicBezTo>
                  <a:lnTo>
                    <a:pt x="0" y="102"/>
                  </a:lnTo>
                  <a:lnTo>
                    <a:pt x="0" y="198"/>
                  </a:lnTo>
                  <a:lnTo>
                    <a:pt x="60" y="198"/>
                  </a:lnTo>
                  <a:lnTo>
                    <a:pt x="60" y="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63" name="Freeform 48">
              <a:extLst>
                <a:ext uri="{FF2B5EF4-FFF2-40B4-BE49-F238E27FC236}">
                  <a16:creationId xmlns:a16="http://schemas.microsoft.com/office/drawing/2014/main" id="{80AE457D-18DD-AB29-CE74-4E7E6B9B0756}"/>
                </a:ext>
              </a:extLst>
            </p:cNvPr>
            <p:cNvSpPr>
              <a:spLocks/>
            </p:cNvSpPr>
            <p:nvPr/>
          </p:nvSpPr>
          <p:spPr bwMode="auto">
            <a:xfrm>
              <a:off x="3639" y="2566"/>
              <a:ext cx="304" cy="247"/>
            </a:xfrm>
            <a:custGeom>
              <a:avLst/>
              <a:gdLst>
                <a:gd name="T0" fmla="*/ 10 w 132"/>
                <a:gd name="T1" fmla="*/ 89 h 107"/>
                <a:gd name="T2" fmla="*/ 10 w 132"/>
                <a:gd name="T3" fmla="*/ 89 h 107"/>
                <a:gd name="T4" fmla="*/ 14 w 132"/>
                <a:gd name="T5" fmla="*/ 87 h 107"/>
                <a:gd name="T6" fmla="*/ 14 w 132"/>
                <a:gd name="T7" fmla="*/ 79 h 107"/>
                <a:gd name="T8" fmla="*/ 12 w 132"/>
                <a:gd name="T9" fmla="*/ 75 h 107"/>
                <a:gd name="T10" fmla="*/ 19 w 132"/>
                <a:gd name="T11" fmla="*/ 68 h 107"/>
                <a:gd name="T12" fmla="*/ 25 w 132"/>
                <a:gd name="T13" fmla="*/ 75 h 107"/>
                <a:gd name="T14" fmla="*/ 23 w 132"/>
                <a:gd name="T15" fmla="*/ 79 h 107"/>
                <a:gd name="T16" fmla="*/ 24 w 132"/>
                <a:gd name="T17" fmla="*/ 87 h 107"/>
                <a:gd name="T18" fmla="*/ 32 w 132"/>
                <a:gd name="T19" fmla="*/ 87 h 107"/>
                <a:gd name="T20" fmla="*/ 37 w 132"/>
                <a:gd name="T21" fmla="*/ 75 h 107"/>
                <a:gd name="T22" fmla="*/ 25 w 132"/>
                <a:gd name="T23" fmla="*/ 58 h 107"/>
                <a:gd name="T24" fmla="*/ 24 w 132"/>
                <a:gd name="T25" fmla="*/ 24 h 107"/>
                <a:gd name="T26" fmla="*/ 88 w 132"/>
                <a:gd name="T27" fmla="*/ 107 h 107"/>
                <a:gd name="T28" fmla="*/ 132 w 132"/>
                <a:gd name="T29" fmla="*/ 107 h 107"/>
                <a:gd name="T30" fmla="*/ 23 w 132"/>
                <a:gd name="T31" fmla="*/ 2 h 107"/>
                <a:gd name="T32" fmla="*/ 18 w 132"/>
                <a:gd name="T33" fmla="*/ 0 h 107"/>
                <a:gd name="T34" fmla="*/ 12 w 132"/>
                <a:gd name="T35" fmla="*/ 5 h 107"/>
                <a:gd name="T36" fmla="*/ 12 w 132"/>
                <a:gd name="T37" fmla="*/ 5 h 107"/>
                <a:gd name="T38" fmla="*/ 13 w 132"/>
                <a:gd name="T39" fmla="*/ 58 h 107"/>
                <a:gd name="T40" fmla="*/ 0 w 132"/>
                <a:gd name="T41" fmla="*/ 75 h 107"/>
                <a:gd name="T42" fmla="*/ 5 w 132"/>
                <a:gd name="T43" fmla="*/ 87 h 107"/>
                <a:gd name="T44" fmla="*/ 10 w 132"/>
                <a:gd name="T45" fmla="*/ 8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07">
                  <a:moveTo>
                    <a:pt x="10" y="89"/>
                  </a:moveTo>
                  <a:lnTo>
                    <a:pt x="10" y="89"/>
                  </a:lnTo>
                  <a:cubicBezTo>
                    <a:pt x="11" y="89"/>
                    <a:pt x="13" y="88"/>
                    <a:pt x="14" y="87"/>
                  </a:cubicBezTo>
                  <a:cubicBezTo>
                    <a:pt x="16" y="85"/>
                    <a:pt x="16" y="81"/>
                    <a:pt x="14" y="79"/>
                  </a:cubicBezTo>
                  <a:cubicBezTo>
                    <a:pt x="13" y="78"/>
                    <a:pt x="12" y="76"/>
                    <a:pt x="12" y="75"/>
                  </a:cubicBezTo>
                  <a:cubicBezTo>
                    <a:pt x="12" y="71"/>
                    <a:pt x="15" y="68"/>
                    <a:pt x="19" y="68"/>
                  </a:cubicBezTo>
                  <a:cubicBezTo>
                    <a:pt x="22" y="68"/>
                    <a:pt x="25" y="71"/>
                    <a:pt x="25" y="75"/>
                  </a:cubicBezTo>
                  <a:cubicBezTo>
                    <a:pt x="25" y="76"/>
                    <a:pt x="24" y="77"/>
                    <a:pt x="23" y="79"/>
                  </a:cubicBezTo>
                  <a:cubicBezTo>
                    <a:pt x="21" y="81"/>
                    <a:pt x="21" y="85"/>
                    <a:pt x="24" y="87"/>
                  </a:cubicBezTo>
                  <a:cubicBezTo>
                    <a:pt x="26" y="89"/>
                    <a:pt x="30" y="89"/>
                    <a:pt x="32" y="87"/>
                  </a:cubicBezTo>
                  <a:cubicBezTo>
                    <a:pt x="35" y="83"/>
                    <a:pt x="37" y="79"/>
                    <a:pt x="37" y="75"/>
                  </a:cubicBezTo>
                  <a:cubicBezTo>
                    <a:pt x="37" y="67"/>
                    <a:pt x="32" y="60"/>
                    <a:pt x="25" y="58"/>
                  </a:cubicBezTo>
                  <a:lnTo>
                    <a:pt x="24" y="24"/>
                  </a:lnTo>
                  <a:lnTo>
                    <a:pt x="88" y="107"/>
                  </a:lnTo>
                  <a:lnTo>
                    <a:pt x="132" y="107"/>
                  </a:lnTo>
                  <a:lnTo>
                    <a:pt x="23" y="2"/>
                  </a:lnTo>
                  <a:cubicBezTo>
                    <a:pt x="21" y="0"/>
                    <a:pt x="20" y="0"/>
                    <a:pt x="18" y="0"/>
                  </a:cubicBezTo>
                  <a:cubicBezTo>
                    <a:pt x="16" y="0"/>
                    <a:pt x="12" y="2"/>
                    <a:pt x="12" y="5"/>
                  </a:cubicBezTo>
                  <a:lnTo>
                    <a:pt x="12" y="5"/>
                  </a:lnTo>
                  <a:lnTo>
                    <a:pt x="13" y="58"/>
                  </a:lnTo>
                  <a:cubicBezTo>
                    <a:pt x="6" y="60"/>
                    <a:pt x="0" y="67"/>
                    <a:pt x="0" y="75"/>
                  </a:cubicBezTo>
                  <a:cubicBezTo>
                    <a:pt x="0" y="79"/>
                    <a:pt x="2" y="83"/>
                    <a:pt x="5" y="87"/>
                  </a:cubicBezTo>
                  <a:cubicBezTo>
                    <a:pt x="6" y="88"/>
                    <a:pt x="8" y="89"/>
                    <a:pt x="10" y="89"/>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64" name="Freeform 49">
              <a:extLst>
                <a:ext uri="{FF2B5EF4-FFF2-40B4-BE49-F238E27FC236}">
                  <a16:creationId xmlns:a16="http://schemas.microsoft.com/office/drawing/2014/main" id="{B821438B-F232-5555-EBC8-A98AD5EB644B}"/>
                </a:ext>
              </a:extLst>
            </p:cNvPr>
            <p:cNvSpPr>
              <a:spLocks/>
            </p:cNvSpPr>
            <p:nvPr/>
          </p:nvSpPr>
          <p:spPr bwMode="auto">
            <a:xfrm>
              <a:off x="3461" y="3062"/>
              <a:ext cx="648" cy="150"/>
            </a:xfrm>
            <a:custGeom>
              <a:avLst/>
              <a:gdLst>
                <a:gd name="T0" fmla="*/ 281 w 281"/>
                <a:gd name="T1" fmla="*/ 0 h 65"/>
                <a:gd name="T2" fmla="*/ 281 w 281"/>
                <a:gd name="T3" fmla="*/ 0 h 65"/>
                <a:gd name="T4" fmla="*/ 6 w 281"/>
                <a:gd name="T5" fmla="*/ 0 h 65"/>
                <a:gd name="T6" fmla="*/ 25 w 281"/>
                <a:gd name="T7" fmla="*/ 44 h 65"/>
                <a:gd name="T8" fmla="*/ 6 w 281"/>
                <a:gd name="T9" fmla="*/ 54 h 65"/>
                <a:gd name="T10" fmla="*/ 6 w 281"/>
                <a:gd name="T11" fmla="*/ 54 h 65"/>
                <a:gd name="T12" fmla="*/ 0 w 281"/>
                <a:gd name="T13" fmla="*/ 60 h 65"/>
                <a:gd name="T14" fmla="*/ 6 w 281"/>
                <a:gd name="T15" fmla="*/ 65 h 65"/>
                <a:gd name="T16" fmla="*/ 32 w 281"/>
                <a:gd name="T17" fmla="*/ 54 h 65"/>
                <a:gd name="T18" fmla="*/ 59 w 281"/>
                <a:gd name="T19" fmla="*/ 65 h 65"/>
                <a:gd name="T20" fmla="*/ 59 w 281"/>
                <a:gd name="T21" fmla="*/ 65 h 65"/>
                <a:gd name="T22" fmla="*/ 86 w 281"/>
                <a:gd name="T23" fmla="*/ 54 h 65"/>
                <a:gd name="T24" fmla="*/ 113 w 281"/>
                <a:gd name="T25" fmla="*/ 65 h 65"/>
                <a:gd name="T26" fmla="*/ 113 w 281"/>
                <a:gd name="T27" fmla="*/ 65 h 65"/>
                <a:gd name="T28" fmla="*/ 141 w 281"/>
                <a:gd name="T29" fmla="*/ 54 h 65"/>
                <a:gd name="T30" fmla="*/ 167 w 281"/>
                <a:gd name="T31" fmla="*/ 65 h 65"/>
                <a:gd name="T32" fmla="*/ 167 w 281"/>
                <a:gd name="T33" fmla="*/ 65 h 65"/>
                <a:gd name="T34" fmla="*/ 194 w 281"/>
                <a:gd name="T35" fmla="*/ 54 h 65"/>
                <a:gd name="T36" fmla="*/ 221 w 281"/>
                <a:gd name="T37" fmla="*/ 65 h 65"/>
                <a:gd name="T38" fmla="*/ 221 w 281"/>
                <a:gd name="T39" fmla="*/ 65 h 65"/>
                <a:gd name="T40" fmla="*/ 248 w 281"/>
                <a:gd name="T41" fmla="*/ 54 h 65"/>
                <a:gd name="T42" fmla="*/ 275 w 281"/>
                <a:gd name="T43" fmla="*/ 65 h 65"/>
                <a:gd name="T44" fmla="*/ 275 w 281"/>
                <a:gd name="T45" fmla="*/ 65 h 65"/>
                <a:gd name="T46" fmla="*/ 281 w 281"/>
                <a:gd name="T47" fmla="*/ 60 h 65"/>
                <a:gd name="T48" fmla="*/ 275 w 281"/>
                <a:gd name="T49" fmla="*/ 54 h 65"/>
                <a:gd name="T50" fmla="*/ 275 w 281"/>
                <a:gd name="T51" fmla="*/ 54 h 65"/>
                <a:gd name="T52" fmla="*/ 258 w 281"/>
                <a:gd name="T53" fmla="*/ 47 h 65"/>
                <a:gd name="T54" fmla="*/ 281 w 281"/>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1" h="65">
                  <a:moveTo>
                    <a:pt x="281" y="0"/>
                  </a:moveTo>
                  <a:lnTo>
                    <a:pt x="281" y="0"/>
                  </a:lnTo>
                  <a:lnTo>
                    <a:pt x="6" y="0"/>
                  </a:lnTo>
                  <a:cubicBezTo>
                    <a:pt x="6" y="17"/>
                    <a:pt x="13" y="33"/>
                    <a:pt x="25" y="44"/>
                  </a:cubicBezTo>
                  <a:cubicBezTo>
                    <a:pt x="20" y="50"/>
                    <a:pt x="13" y="54"/>
                    <a:pt x="6" y="54"/>
                  </a:cubicBezTo>
                  <a:lnTo>
                    <a:pt x="6" y="54"/>
                  </a:lnTo>
                  <a:cubicBezTo>
                    <a:pt x="2" y="54"/>
                    <a:pt x="0" y="56"/>
                    <a:pt x="0" y="60"/>
                  </a:cubicBezTo>
                  <a:cubicBezTo>
                    <a:pt x="0" y="63"/>
                    <a:pt x="2" y="65"/>
                    <a:pt x="6" y="65"/>
                  </a:cubicBezTo>
                  <a:cubicBezTo>
                    <a:pt x="16" y="65"/>
                    <a:pt x="25" y="61"/>
                    <a:pt x="32" y="54"/>
                  </a:cubicBezTo>
                  <a:cubicBezTo>
                    <a:pt x="39" y="61"/>
                    <a:pt x="49" y="65"/>
                    <a:pt x="59" y="65"/>
                  </a:cubicBezTo>
                  <a:lnTo>
                    <a:pt x="59" y="65"/>
                  </a:lnTo>
                  <a:cubicBezTo>
                    <a:pt x="70" y="65"/>
                    <a:pt x="79" y="61"/>
                    <a:pt x="86" y="54"/>
                  </a:cubicBezTo>
                  <a:cubicBezTo>
                    <a:pt x="93" y="61"/>
                    <a:pt x="103" y="65"/>
                    <a:pt x="113" y="65"/>
                  </a:cubicBezTo>
                  <a:lnTo>
                    <a:pt x="113" y="65"/>
                  </a:lnTo>
                  <a:cubicBezTo>
                    <a:pt x="124" y="65"/>
                    <a:pt x="133" y="61"/>
                    <a:pt x="141" y="54"/>
                  </a:cubicBezTo>
                  <a:cubicBezTo>
                    <a:pt x="147" y="61"/>
                    <a:pt x="157" y="65"/>
                    <a:pt x="167" y="65"/>
                  </a:cubicBezTo>
                  <a:lnTo>
                    <a:pt x="167" y="65"/>
                  </a:lnTo>
                  <a:cubicBezTo>
                    <a:pt x="178" y="65"/>
                    <a:pt x="187" y="61"/>
                    <a:pt x="194" y="54"/>
                  </a:cubicBezTo>
                  <a:cubicBezTo>
                    <a:pt x="201" y="61"/>
                    <a:pt x="211" y="65"/>
                    <a:pt x="221" y="65"/>
                  </a:cubicBezTo>
                  <a:lnTo>
                    <a:pt x="221" y="65"/>
                  </a:lnTo>
                  <a:cubicBezTo>
                    <a:pt x="232" y="65"/>
                    <a:pt x="241" y="61"/>
                    <a:pt x="248" y="54"/>
                  </a:cubicBezTo>
                  <a:cubicBezTo>
                    <a:pt x="255" y="61"/>
                    <a:pt x="265" y="65"/>
                    <a:pt x="275" y="65"/>
                  </a:cubicBezTo>
                  <a:lnTo>
                    <a:pt x="275" y="65"/>
                  </a:lnTo>
                  <a:cubicBezTo>
                    <a:pt x="278" y="65"/>
                    <a:pt x="281" y="63"/>
                    <a:pt x="281" y="60"/>
                  </a:cubicBezTo>
                  <a:cubicBezTo>
                    <a:pt x="281" y="56"/>
                    <a:pt x="278" y="54"/>
                    <a:pt x="275" y="54"/>
                  </a:cubicBezTo>
                  <a:lnTo>
                    <a:pt x="275" y="54"/>
                  </a:lnTo>
                  <a:cubicBezTo>
                    <a:pt x="269" y="54"/>
                    <a:pt x="263" y="51"/>
                    <a:pt x="258" y="47"/>
                  </a:cubicBezTo>
                  <a:cubicBezTo>
                    <a:pt x="272" y="36"/>
                    <a:pt x="281" y="19"/>
                    <a:pt x="281"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65" name="Freeform 50">
              <a:extLst>
                <a:ext uri="{FF2B5EF4-FFF2-40B4-BE49-F238E27FC236}">
                  <a16:creationId xmlns:a16="http://schemas.microsoft.com/office/drawing/2014/main" id="{6E0CE057-3A3D-0D71-B659-A04D4EB4B752}"/>
                </a:ext>
              </a:extLst>
            </p:cNvPr>
            <p:cNvSpPr>
              <a:spLocks/>
            </p:cNvSpPr>
            <p:nvPr/>
          </p:nvSpPr>
          <p:spPr bwMode="auto">
            <a:xfrm>
              <a:off x="3500" y="2951"/>
              <a:ext cx="222" cy="83"/>
            </a:xfrm>
            <a:custGeom>
              <a:avLst/>
              <a:gdLst>
                <a:gd name="T0" fmla="*/ 96 w 96"/>
                <a:gd name="T1" fmla="*/ 0 h 36"/>
                <a:gd name="T2" fmla="*/ 96 w 96"/>
                <a:gd name="T3" fmla="*/ 0 h 36"/>
                <a:gd name="T4" fmla="*/ 0 w 96"/>
                <a:gd name="T5" fmla="*/ 0 h 36"/>
                <a:gd name="T6" fmla="*/ 0 w 96"/>
                <a:gd name="T7" fmla="*/ 36 h 36"/>
                <a:gd name="T8" fmla="*/ 96 w 96"/>
                <a:gd name="T9" fmla="*/ 36 h 36"/>
                <a:gd name="T10" fmla="*/ 96 w 96"/>
                <a:gd name="T11" fmla="*/ 0 h 36"/>
              </a:gdLst>
              <a:ahLst/>
              <a:cxnLst>
                <a:cxn ang="0">
                  <a:pos x="T0" y="T1"/>
                </a:cxn>
                <a:cxn ang="0">
                  <a:pos x="T2" y="T3"/>
                </a:cxn>
                <a:cxn ang="0">
                  <a:pos x="T4" y="T5"/>
                </a:cxn>
                <a:cxn ang="0">
                  <a:pos x="T6" y="T7"/>
                </a:cxn>
                <a:cxn ang="0">
                  <a:pos x="T8" y="T9"/>
                </a:cxn>
                <a:cxn ang="0">
                  <a:pos x="T10" y="T11"/>
                </a:cxn>
              </a:cxnLst>
              <a:rect l="0" t="0" r="r" b="b"/>
              <a:pathLst>
                <a:path w="96" h="36">
                  <a:moveTo>
                    <a:pt x="96" y="0"/>
                  </a:moveTo>
                  <a:lnTo>
                    <a:pt x="96" y="0"/>
                  </a:lnTo>
                  <a:lnTo>
                    <a:pt x="0" y="0"/>
                  </a:lnTo>
                  <a:lnTo>
                    <a:pt x="0" y="36"/>
                  </a:lnTo>
                  <a:lnTo>
                    <a:pt x="96" y="36"/>
                  </a:lnTo>
                  <a:lnTo>
                    <a:pt x="9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66" name="Freeform 51">
              <a:extLst>
                <a:ext uri="{FF2B5EF4-FFF2-40B4-BE49-F238E27FC236}">
                  <a16:creationId xmlns:a16="http://schemas.microsoft.com/office/drawing/2014/main" id="{DD8FC865-0F48-A1E0-72CC-BFEAA23D596D}"/>
                </a:ext>
              </a:extLst>
            </p:cNvPr>
            <p:cNvSpPr>
              <a:spLocks/>
            </p:cNvSpPr>
            <p:nvPr/>
          </p:nvSpPr>
          <p:spPr bwMode="auto">
            <a:xfrm>
              <a:off x="3749" y="2951"/>
              <a:ext cx="83" cy="83"/>
            </a:xfrm>
            <a:custGeom>
              <a:avLst/>
              <a:gdLst>
                <a:gd name="T0" fmla="*/ 0 w 36"/>
                <a:gd name="T1" fmla="*/ 36 h 36"/>
                <a:gd name="T2" fmla="*/ 0 w 36"/>
                <a:gd name="T3" fmla="*/ 36 h 36"/>
                <a:gd name="T4" fmla="*/ 36 w 36"/>
                <a:gd name="T5" fmla="*/ 36 h 36"/>
                <a:gd name="T6" fmla="*/ 36 w 36"/>
                <a:gd name="T7" fmla="*/ 0 h 36"/>
                <a:gd name="T8" fmla="*/ 0 w 36"/>
                <a:gd name="T9" fmla="*/ 0 h 36"/>
                <a:gd name="T10" fmla="*/ 0 w 36"/>
                <a:gd name="T11" fmla="*/ 36 h 36"/>
              </a:gdLst>
              <a:ahLst/>
              <a:cxnLst>
                <a:cxn ang="0">
                  <a:pos x="T0" y="T1"/>
                </a:cxn>
                <a:cxn ang="0">
                  <a:pos x="T2" y="T3"/>
                </a:cxn>
                <a:cxn ang="0">
                  <a:pos x="T4" y="T5"/>
                </a:cxn>
                <a:cxn ang="0">
                  <a:pos x="T6" y="T7"/>
                </a:cxn>
                <a:cxn ang="0">
                  <a:pos x="T8" y="T9"/>
                </a:cxn>
                <a:cxn ang="0">
                  <a:pos x="T10" y="T11"/>
                </a:cxn>
              </a:cxnLst>
              <a:rect l="0" t="0" r="r" b="b"/>
              <a:pathLst>
                <a:path w="36" h="36">
                  <a:moveTo>
                    <a:pt x="0" y="36"/>
                  </a:moveTo>
                  <a:lnTo>
                    <a:pt x="0" y="36"/>
                  </a:lnTo>
                  <a:lnTo>
                    <a:pt x="36" y="36"/>
                  </a:lnTo>
                  <a:lnTo>
                    <a:pt x="36" y="0"/>
                  </a:lnTo>
                  <a:lnTo>
                    <a:pt x="0" y="0"/>
                  </a:lnTo>
                  <a:lnTo>
                    <a:pt x="0" y="3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67" name="Freeform 52">
              <a:extLst>
                <a:ext uri="{FF2B5EF4-FFF2-40B4-BE49-F238E27FC236}">
                  <a16:creationId xmlns:a16="http://schemas.microsoft.com/office/drawing/2014/main" id="{E3ABE04C-494E-2AF1-0CA3-20B71202412E}"/>
                </a:ext>
              </a:extLst>
            </p:cNvPr>
            <p:cNvSpPr>
              <a:spLocks/>
            </p:cNvSpPr>
            <p:nvPr/>
          </p:nvSpPr>
          <p:spPr bwMode="auto">
            <a:xfrm>
              <a:off x="3860" y="2951"/>
              <a:ext cx="83" cy="83"/>
            </a:xfrm>
            <a:custGeom>
              <a:avLst/>
              <a:gdLst>
                <a:gd name="T0" fmla="*/ 36 w 36"/>
                <a:gd name="T1" fmla="*/ 0 h 36"/>
                <a:gd name="T2" fmla="*/ 36 w 36"/>
                <a:gd name="T3" fmla="*/ 0 h 36"/>
                <a:gd name="T4" fmla="*/ 0 w 36"/>
                <a:gd name="T5" fmla="*/ 0 h 36"/>
                <a:gd name="T6" fmla="*/ 0 w 36"/>
                <a:gd name="T7" fmla="*/ 36 h 36"/>
                <a:gd name="T8" fmla="*/ 36 w 36"/>
                <a:gd name="T9" fmla="*/ 36 h 36"/>
                <a:gd name="T10" fmla="*/ 36 w 36"/>
                <a:gd name="T11" fmla="*/ 0 h 36"/>
              </a:gdLst>
              <a:ahLst/>
              <a:cxnLst>
                <a:cxn ang="0">
                  <a:pos x="T0" y="T1"/>
                </a:cxn>
                <a:cxn ang="0">
                  <a:pos x="T2" y="T3"/>
                </a:cxn>
                <a:cxn ang="0">
                  <a:pos x="T4" y="T5"/>
                </a:cxn>
                <a:cxn ang="0">
                  <a:pos x="T6" y="T7"/>
                </a:cxn>
                <a:cxn ang="0">
                  <a:pos x="T8" y="T9"/>
                </a:cxn>
                <a:cxn ang="0">
                  <a:pos x="T10" y="T11"/>
                </a:cxn>
              </a:cxnLst>
              <a:rect l="0" t="0" r="r" b="b"/>
              <a:pathLst>
                <a:path w="36" h="36">
                  <a:moveTo>
                    <a:pt x="36" y="0"/>
                  </a:moveTo>
                  <a:lnTo>
                    <a:pt x="36" y="0"/>
                  </a:lnTo>
                  <a:lnTo>
                    <a:pt x="0" y="0"/>
                  </a:lnTo>
                  <a:lnTo>
                    <a:pt x="0" y="36"/>
                  </a:lnTo>
                  <a:lnTo>
                    <a:pt x="36" y="36"/>
                  </a:lnTo>
                  <a:lnTo>
                    <a:pt x="3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grpSp>
        <p:nvGrpSpPr>
          <p:cNvPr id="247" name="Group 55">
            <a:extLst>
              <a:ext uri="{FF2B5EF4-FFF2-40B4-BE49-F238E27FC236}">
                <a16:creationId xmlns:a16="http://schemas.microsoft.com/office/drawing/2014/main" id="{077CCE00-5585-28C7-FDB6-B2D4C2A2A967}"/>
              </a:ext>
            </a:extLst>
          </p:cNvPr>
          <p:cNvGrpSpPr>
            <a:grpSpLocks noChangeAspect="1"/>
          </p:cNvGrpSpPr>
          <p:nvPr/>
        </p:nvGrpSpPr>
        <p:grpSpPr bwMode="auto">
          <a:xfrm flipH="1">
            <a:off x="5205222" y="5206940"/>
            <a:ext cx="1083817" cy="333665"/>
            <a:chOff x="2473" y="3286"/>
            <a:chExt cx="991" cy="310"/>
          </a:xfrm>
          <a:solidFill>
            <a:schemeClr val="bg1">
              <a:alpha val="78000"/>
            </a:schemeClr>
          </a:solidFill>
        </p:grpSpPr>
        <p:sp>
          <p:nvSpPr>
            <p:cNvPr id="123" name="Freeform 56">
              <a:extLst>
                <a:ext uri="{FF2B5EF4-FFF2-40B4-BE49-F238E27FC236}">
                  <a16:creationId xmlns:a16="http://schemas.microsoft.com/office/drawing/2014/main" id="{F5E34A5B-DBB6-4E19-1009-A020E1279A01}"/>
                </a:ext>
              </a:extLst>
            </p:cNvPr>
            <p:cNvSpPr>
              <a:spLocks/>
            </p:cNvSpPr>
            <p:nvPr/>
          </p:nvSpPr>
          <p:spPr bwMode="auto">
            <a:xfrm>
              <a:off x="2473" y="3578"/>
              <a:ext cx="991" cy="18"/>
            </a:xfrm>
            <a:custGeom>
              <a:avLst/>
              <a:gdLst>
                <a:gd name="T0" fmla="*/ 666 w 672"/>
                <a:gd name="T1" fmla="*/ 12 h 12"/>
                <a:gd name="T2" fmla="*/ 666 w 672"/>
                <a:gd name="T3" fmla="*/ 12 h 12"/>
                <a:gd name="T4" fmla="*/ 6 w 672"/>
                <a:gd name="T5" fmla="*/ 12 h 12"/>
                <a:gd name="T6" fmla="*/ 0 w 672"/>
                <a:gd name="T7" fmla="*/ 5 h 12"/>
                <a:gd name="T8" fmla="*/ 6 w 672"/>
                <a:gd name="T9" fmla="*/ 0 h 12"/>
                <a:gd name="T10" fmla="*/ 666 w 672"/>
                <a:gd name="T11" fmla="*/ 0 h 12"/>
                <a:gd name="T12" fmla="*/ 672 w 672"/>
                <a:gd name="T13" fmla="*/ 5 h 12"/>
                <a:gd name="T14" fmla="*/ 666 w 67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12">
                  <a:moveTo>
                    <a:pt x="666" y="12"/>
                  </a:moveTo>
                  <a:lnTo>
                    <a:pt x="666" y="12"/>
                  </a:lnTo>
                  <a:lnTo>
                    <a:pt x="6" y="12"/>
                  </a:lnTo>
                  <a:cubicBezTo>
                    <a:pt x="2" y="12"/>
                    <a:pt x="0" y="9"/>
                    <a:pt x="0" y="5"/>
                  </a:cubicBezTo>
                  <a:cubicBezTo>
                    <a:pt x="0" y="2"/>
                    <a:pt x="2" y="0"/>
                    <a:pt x="6" y="0"/>
                  </a:cubicBezTo>
                  <a:lnTo>
                    <a:pt x="666" y="0"/>
                  </a:lnTo>
                  <a:cubicBezTo>
                    <a:pt x="670" y="0"/>
                    <a:pt x="672" y="2"/>
                    <a:pt x="672" y="5"/>
                  </a:cubicBezTo>
                  <a:cubicBezTo>
                    <a:pt x="672" y="9"/>
                    <a:pt x="670" y="12"/>
                    <a:pt x="666" y="1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24" name="Freeform 57">
              <a:extLst>
                <a:ext uri="{FF2B5EF4-FFF2-40B4-BE49-F238E27FC236}">
                  <a16:creationId xmlns:a16="http://schemas.microsoft.com/office/drawing/2014/main" id="{390823A3-8A19-36F8-F401-4F58102EDA82}"/>
                </a:ext>
              </a:extLst>
            </p:cNvPr>
            <p:cNvSpPr>
              <a:spLocks/>
            </p:cNvSpPr>
            <p:nvPr/>
          </p:nvSpPr>
          <p:spPr bwMode="auto">
            <a:xfrm>
              <a:off x="2556" y="3354"/>
              <a:ext cx="213" cy="55"/>
            </a:xfrm>
            <a:custGeom>
              <a:avLst/>
              <a:gdLst>
                <a:gd name="T0" fmla="*/ 119 w 145"/>
                <a:gd name="T1" fmla="*/ 26 h 36"/>
                <a:gd name="T2" fmla="*/ 119 w 145"/>
                <a:gd name="T3" fmla="*/ 26 h 36"/>
                <a:gd name="T4" fmla="*/ 145 w 145"/>
                <a:gd name="T5" fmla="*/ 0 h 36"/>
                <a:gd name="T6" fmla="*/ 35 w 145"/>
                <a:gd name="T7" fmla="*/ 0 h 36"/>
                <a:gd name="T8" fmla="*/ 0 w 145"/>
                <a:gd name="T9" fmla="*/ 36 h 36"/>
                <a:gd name="T10" fmla="*/ 99 w 145"/>
                <a:gd name="T11" fmla="*/ 36 h 36"/>
                <a:gd name="T12" fmla="*/ 119 w 145"/>
                <a:gd name="T13" fmla="*/ 26 h 36"/>
              </a:gdLst>
              <a:ahLst/>
              <a:cxnLst>
                <a:cxn ang="0">
                  <a:pos x="T0" y="T1"/>
                </a:cxn>
                <a:cxn ang="0">
                  <a:pos x="T2" y="T3"/>
                </a:cxn>
                <a:cxn ang="0">
                  <a:pos x="T4" y="T5"/>
                </a:cxn>
                <a:cxn ang="0">
                  <a:pos x="T6" y="T7"/>
                </a:cxn>
                <a:cxn ang="0">
                  <a:pos x="T8" y="T9"/>
                </a:cxn>
                <a:cxn ang="0">
                  <a:pos x="T10" y="T11"/>
                </a:cxn>
                <a:cxn ang="0">
                  <a:pos x="T12" y="T13"/>
                </a:cxn>
              </a:cxnLst>
              <a:rect l="0" t="0" r="r" b="b"/>
              <a:pathLst>
                <a:path w="145" h="36">
                  <a:moveTo>
                    <a:pt x="119" y="26"/>
                  </a:moveTo>
                  <a:lnTo>
                    <a:pt x="119" y="26"/>
                  </a:lnTo>
                  <a:lnTo>
                    <a:pt x="145" y="0"/>
                  </a:lnTo>
                  <a:lnTo>
                    <a:pt x="35" y="0"/>
                  </a:lnTo>
                  <a:lnTo>
                    <a:pt x="0" y="36"/>
                  </a:lnTo>
                  <a:lnTo>
                    <a:pt x="99" y="36"/>
                  </a:lnTo>
                  <a:cubicBezTo>
                    <a:pt x="107" y="36"/>
                    <a:pt x="114" y="32"/>
                    <a:pt x="119" y="2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25" name="Freeform 58">
              <a:extLst>
                <a:ext uri="{FF2B5EF4-FFF2-40B4-BE49-F238E27FC236}">
                  <a16:creationId xmlns:a16="http://schemas.microsoft.com/office/drawing/2014/main" id="{A92E10D8-C512-1B3C-3212-DFAA4DE80FB7}"/>
                </a:ext>
              </a:extLst>
            </p:cNvPr>
            <p:cNvSpPr>
              <a:spLocks/>
            </p:cNvSpPr>
            <p:nvPr/>
          </p:nvSpPr>
          <p:spPr bwMode="auto">
            <a:xfrm>
              <a:off x="2567" y="3286"/>
              <a:ext cx="897" cy="292"/>
            </a:xfrm>
            <a:custGeom>
              <a:avLst/>
              <a:gdLst>
                <a:gd name="T0" fmla="*/ 151 w 608"/>
                <a:gd name="T1" fmla="*/ 119 h 191"/>
                <a:gd name="T2" fmla="*/ 151 w 608"/>
                <a:gd name="T3" fmla="*/ 119 h 191"/>
                <a:gd name="T4" fmla="*/ 608 w 608"/>
                <a:gd name="T5" fmla="*/ 119 h 191"/>
                <a:gd name="T6" fmla="*/ 608 w 608"/>
                <a:gd name="T7" fmla="*/ 0 h 191"/>
                <a:gd name="T8" fmla="*/ 106 w 608"/>
                <a:gd name="T9" fmla="*/ 0 h 191"/>
                <a:gd name="T10" fmla="*/ 57 w 608"/>
                <a:gd name="T11" fmla="*/ 16 h 191"/>
                <a:gd name="T12" fmla="*/ 38 w 608"/>
                <a:gd name="T13" fmla="*/ 35 h 191"/>
                <a:gd name="T14" fmla="*/ 151 w 608"/>
                <a:gd name="T15" fmla="*/ 35 h 191"/>
                <a:gd name="T16" fmla="*/ 156 w 608"/>
                <a:gd name="T17" fmla="*/ 45 h 191"/>
                <a:gd name="T18" fmla="*/ 120 w 608"/>
                <a:gd name="T19" fmla="*/ 81 h 191"/>
                <a:gd name="T20" fmla="*/ 91 w 608"/>
                <a:gd name="T21" fmla="*/ 95 h 191"/>
                <a:gd name="T22" fmla="*/ 0 w 608"/>
                <a:gd name="T23" fmla="*/ 95 h 191"/>
                <a:gd name="T24" fmla="*/ 25 w 608"/>
                <a:gd name="T25" fmla="*/ 137 h 191"/>
                <a:gd name="T26" fmla="*/ 15 w 608"/>
                <a:gd name="T27" fmla="*/ 167 h 191"/>
                <a:gd name="T28" fmla="*/ 67 w 608"/>
                <a:gd name="T29" fmla="*/ 167 h 191"/>
                <a:gd name="T30" fmla="*/ 91 w 608"/>
                <a:gd name="T31" fmla="*/ 191 h 191"/>
                <a:gd name="T32" fmla="*/ 115 w 608"/>
                <a:gd name="T33" fmla="*/ 167 h 191"/>
                <a:gd name="T34" fmla="*/ 127 w 608"/>
                <a:gd name="T35" fmla="*/ 167 h 191"/>
                <a:gd name="T36" fmla="*/ 151 w 608"/>
                <a:gd name="T37" fmla="*/ 191 h 191"/>
                <a:gd name="T38" fmla="*/ 175 w 608"/>
                <a:gd name="T39" fmla="*/ 167 h 191"/>
                <a:gd name="T40" fmla="*/ 608 w 608"/>
                <a:gd name="T41" fmla="*/ 167 h 191"/>
                <a:gd name="T42" fmla="*/ 608 w 608"/>
                <a:gd name="T43" fmla="*/ 131 h 191"/>
                <a:gd name="T44" fmla="*/ 151 w 608"/>
                <a:gd name="T45" fmla="*/ 131 h 191"/>
                <a:gd name="T46" fmla="*/ 137 w 608"/>
                <a:gd name="T47" fmla="*/ 135 h 191"/>
                <a:gd name="T48" fmla="*/ 106 w 608"/>
                <a:gd name="T49" fmla="*/ 167 h 191"/>
                <a:gd name="T50" fmla="*/ 89 w 608"/>
                <a:gd name="T51" fmla="*/ 167 h 191"/>
                <a:gd name="T52" fmla="*/ 129 w 608"/>
                <a:gd name="T53" fmla="*/ 126 h 191"/>
                <a:gd name="T54" fmla="*/ 151 w 608"/>
                <a:gd name="T55"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8" h="191">
                  <a:moveTo>
                    <a:pt x="151" y="119"/>
                  </a:moveTo>
                  <a:lnTo>
                    <a:pt x="151" y="119"/>
                  </a:lnTo>
                  <a:lnTo>
                    <a:pt x="608" y="119"/>
                  </a:lnTo>
                  <a:lnTo>
                    <a:pt x="608" y="0"/>
                  </a:lnTo>
                  <a:lnTo>
                    <a:pt x="106" y="0"/>
                  </a:lnTo>
                  <a:cubicBezTo>
                    <a:pt x="89" y="0"/>
                    <a:pt x="72" y="4"/>
                    <a:pt x="57" y="16"/>
                  </a:cubicBezTo>
                  <a:cubicBezTo>
                    <a:pt x="50" y="22"/>
                    <a:pt x="44" y="29"/>
                    <a:pt x="38" y="35"/>
                  </a:cubicBezTo>
                  <a:lnTo>
                    <a:pt x="151" y="35"/>
                  </a:lnTo>
                  <a:cubicBezTo>
                    <a:pt x="157" y="35"/>
                    <a:pt x="159" y="41"/>
                    <a:pt x="156" y="45"/>
                  </a:cubicBezTo>
                  <a:lnTo>
                    <a:pt x="120" y="81"/>
                  </a:lnTo>
                  <a:cubicBezTo>
                    <a:pt x="113" y="89"/>
                    <a:pt x="103" y="95"/>
                    <a:pt x="91" y="95"/>
                  </a:cubicBezTo>
                  <a:lnTo>
                    <a:pt x="0" y="95"/>
                  </a:lnTo>
                  <a:cubicBezTo>
                    <a:pt x="15" y="103"/>
                    <a:pt x="25" y="118"/>
                    <a:pt x="25" y="137"/>
                  </a:cubicBezTo>
                  <a:cubicBezTo>
                    <a:pt x="25" y="148"/>
                    <a:pt x="21" y="158"/>
                    <a:pt x="15" y="167"/>
                  </a:cubicBezTo>
                  <a:lnTo>
                    <a:pt x="67" y="167"/>
                  </a:lnTo>
                  <a:cubicBezTo>
                    <a:pt x="67" y="180"/>
                    <a:pt x="78" y="191"/>
                    <a:pt x="91" y="191"/>
                  </a:cubicBezTo>
                  <a:cubicBezTo>
                    <a:pt x="105" y="191"/>
                    <a:pt x="115" y="180"/>
                    <a:pt x="115" y="167"/>
                  </a:cubicBezTo>
                  <a:lnTo>
                    <a:pt x="127" y="167"/>
                  </a:lnTo>
                  <a:cubicBezTo>
                    <a:pt x="127" y="180"/>
                    <a:pt x="138" y="191"/>
                    <a:pt x="151" y="191"/>
                  </a:cubicBezTo>
                  <a:cubicBezTo>
                    <a:pt x="164" y="191"/>
                    <a:pt x="175" y="180"/>
                    <a:pt x="175" y="167"/>
                  </a:cubicBezTo>
                  <a:lnTo>
                    <a:pt x="608" y="167"/>
                  </a:lnTo>
                  <a:lnTo>
                    <a:pt x="608" y="131"/>
                  </a:lnTo>
                  <a:lnTo>
                    <a:pt x="151" y="131"/>
                  </a:lnTo>
                  <a:cubicBezTo>
                    <a:pt x="146" y="131"/>
                    <a:pt x="141" y="132"/>
                    <a:pt x="137" y="135"/>
                  </a:cubicBezTo>
                  <a:lnTo>
                    <a:pt x="106" y="167"/>
                  </a:lnTo>
                  <a:lnTo>
                    <a:pt x="89" y="167"/>
                  </a:lnTo>
                  <a:lnTo>
                    <a:pt x="129" y="126"/>
                  </a:lnTo>
                  <a:cubicBezTo>
                    <a:pt x="136" y="121"/>
                    <a:pt x="143" y="119"/>
                    <a:pt x="151" y="119"/>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26" name="Freeform 59">
              <a:extLst>
                <a:ext uri="{FF2B5EF4-FFF2-40B4-BE49-F238E27FC236}">
                  <a16:creationId xmlns:a16="http://schemas.microsoft.com/office/drawing/2014/main" id="{B29950AC-2004-4FFC-F197-A75F9C2AD5F5}"/>
                </a:ext>
              </a:extLst>
            </p:cNvPr>
            <p:cNvSpPr>
              <a:spLocks/>
            </p:cNvSpPr>
            <p:nvPr/>
          </p:nvSpPr>
          <p:spPr bwMode="auto">
            <a:xfrm>
              <a:off x="2507" y="3440"/>
              <a:ext cx="80" cy="101"/>
            </a:xfrm>
            <a:custGeom>
              <a:avLst/>
              <a:gdLst>
                <a:gd name="T0" fmla="*/ 18 w 54"/>
                <a:gd name="T1" fmla="*/ 0 h 66"/>
                <a:gd name="T2" fmla="*/ 18 w 54"/>
                <a:gd name="T3" fmla="*/ 0 h 66"/>
                <a:gd name="T4" fmla="*/ 16 w 54"/>
                <a:gd name="T5" fmla="*/ 0 h 66"/>
                <a:gd name="T6" fmla="*/ 0 w 54"/>
                <a:gd name="T7" fmla="*/ 29 h 66"/>
                <a:gd name="T8" fmla="*/ 38 w 54"/>
                <a:gd name="T9" fmla="*/ 66 h 66"/>
                <a:gd name="T10" fmla="*/ 54 w 54"/>
                <a:gd name="T11" fmla="*/ 36 h 66"/>
                <a:gd name="T12" fmla="*/ 18 w 54"/>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4" h="66">
                  <a:moveTo>
                    <a:pt x="18" y="0"/>
                  </a:moveTo>
                  <a:lnTo>
                    <a:pt x="18" y="0"/>
                  </a:lnTo>
                  <a:cubicBezTo>
                    <a:pt x="17" y="0"/>
                    <a:pt x="17" y="0"/>
                    <a:pt x="16" y="0"/>
                  </a:cubicBezTo>
                  <a:cubicBezTo>
                    <a:pt x="1" y="16"/>
                    <a:pt x="0" y="20"/>
                    <a:pt x="0" y="29"/>
                  </a:cubicBezTo>
                  <a:cubicBezTo>
                    <a:pt x="0" y="48"/>
                    <a:pt x="15" y="66"/>
                    <a:pt x="38" y="66"/>
                  </a:cubicBezTo>
                  <a:cubicBezTo>
                    <a:pt x="48" y="59"/>
                    <a:pt x="54" y="48"/>
                    <a:pt x="54" y="36"/>
                  </a:cubicBezTo>
                  <a:cubicBezTo>
                    <a:pt x="54" y="16"/>
                    <a:pt x="38" y="0"/>
                    <a:pt x="18"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grpSp>
        <p:nvGrpSpPr>
          <p:cNvPr id="63" name="Group 62">
            <a:extLst>
              <a:ext uri="{FF2B5EF4-FFF2-40B4-BE49-F238E27FC236}">
                <a16:creationId xmlns:a16="http://schemas.microsoft.com/office/drawing/2014/main" id="{9F306AE1-819E-F988-28E6-15230D5BCC64}"/>
              </a:ext>
            </a:extLst>
          </p:cNvPr>
          <p:cNvGrpSpPr/>
          <p:nvPr/>
        </p:nvGrpSpPr>
        <p:grpSpPr>
          <a:xfrm>
            <a:off x="7742466" y="2775954"/>
            <a:ext cx="631655" cy="426614"/>
            <a:chOff x="7551340" y="2830962"/>
            <a:chExt cx="675263" cy="390323"/>
          </a:xfrm>
          <a:solidFill>
            <a:srgbClr val="FFFFFF">
              <a:alpha val="78000"/>
            </a:srgbClr>
          </a:solidFill>
        </p:grpSpPr>
        <p:sp>
          <p:nvSpPr>
            <p:cNvPr id="121" name="Freeform 67">
              <a:extLst>
                <a:ext uri="{FF2B5EF4-FFF2-40B4-BE49-F238E27FC236}">
                  <a16:creationId xmlns:a16="http://schemas.microsoft.com/office/drawing/2014/main" id="{3F7535AC-5F8B-77C3-60AB-67825A130D72}"/>
                </a:ext>
              </a:extLst>
            </p:cNvPr>
            <p:cNvSpPr>
              <a:spLocks/>
            </p:cNvSpPr>
            <p:nvPr/>
          </p:nvSpPr>
          <p:spPr bwMode="auto">
            <a:xfrm>
              <a:off x="7697818" y="2830962"/>
              <a:ext cx="268055" cy="95466"/>
            </a:xfrm>
            <a:custGeom>
              <a:avLst/>
              <a:gdLst>
                <a:gd name="T0" fmla="*/ 4 w 115"/>
                <a:gd name="T1" fmla="*/ 29 h 50"/>
                <a:gd name="T2" fmla="*/ 4 w 115"/>
                <a:gd name="T3" fmla="*/ 29 h 50"/>
                <a:gd name="T4" fmla="*/ 56 w 115"/>
                <a:gd name="T5" fmla="*/ 50 h 50"/>
                <a:gd name="T6" fmla="*/ 115 w 115"/>
                <a:gd name="T7" fmla="*/ 25 h 50"/>
                <a:gd name="T8" fmla="*/ 53 w 115"/>
                <a:gd name="T9" fmla="*/ 0 h 50"/>
                <a:gd name="T10" fmla="*/ 48 w 115"/>
                <a:gd name="T11" fmla="*/ 0 h 50"/>
                <a:gd name="T12" fmla="*/ 4 w 115"/>
                <a:gd name="T13" fmla="*/ 18 h 50"/>
                <a:gd name="T14" fmla="*/ 0 w 115"/>
                <a:gd name="T15" fmla="*/ 23 h 50"/>
                <a:gd name="T16" fmla="*/ 4 w 115"/>
                <a:gd name="T1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0">
                  <a:moveTo>
                    <a:pt x="4" y="29"/>
                  </a:moveTo>
                  <a:lnTo>
                    <a:pt x="4" y="29"/>
                  </a:lnTo>
                  <a:lnTo>
                    <a:pt x="56" y="50"/>
                  </a:lnTo>
                  <a:lnTo>
                    <a:pt x="115" y="25"/>
                  </a:lnTo>
                  <a:lnTo>
                    <a:pt x="53" y="0"/>
                  </a:lnTo>
                  <a:cubicBezTo>
                    <a:pt x="51" y="0"/>
                    <a:pt x="50" y="0"/>
                    <a:pt x="48" y="0"/>
                  </a:cubicBezTo>
                  <a:lnTo>
                    <a:pt x="4" y="18"/>
                  </a:lnTo>
                  <a:cubicBezTo>
                    <a:pt x="2" y="19"/>
                    <a:pt x="0" y="21"/>
                    <a:pt x="0" y="23"/>
                  </a:cubicBezTo>
                  <a:cubicBezTo>
                    <a:pt x="0" y="26"/>
                    <a:pt x="2" y="28"/>
                    <a:pt x="4" y="29"/>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22" name="Freeform 68">
              <a:extLst>
                <a:ext uri="{FF2B5EF4-FFF2-40B4-BE49-F238E27FC236}">
                  <a16:creationId xmlns:a16="http://schemas.microsoft.com/office/drawing/2014/main" id="{F4A819AC-37B4-F37D-02C0-3310847E2460}"/>
                </a:ext>
              </a:extLst>
            </p:cNvPr>
            <p:cNvSpPr>
              <a:spLocks/>
            </p:cNvSpPr>
            <p:nvPr/>
          </p:nvSpPr>
          <p:spPr bwMode="auto">
            <a:xfrm>
              <a:off x="7551340" y="2838213"/>
              <a:ext cx="675263" cy="383072"/>
            </a:xfrm>
            <a:custGeom>
              <a:avLst/>
              <a:gdLst>
                <a:gd name="T0" fmla="*/ 284 w 290"/>
                <a:gd name="T1" fmla="*/ 21 h 201"/>
                <a:gd name="T2" fmla="*/ 284 w 290"/>
                <a:gd name="T3" fmla="*/ 21 h 201"/>
                <a:gd name="T4" fmla="*/ 245 w 290"/>
                <a:gd name="T5" fmla="*/ 5 h 201"/>
                <a:gd name="T6" fmla="*/ 84 w 290"/>
                <a:gd name="T7" fmla="*/ 75 h 201"/>
                <a:gd name="T8" fmla="*/ 50 w 290"/>
                <a:gd name="T9" fmla="*/ 58 h 201"/>
                <a:gd name="T10" fmla="*/ 45 w 290"/>
                <a:gd name="T11" fmla="*/ 58 h 201"/>
                <a:gd name="T12" fmla="*/ 3 w 290"/>
                <a:gd name="T13" fmla="*/ 76 h 201"/>
                <a:gd name="T14" fmla="*/ 0 w 290"/>
                <a:gd name="T15" fmla="*/ 81 h 201"/>
                <a:gd name="T16" fmla="*/ 1 w 290"/>
                <a:gd name="T17" fmla="*/ 86 h 201"/>
                <a:gd name="T18" fmla="*/ 55 w 290"/>
                <a:gd name="T19" fmla="*/ 140 h 201"/>
                <a:gd name="T20" fmla="*/ 62 w 290"/>
                <a:gd name="T21" fmla="*/ 141 h 201"/>
                <a:gd name="T22" fmla="*/ 139 w 290"/>
                <a:gd name="T23" fmla="*/ 110 h 201"/>
                <a:gd name="T24" fmla="*/ 108 w 290"/>
                <a:gd name="T25" fmla="*/ 193 h 201"/>
                <a:gd name="T26" fmla="*/ 109 w 290"/>
                <a:gd name="T27" fmla="*/ 200 h 201"/>
                <a:gd name="T28" fmla="*/ 113 w 290"/>
                <a:gd name="T29" fmla="*/ 201 h 201"/>
                <a:gd name="T30" fmla="*/ 116 w 290"/>
                <a:gd name="T31" fmla="*/ 201 h 201"/>
                <a:gd name="T32" fmla="*/ 164 w 290"/>
                <a:gd name="T33" fmla="*/ 177 h 201"/>
                <a:gd name="T34" fmla="*/ 167 w 290"/>
                <a:gd name="T35" fmla="*/ 174 h 201"/>
                <a:gd name="T36" fmla="*/ 214 w 290"/>
                <a:gd name="T37" fmla="*/ 81 h 201"/>
                <a:gd name="T38" fmla="*/ 268 w 290"/>
                <a:gd name="T39" fmla="*/ 60 h 201"/>
                <a:gd name="T40" fmla="*/ 284 w 290"/>
                <a:gd name="T41" fmla="*/ 2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0" h="201">
                  <a:moveTo>
                    <a:pt x="284" y="21"/>
                  </a:moveTo>
                  <a:lnTo>
                    <a:pt x="284" y="21"/>
                  </a:lnTo>
                  <a:cubicBezTo>
                    <a:pt x="278" y="6"/>
                    <a:pt x="260" y="0"/>
                    <a:pt x="245" y="5"/>
                  </a:cubicBezTo>
                  <a:lnTo>
                    <a:pt x="84" y="75"/>
                  </a:lnTo>
                  <a:lnTo>
                    <a:pt x="50" y="58"/>
                  </a:lnTo>
                  <a:cubicBezTo>
                    <a:pt x="49" y="58"/>
                    <a:pt x="47" y="57"/>
                    <a:pt x="45" y="58"/>
                  </a:cubicBezTo>
                  <a:lnTo>
                    <a:pt x="3" y="76"/>
                  </a:lnTo>
                  <a:cubicBezTo>
                    <a:pt x="1" y="77"/>
                    <a:pt x="0" y="79"/>
                    <a:pt x="0" y="81"/>
                  </a:cubicBezTo>
                  <a:cubicBezTo>
                    <a:pt x="0" y="82"/>
                    <a:pt x="0" y="84"/>
                    <a:pt x="1" y="86"/>
                  </a:cubicBezTo>
                  <a:lnTo>
                    <a:pt x="55" y="140"/>
                  </a:lnTo>
                  <a:cubicBezTo>
                    <a:pt x="57" y="142"/>
                    <a:pt x="59" y="142"/>
                    <a:pt x="62" y="141"/>
                  </a:cubicBezTo>
                  <a:lnTo>
                    <a:pt x="139" y="110"/>
                  </a:lnTo>
                  <a:lnTo>
                    <a:pt x="108" y="193"/>
                  </a:lnTo>
                  <a:cubicBezTo>
                    <a:pt x="107" y="196"/>
                    <a:pt x="108" y="198"/>
                    <a:pt x="109" y="200"/>
                  </a:cubicBezTo>
                  <a:cubicBezTo>
                    <a:pt x="110" y="201"/>
                    <a:pt x="112" y="201"/>
                    <a:pt x="113" y="201"/>
                  </a:cubicBezTo>
                  <a:cubicBezTo>
                    <a:pt x="114" y="201"/>
                    <a:pt x="115" y="201"/>
                    <a:pt x="116" y="201"/>
                  </a:cubicBezTo>
                  <a:lnTo>
                    <a:pt x="164" y="177"/>
                  </a:lnTo>
                  <a:cubicBezTo>
                    <a:pt x="165" y="176"/>
                    <a:pt x="166" y="175"/>
                    <a:pt x="167" y="174"/>
                  </a:cubicBezTo>
                  <a:lnTo>
                    <a:pt x="214" y="81"/>
                  </a:lnTo>
                  <a:lnTo>
                    <a:pt x="268" y="60"/>
                  </a:lnTo>
                  <a:cubicBezTo>
                    <a:pt x="283" y="54"/>
                    <a:pt x="290" y="36"/>
                    <a:pt x="284" y="21"/>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sp>
        <p:nvSpPr>
          <p:cNvPr id="249" name="Freeform 40">
            <a:extLst>
              <a:ext uri="{FF2B5EF4-FFF2-40B4-BE49-F238E27FC236}">
                <a16:creationId xmlns:a16="http://schemas.microsoft.com/office/drawing/2014/main" id="{32627B41-8D1A-A628-CBA9-BC1563EF64E4}"/>
              </a:ext>
            </a:extLst>
          </p:cNvPr>
          <p:cNvSpPr>
            <a:spLocks noEditPoints="1"/>
          </p:cNvSpPr>
          <p:nvPr/>
        </p:nvSpPr>
        <p:spPr bwMode="auto">
          <a:xfrm>
            <a:off x="7897324" y="3709540"/>
            <a:ext cx="483088" cy="501616"/>
          </a:xfrm>
          <a:custGeom>
            <a:avLst/>
            <a:gdLst>
              <a:gd name="T0" fmla="*/ 20 w 261"/>
              <a:gd name="T1" fmla="*/ 42 h 333"/>
              <a:gd name="T2" fmla="*/ 20 w 261"/>
              <a:gd name="T3" fmla="*/ 42 h 333"/>
              <a:gd name="T4" fmla="*/ 40 w 261"/>
              <a:gd name="T5" fmla="*/ 13 h 333"/>
              <a:gd name="T6" fmla="*/ 221 w 261"/>
              <a:gd name="T7" fmla="*/ 13 h 333"/>
              <a:gd name="T8" fmla="*/ 240 w 261"/>
              <a:gd name="T9" fmla="*/ 42 h 333"/>
              <a:gd name="T10" fmla="*/ 20 w 261"/>
              <a:gd name="T11" fmla="*/ 42 h 333"/>
              <a:gd name="T12" fmla="*/ 259 w 261"/>
              <a:gd name="T13" fmla="*/ 46 h 333"/>
              <a:gd name="T14" fmla="*/ 259 w 261"/>
              <a:gd name="T15" fmla="*/ 46 h 333"/>
              <a:gd name="T16" fmla="*/ 230 w 261"/>
              <a:gd name="T17" fmla="*/ 3 h 333"/>
              <a:gd name="T18" fmla="*/ 224 w 261"/>
              <a:gd name="T19" fmla="*/ 0 h 333"/>
              <a:gd name="T20" fmla="*/ 36 w 261"/>
              <a:gd name="T21" fmla="*/ 0 h 333"/>
              <a:gd name="T22" fmla="*/ 30 w 261"/>
              <a:gd name="T23" fmla="*/ 3 h 333"/>
              <a:gd name="T24" fmla="*/ 1 w 261"/>
              <a:gd name="T25" fmla="*/ 46 h 333"/>
              <a:gd name="T26" fmla="*/ 0 w 261"/>
              <a:gd name="T27" fmla="*/ 50 h 333"/>
              <a:gd name="T28" fmla="*/ 0 w 261"/>
              <a:gd name="T29" fmla="*/ 50 h 333"/>
              <a:gd name="T30" fmla="*/ 29 w 261"/>
              <a:gd name="T31" fmla="*/ 326 h 333"/>
              <a:gd name="T32" fmla="*/ 36 w 261"/>
              <a:gd name="T33" fmla="*/ 333 h 333"/>
              <a:gd name="T34" fmla="*/ 224 w 261"/>
              <a:gd name="T35" fmla="*/ 333 h 333"/>
              <a:gd name="T36" fmla="*/ 232 w 261"/>
              <a:gd name="T37" fmla="*/ 326 h 333"/>
              <a:gd name="T38" fmla="*/ 261 w 261"/>
              <a:gd name="T39" fmla="*/ 50 h 333"/>
              <a:gd name="T40" fmla="*/ 259 w 261"/>
              <a:gd name="T41" fmla="*/ 4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 h="333">
                <a:moveTo>
                  <a:pt x="20" y="42"/>
                </a:moveTo>
                <a:lnTo>
                  <a:pt x="20" y="42"/>
                </a:lnTo>
                <a:lnTo>
                  <a:pt x="40" y="13"/>
                </a:lnTo>
                <a:lnTo>
                  <a:pt x="221" y="13"/>
                </a:lnTo>
                <a:lnTo>
                  <a:pt x="240" y="42"/>
                </a:lnTo>
                <a:lnTo>
                  <a:pt x="20" y="42"/>
                </a:lnTo>
                <a:close/>
                <a:moveTo>
                  <a:pt x="259" y="46"/>
                </a:moveTo>
                <a:lnTo>
                  <a:pt x="259" y="46"/>
                </a:lnTo>
                <a:lnTo>
                  <a:pt x="230" y="3"/>
                </a:lnTo>
                <a:cubicBezTo>
                  <a:pt x="229" y="1"/>
                  <a:pt x="227" y="0"/>
                  <a:pt x="224" y="0"/>
                </a:cubicBezTo>
                <a:lnTo>
                  <a:pt x="36" y="0"/>
                </a:lnTo>
                <a:cubicBezTo>
                  <a:pt x="33" y="0"/>
                  <a:pt x="31" y="1"/>
                  <a:pt x="30" y="3"/>
                </a:cubicBezTo>
                <a:lnTo>
                  <a:pt x="1" y="46"/>
                </a:lnTo>
                <a:cubicBezTo>
                  <a:pt x="0" y="46"/>
                  <a:pt x="0" y="48"/>
                  <a:pt x="0" y="50"/>
                </a:cubicBezTo>
                <a:cubicBezTo>
                  <a:pt x="0" y="50"/>
                  <a:pt x="0" y="50"/>
                  <a:pt x="0" y="50"/>
                </a:cubicBezTo>
                <a:lnTo>
                  <a:pt x="29" y="326"/>
                </a:lnTo>
                <a:cubicBezTo>
                  <a:pt x="29" y="330"/>
                  <a:pt x="32" y="333"/>
                  <a:pt x="36" y="333"/>
                </a:cubicBezTo>
                <a:lnTo>
                  <a:pt x="224" y="333"/>
                </a:lnTo>
                <a:cubicBezTo>
                  <a:pt x="228" y="333"/>
                  <a:pt x="231" y="330"/>
                  <a:pt x="232" y="326"/>
                </a:cubicBezTo>
                <a:lnTo>
                  <a:pt x="261" y="50"/>
                </a:lnTo>
                <a:cubicBezTo>
                  <a:pt x="261" y="49"/>
                  <a:pt x="260" y="46"/>
                  <a:pt x="259" y="46"/>
                </a:cubicBezTo>
                <a:close/>
              </a:path>
            </a:pathLst>
          </a:custGeom>
          <a:solidFill>
            <a:srgbClr val="FFFFFF">
              <a:alpha val="78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lt"/>
              <a:cs typeface="+mn-lt"/>
              <a:sym typeface="+mn-lt"/>
            </a:endParaRPr>
          </a:p>
        </p:txBody>
      </p:sp>
      <p:sp>
        <p:nvSpPr>
          <p:cNvPr id="250" name="Freeform 63">
            <a:extLst>
              <a:ext uri="{FF2B5EF4-FFF2-40B4-BE49-F238E27FC236}">
                <a16:creationId xmlns:a16="http://schemas.microsoft.com/office/drawing/2014/main" id="{E7D51D3E-A196-13E1-F4A9-6F5804D45B28}"/>
              </a:ext>
            </a:extLst>
          </p:cNvPr>
          <p:cNvSpPr>
            <a:spLocks noEditPoints="1"/>
          </p:cNvSpPr>
          <p:nvPr/>
        </p:nvSpPr>
        <p:spPr bwMode="auto">
          <a:xfrm>
            <a:off x="7718906" y="4970265"/>
            <a:ext cx="539736" cy="645897"/>
          </a:xfrm>
          <a:custGeom>
            <a:avLst/>
            <a:gdLst>
              <a:gd name="T0" fmla="*/ 212 w 287"/>
              <a:gd name="T1" fmla="*/ 66 h 425"/>
              <a:gd name="T2" fmla="*/ 263 w 287"/>
              <a:gd name="T3" fmla="*/ 19 h 425"/>
              <a:gd name="T4" fmla="*/ 268 w 287"/>
              <a:gd name="T5" fmla="*/ 119 h 425"/>
              <a:gd name="T6" fmla="*/ 212 w 287"/>
              <a:gd name="T7" fmla="*/ 72 h 425"/>
              <a:gd name="T8" fmla="*/ 268 w 287"/>
              <a:gd name="T9" fmla="*/ 172 h 425"/>
              <a:gd name="T10" fmla="*/ 212 w 287"/>
              <a:gd name="T11" fmla="*/ 125 h 425"/>
              <a:gd name="T12" fmla="*/ 268 w 287"/>
              <a:gd name="T13" fmla="*/ 225 h 425"/>
              <a:gd name="T14" fmla="*/ 212 w 287"/>
              <a:gd name="T15" fmla="*/ 178 h 425"/>
              <a:gd name="T16" fmla="*/ 268 w 287"/>
              <a:gd name="T17" fmla="*/ 278 h 425"/>
              <a:gd name="T18" fmla="*/ 212 w 287"/>
              <a:gd name="T19" fmla="*/ 231 h 425"/>
              <a:gd name="T20" fmla="*/ 268 w 287"/>
              <a:gd name="T21" fmla="*/ 326 h 425"/>
              <a:gd name="T22" fmla="*/ 217 w 287"/>
              <a:gd name="T23" fmla="*/ 331 h 425"/>
              <a:gd name="T24" fmla="*/ 268 w 287"/>
              <a:gd name="T25" fmla="*/ 284 h 425"/>
              <a:gd name="T26" fmla="*/ 205 w 287"/>
              <a:gd name="T27" fmla="*/ 66 h 425"/>
              <a:gd name="T28" fmla="*/ 154 w 287"/>
              <a:gd name="T29" fmla="*/ 19 h 425"/>
              <a:gd name="T30" fmla="*/ 205 w 287"/>
              <a:gd name="T31" fmla="*/ 66 h 425"/>
              <a:gd name="T32" fmla="*/ 149 w 287"/>
              <a:gd name="T33" fmla="*/ 119 h 425"/>
              <a:gd name="T34" fmla="*/ 205 w 287"/>
              <a:gd name="T35" fmla="*/ 119 h 425"/>
              <a:gd name="T36" fmla="*/ 149 w 287"/>
              <a:gd name="T37" fmla="*/ 172 h 425"/>
              <a:gd name="T38" fmla="*/ 205 w 287"/>
              <a:gd name="T39" fmla="*/ 172 h 425"/>
              <a:gd name="T40" fmla="*/ 149 w 287"/>
              <a:gd name="T41" fmla="*/ 225 h 425"/>
              <a:gd name="T42" fmla="*/ 205 w 287"/>
              <a:gd name="T43" fmla="*/ 225 h 425"/>
              <a:gd name="T44" fmla="*/ 149 w 287"/>
              <a:gd name="T45" fmla="*/ 278 h 425"/>
              <a:gd name="T46" fmla="*/ 205 w 287"/>
              <a:gd name="T47" fmla="*/ 278 h 425"/>
              <a:gd name="T48" fmla="*/ 200 w 287"/>
              <a:gd name="T49" fmla="*/ 331 h 425"/>
              <a:gd name="T50" fmla="*/ 149 w 287"/>
              <a:gd name="T51" fmla="*/ 284 h 425"/>
              <a:gd name="T52" fmla="*/ 142 w 287"/>
              <a:gd name="T53" fmla="*/ 119 h 425"/>
              <a:gd name="T54" fmla="*/ 86 w 287"/>
              <a:gd name="T55" fmla="*/ 72 h 425"/>
              <a:gd name="T56" fmla="*/ 142 w 287"/>
              <a:gd name="T57" fmla="*/ 172 h 425"/>
              <a:gd name="T58" fmla="*/ 86 w 287"/>
              <a:gd name="T59" fmla="*/ 125 h 425"/>
              <a:gd name="T60" fmla="*/ 142 w 287"/>
              <a:gd name="T61" fmla="*/ 225 h 425"/>
              <a:gd name="T62" fmla="*/ 86 w 287"/>
              <a:gd name="T63" fmla="*/ 178 h 425"/>
              <a:gd name="T64" fmla="*/ 142 w 287"/>
              <a:gd name="T65" fmla="*/ 278 h 425"/>
              <a:gd name="T66" fmla="*/ 86 w 287"/>
              <a:gd name="T67" fmla="*/ 231 h 425"/>
              <a:gd name="T68" fmla="*/ 142 w 287"/>
              <a:gd name="T69" fmla="*/ 326 h 425"/>
              <a:gd name="T70" fmla="*/ 91 w 287"/>
              <a:gd name="T71" fmla="*/ 331 h 425"/>
              <a:gd name="T72" fmla="*/ 142 w 287"/>
              <a:gd name="T73" fmla="*/ 284 h 425"/>
              <a:gd name="T74" fmla="*/ 79 w 287"/>
              <a:gd name="T75" fmla="*/ 119 h 425"/>
              <a:gd name="T76" fmla="*/ 79 w 287"/>
              <a:gd name="T77" fmla="*/ 72 h 425"/>
              <a:gd name="T78" fmla="*/ 79 w 287"/>
              <a:gd name="T79" fmla="*/ 172 h 425"/>
              <a:gd name="T80" fmla="*/ 79 w 287"/>
              <a:gd name="T81" fmla="*/ 125 h 425"/>
              <a:gd name="T82" fmla="*/ 79 w 287"/>
              <a:gd name="T83" fmla="*/ 225 h 425"/>
              <a:gd name="T84" fmla="*/ 79 w 287"/>
              <a:gd name="T85" fmla="*/ 178 h 425"/>
              <a:gd name="T86" fmla="*/ 79 w 287"/>
              <a:gd name="T87" fmla="*/ 278 h 425"/>
              <a:gd name="T88" fmla="*/ 79 w 287"/>
              <a:gd name="T89" fmla="*/ 231 h 425"/>
              <a:gd name="T90" fmla="*/ 79 w 287"/>
              <a:gd name="T91" fmla="*/ 326 h 425"/>
              <a:gd name="T92" fmla="*/ 23 w 287"/>
              <a:gd name="T93" fmla="*/ 326 h 425"/>
              <a:gd name="T94" fmla="*/ 79 w 287"/>
              <a:gd name="T95" fmla="*/ 326 h 425"/>
              <a:gd name="T96" fmla="*/ 28 w 287"/>
              <a:gd name="T97" fmla="*/ 19 h 425"/>
              <a:gd name="T98" fmla="*/ 79 w 287"/>
              <a:gd name="T99" fmla="*/ 66 h 425"/>
              <a:gd name="T100" fmla="*/ 86 w 287"/>
              <a:gd name="T101" fmla="*/ 24 h 425"/>
              <a:gd name="T102" fmla="*/ 138 w 287"/>
              <a:gd name="T103" fmla="*/ 19 h 425"/>
              <a:gd name="T104" fmla="*/ 86 w 287"/>
              <a:gd name="T105" fmla="*/ 66 h 425"/>
              <a:gd name="T106" fmla="*/ 0 w 287"/>
              <a:gd name="T107" fmla="*/ 0 h 425"/>
              <a:gd name="T108" fmla="*/ 23 w 287"/>
              <a:gd name="T109" fmla="*/ 407 h 425"/>
              <a:gd name="T110" fmla="*/ 28 w 287"/>
              <a:gd name="T111" fmla="*/ 349 h 425"/>
              <a:gd name="T112" fmla="*/ 79 w 287"/>
              <a:gd name="T113" fmla="*/ 360 h 425"/>
              <a:gd name="T114" fmla="*/ 287 w 287"/>
              <a:gd name="T115"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7" h="425">
                <a:moveTo>
                  <a:pt x="268" y="66"/>
                </a:moveTo>
                <a:lnTo>
                  <a:pt x="268" y="66"/>
                </a:lnTo>
                <a:lnTo>
                  <a:pt x="212" y="66"/>
                </a:lnTo>
                <a:lnTo>
                  <a:pt x="212" y="24"/>
                </a:lnTo>
                <a:cubicBezTo>
                  <a:pt x="212" y="21"/>
                  <a:pt x="214" y="19"/>
                  <a:pt x="217" y="19"/>
                </a:cubicBezTo>
                <a:lnTo>
                  <a:pt x="263" y="19"/>
                </a:lnTo>
                <a:cubicBezTo>
                  <a:pt x="266" y="19"/>
                  <a:pt x="268" y="21"/>
                  <a:pt x="268" y="24"/>
                </a:cubicBezTo>
                <a:lnTo>
                  <a:pt x="268" y="66"/>
                </a:lnTo>
                <a:close/>
                <a:moveTo>
                  <a:pt x="268" y="119"/>
                </a:moveTo>
                <a:lnTo>
                  <a:pt x="268" y="119"/>
                </a:lnTo>
                <a:lnTo>
                  <a:pt x="212" y="119"/>
                </a:lnTo>
                <a:lnTo>
                  <a:pt x="212" y="72"/>
                </a:lnTo>
                <a:lnTo>
                  <a:pt x="268" y="72"/>
                </a:lnTo>
                <a:lnTo>
                  <a:pt x="268" y="119"/>
                </a:lnTo>
                <a:close/>
                <a:moveTo>
                  <a:pt x="268" y="172"/>
                </a:moveTo>
                <a:lnTo>
                  <a:pt x="268" y="172"/>
                </a:lnTo>
                <a:lnTo>
                  <a:pt x="212" y="172"/>
                </a:lnTo>
                <a:lnTo>
                  <a:pt x="212" y="125"/>
                </a:lnTo>
                <a:lnTo>
                  <a:pt x="268" y="125"/>
                </a:lnTo>
                <a:lnTo>
                  <a:pt x="268" y="172"/>
                </a:lnTo>
                <a:close/>
                <a:moveTo>
                  <a:pt x="268" y="225"/>
                </a:moveTo>
                <a:lnTo>
                  <a:pt x="268" y="225"/>
                </a:lnTo>
                <a:lnTo>
                  <a:pt x="212" y="225"/>
                </a:lnTo>
                <a:lnTo>
                  <a:pt x="212" y="178"/>
                </a:lnTo>
                <a:lnTo>
                  <a:pt x="268" y="178"/>
                </a:lnTo>
                <a:lnTo>
                  <a:pt x="268" y="225"/>
                </a:lnTo>
                <a:close/>
                <a:moveTo>
                  <a:pt x="268" y="278"/>
                </a:moveTo>
                <a:lnTo>
                  <a:pt x="268" y="278"/>
                </a:lnTo>
                <a:lnTo>
                  <a:pt x="212" y="278"/>
                </a:lnTo>
                <a:lnTo>
                  <a:pt x="212" y="231"/>
                </a:lnTo>
                <a:lnTo>
                  <a:pt x="268" y="231"/>
                </a:lnTo>
                <a:lnTo>
                  <a:pt x="268" y="278"/>
                </a:lnTo>
                <a:close/>
                <a:moveTo>
                  <a:pt x="268" y="326"/>
                </a:moveTo>
                <a:lnTo>
                  <a:pt x="268" y="326"/>
                </a:lnTo>
                <a:cubicBezTo>
                  <a:pt x="268" y="329"/>
                  <a:pt x="266" y="331"/>
                  <a:pt x="263" y="331"/>
                </a:cubicBezTo>
                <a:lnTo>
                  <a:pt x="217" y="331"/>
                </a:lnTo>
                <a:cubicBezTo>
                  <a:pt x="214" y="331"/>
                  <a:pt x="212" y="329"/>
                  <a:pt x="212" y="326"/>
                </a:cubicBezTo>
                <a:lnTo>
                  <a:pt x="212" y="284"/>
                </a:lnTo>
                <a:lnTo>
                  <a:pt x="268" y="284"/>
                </a:lnTo>
                <a:lnTo>
                  <a:pt x="268" y="326"/>
                </a:lnTo>
                <a:close/>
                <a:moveTo>
                  <a:pt x="205" y="66"/>
                </a:moveTo>
                <a:lnTo>
                  <a:pt x="205" y="66"/>
                </a:lnTo>
                <a:lnTo>
                  <a:pt x="149" y="66"/>
                </a:lnTo>
                <a:lnTo>
                  <a:pt x="149" y="24"/>
                </a:lnTo>
                <a:cubicBezTo>
                  <a:pt x="149" y="21"/>
                  <a:pt x="151" y="19"/>
                  <a:pt x="154" y="19"/>
                </a:cubicBezTo>
                <a:lnTo>
                  <a:pt x="200" y="19"/>
                </a:lnTo>
                <a:cubicBezTo>
                  <a:pt x="203" y="19"/>
                  <a:pt x="205" y="21"/>
                  <a:pt x="205" y="24"/>
                </a:cubicBezTo>
                <a:lnTo>
                  <a:pt x="205" y="66"/>
                </a:lnTo>
                <a:close/>
                <a:moveTo>
                  <a:pt x="205" y="119"/>
                </a:moveTo>
                <a:lnTo>
                  <a:pt x="205" y="119"/>
                </a:lnTo>
                <a:lnTo>
                  <a:pt x="149" y="119"/>
                </a:lnTo>
                <a:lnTo>
                  <a:pt x="149" y="72"/>
                </a:lnTo>
                <a:lnTo>
                  <a:pt x="205" y="72"/>
                </a:lnTo>
                <a:lnTo>
                  <a:pt x="205" y="119"/>
                </a:lnTo>
                <a:close/>
                <a:moveTo>
                  <a:pt x="205" y="172"/>
                </a:moveTo>
                <a:lnTo>
                  <a:pt x="205" y="172"/>
                </a:lnTo>
                <a:lnTo>
                  <a:pt x="149" y="172"/>
                </a:lnTo>
                <a:lnTo>
                  <a:pt x="149" y="125"/>
                </a:lnTo>
                <a:lnTo>
                  <a:pt x="205" y="125"/>
                </a:lnTo>
                <a:lnTo>
                  <a:pt x="205" y="172"/>
                </a:lnTo>
                <a:close/>
                <a:moveTo>
                  <a:pt x="205" y="225"/>
                </a:moveTo>
                <a:lnTo>
                  <a:pt x="205" y="225"/>
                </a:lnTo>
                <a:lnTo>
                  <a:pt x="149" y="225"/>
                </a:lnTo>
                <a:lnTo>
                  <a:pt x="149" y="178"/>
                </a:lnTo>
                <a:lnTo>
                  <a:pt x="205" y="178"/>
                </a:lnTo>
                <a:lnTo>
                  <a:pt x="205" y="225"/>
                </a:lnTo>
                <a:close/>
                <a:moveTo>
                  <a:pt x="205" y="278"/>
                </a:moveTo>
                <a:lnTo>
                  <a:pt x="205" y="278"/>
                </a:lnTo>
                <a:lnTo>
                  <a:pt x="149" y="278"/>
                </a:lnTo>
                <a:lnTo>
                  <a:pt x="149" y="231"/>
                </a:lnTo>
                <a:lnTo>
                  <a:pt x="205" y="231"/>
                </a:lnTo>
                <a:lnTo>
                  <a:pt x="205" y="278"/>
                </a:lnTo>
                <a:close/>
                <a:moveTo>
                  <a:pt x="205" y="326"/>
                </a:moveTo>
                <a:lnTo>
                  <a:pt x="205" y="326"/>
                </a:lnTo>
                <a:cubicBezTo>
                  <a:pt x="205" y="329"/>
                  <a:pt x="203" y="331"/>
                  <a:pt x="200" y="331"/>
                </a:cubicBezTo>
                <a:lnTo>
                  <a:pt x="154" y="331"/>
                </a:lnTo>
                <a:cubicBezTo>
                  <a:pt x="151" y="331"/>
                  <a:pt x="149" y="329"/>
                  <a:pt x="149" y="326"/>
                </a:cubicBezTo>
                <a:lnTo>
                  <a:pt x="149" y="284"/>
                </a:lnTo>
                <a:lnTo>
                  <a:pt x="205" y="284"/>
                </a:lnTo>
                <a:lnTo>
                  <a:pt x="205" y="326"/>
                </a:lnTo>
                <a:close/>
                <a:moveTo>
                  <a:pt x="142" y="119"/>
                </a:moveTo>
                <a:lnTo>
                  <a:pt x="142" y="119"/>
                </a:lnTo>
                <a:lnTo>
                  <a:pt x="86" y="119"/>
                </a:lnTo>
                <a:lnTo>
                  <a:pt x="86" y="72"/>
                </a:lnTo>
                <a:lnTo>
                  <a:pt x="142" y="72"/>
                </a:lnTo>
                <a:lnTo>
                  <a:pt x="142" y="119"/>
                </a:lnTo>
                <a:close/>
                <a:moveTo>
                  <a:pt x="142" y="172"/>
                </a:moveTo>
                <a:lnTo>
                  <a:pt x="142" y="172"/>
                </a:lnTo>
                <a:lnTo>
                  <a:pt x="86" y="172"/>
                </a:lnTo>
                <a:lnTo>
                  <a:pt x="86" y="125"/>
                </a:lnTo>
                <a:lnTo>
                  <a:pt x="142" y="125"/>
                </a:lnTo>
                <a:lnTo>
                  <a:pt x="142" y="172"/>
                </a:lnTo>
                <a:close/>
                <a:moveTo>
                  <a:pt x="142" y="225"/>
                </a:moveTo>
                <a:lnTo>
                  <a:pt x="142" y="225"/>
                </a:lnTo>
                <a:lnTo>
                  <a:pt x="86" y="225"/>
                </a:lnTo>
                <a:lnTo>
                  <a:pt x="86" y="178"/>
                </a:lnTo>
                <a:lnTo>
                  <a:pt x="142" y="178"/>
                </a:lnTo>
                <a:lnTo>
                  <a:pt x="142" y="225"/>
                </a:lnTo>
                <a:close/>
                <a:moveTo>
                  <a:pt x="142" y="278"/>
                </a:moveTo>
                <a:lnTo>
                  <a:pt x="142" y="278"/>
                </a:lnTo>
                <a:lnTo>
                  <a:pt x="86" y="278"/>
                </a:lnTo>
                <a:lnTo>
                  <a:pt x="86" y="231"/>
                </a:lnTo>
                <a:lnTo>
                  <a:pt x="142" y="231"/>
                </a:lnTo>
                <a:lnTo>
                  <a:pt x="142" y="278"/>
                </a:lnTo>
                <a:close/>
                <a:moveTo>
                  <a:pt x="142" y="326"/>
                </a:moveTo>
                <a:lnTo>
                  <a:pt x="142" y="326"/>
                </a:lnTo>
                <a:cubicBezTo>
                  <a:pt x="142" y="329"/>
                  <a:pt x="140" y="331"/>
                  <a:pt x="138" y="331"/>
                </a:cubicBezTo>
                <a:lnTo>
                  <a:pt x="91" y="331"/>
                </a:lnTo>
                <a:cubicBezTo>
                  <a:pt x="89" y="331"/>
                  <a:pt x="86" y="329"/>
                  <a:pt x="86" y="326"/>
                </a:cubicBezTo>
                <a:lnTo>
                  <a:pt x="86" y="284"/>
                </a:lnTo>
                <a:lnTo>
                  <a:pt x="142" y="284"/>
                </a:lnTo>
                <a:lnTo>
                  <a:pt x="142" y="326"/>
                </a:lnTo>
                <a:close/>
                <a:moveTo>
                  <a:pt x="79" y="119"/>
                </a:moveTo>
                <a:lnTo>
                  <a:pt x="79" y="119"/>
                </a:lnTo>
                <a:lnTo>
                  <a:pt x="23" y="119"/>
                </a:lnTo>
                <a:lnTo>
                  <a:pt x="23" y="72"/>
                </a:lnTo>
                <a:lnTo>
                  <a:pt x="79" y="72"/>
                </a:lnTo>
                <a:lnTo>
                  <a:pt x="79" y="119"/>
                </a:lnTo>
                <a:close/>
                <a:moveTo>
                  <a:pt x="79" y="172"/>
                </a:moveTo>
                <a:lnTo>
                  <a:pt x="79" y="172"/>
                </a:lnTo>
                <a:lnTo>
                  <a:pt x="23" y="172"/>
                </a:lnTo>
                <a:lnTo>
                  <a:pt x="23" y="125"/>
                </a:lnTo>
                <a:lnTo>
                  <a:pt x="79" y="125"/>
                </a:lnTo>
                <a:lnTo>
                  <a:pt x="79" y="172"/>
                </a:lnTo>
                <a:close/>
                <a:moveTo>
                  <a:pt x="79" y="225"/>
                </a:moveTo>
                <a:lnTo>
                  <a:pt x="79" y="225"/>
                </a:lnTo>
                <a:lnTo>
                  <a:pt x="23" y="225"/>
                </a:lnTo>
                <a:lnTo>
                  <a:pt x="23" y="178"/>
                </a:lnTo>
                <a:lnTo>
                  <a:pt x="79" y="178"/>
                </a:lnTo>
                <a:lnTo>
                  <a:pt x="79" y="225"/>
                </a:lnTo>
                <a:close/>
                <a:moveTo>
                  <a:pt x="79" y="278"/>
                </a:moveTo>
                <a:lnTo>
                  <a:pt x="79" y="278"/>
                </a:lnTo>
                <a:lnTo>
                  <a:pt x="23" y="278"/>
                </a:lnTo>
                <a:lnTo>
                  <a:pt x="23" y="231"/>
                </a:lnTo>
                <a:lnTo>
                  <a:pt x="79" y="231"/>
                </a:lnTo>
                <a:lnTo>
                  <a:pt x="79" y="278"/>
                </a:lnTo>
                <a:close/>
                <a:moveTo>
                  <a:pt x="79" y="326"/>
                </a:moveTo>
                <a:lnTo>
                  <a:pt x="79" y="326"/>
                </a:lnTo>
                <a:cubicBezTo>
                  <a:pt x="79" y="329"/>
                  <a:pt x="77" y="331"/>
                  <a:pt x="75" y="331"/>
                </a:cubicBezTo>
                <a:lnTo>
                  <a:pt x="28" y="331"/>
                </a:lnTo>
                <a:cubicBezTo>
                  <a:pt x="26" y="331"/>
                  <a:pt x="23" y="329"/>
                  <a:pt x="23" y="326"/>
                </a:cubicBezTo>
                <a:lnTo>
                  <a:pt x="23" y="284"/>
                </a:lnTo>
                <a:lnTo>
                  <a:pt x="79" y="284"/>
                </a:lnTo>
                <a:lnTo>
                  <a:pt x="79" y="326"/>
                </a:lnTo>
                <a:close/>
                <a:moveTo>
                  <a:pt x="23" y="24"/>
                </a:moveTo>
                <a:lnTo>
                  <a:pt x="23" y="24"/>
                </a:lnTo>
                <a:cubicBezTo>
                  <a:pt x="23" y="21"/>
                  <a:pt x="26" y="19"/>
                  <a:pt x="28" y="19"/>
                </a:cubicBezTo>
                <a:lnTo>
                  <a:pt x="75" y="19"/>
                </a:lnTo>
                <a:cubicBezTo>
                  <a:pt x="77" y="19"/>
                  <a:pt x="79" y="21"/>
                  <a:pt x="79" y="24"/>
                </a:cubicBezTo>
                <a:lnTo>
                  <a:pt x="79" y="66"/>
                </a:lnTo>
                <a:lnTo>
                  <a:pt x="23" y="66"/>
                </a:lnTo>
                <a:lnTo>
                  <a:pt x="23" y="24"/>
                </a:lnTo>
                <a:close/>
                <a:moveTo>
                  <a:pt x="86" y="24"/>
                </a:moveTo>
                <a:lnTo>
                  <a:pt x="86" y="24"/>
                </a:lnTo>
                <a:cubicBezTo>
                  <a:pt x="86" y="21"/>
                  <a:pt x="89" y="19"/>
                  <a:pt x="91" y="19"/>
                </a:cubicBezTo>
                <a:lnTo>
                  <a:pt x="138" y="19"/>
                </a:lnTo>
                <a:cubicBezTo>
                  <a:pt x="140" y="19"/>
                  <a:pt x="142" y="21"/>
                  <a:pt x="142" y="24"/>
                </a:cubicBezTo>
                <a:lnTo>
                  <a:pt x="142" y="66"/>
                </a:lnTo>
                <a:lnTo>
                  <a:pt x="86" y="66"/>
                </a:lnTo>
                <a:lnTo>
                  <a:pt x="86" y="24"/>
                </a:lnTo>
                <a:close/>
                <a:moveTo>
                  <a:pt x="0" y="0"/>
                </a:moveTo>
                <a:lnTo>
                  <a:pt x="0" y="0"/>
                </a:lnTo>
                <a:lnTo>
                  <a:pt x="0" y="425"/>
                </a:lnTo>
                <a:lnTo>
                  <a:pt x="23" y="425"/>
                </a:lnTo>
                <a:lnTo>
                  <a:pt x="23" y="407"/>
                </a:lnTo>
                <a:lnTo>
                  <a:pt x="23" y="360"/>
                </a:lnTo>
                <a:lnTo>
                  <a:pt x="23" y="354"/>
                </a:lnTo>
                <a:cubicBezTo>
                  <a:pt x="23" y="351"/>
                  <a:pt x="26" y="349"/>
                  <a:pt x="28" y="349"/>
                </a:cubicBezTo>
                <a:lnTo>
                  <a:pt x="75" y="349"/>
                </a:lnTo>
                <a:cubicBezTo>
                  <a:pt x="77" y="349"/>
                  <a:pt x="79" y="351"/>
                  <a:pt x="79" y="354"/>
                </a:cubicBezTo>
                <a:lnTo>
                  <a:pt x="79" y="360"/>
                </a:lnTo>
                <a:lnTo>
                  <a:pt x="79" y="407"/>
                </a:lnTo>
                <a:lnTo>
                  <a:pt x="79" y="425"/>
                </a:lnTo>
                <a:lnTo>
                  <a:pt x="287" y="425"/>
                </a:lnTo>
                <a:lnTo>
                  <a:pt x="287" y="0"/>
                </a:lnTo>
                <a:lnTo>
                  <a:pt x="0" y="0"/>
                </a:lnTo>
                <a:close/>
              </a:path>
            </a:pathLst>
          </a:custGeom>
          <a:solidFill>
            <a:srgbClr val="FFFFFF">
              <a:alpha val="78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lt"/>
              <a:cs typeface="+mn-lt"/>
              <a:sym typeface="+mn-lt"/>
            </a:endParaRPr>
          </a:p>
        </p:txBody>
      </p:sp>
      <p:sp>
        <p:nvSpPr>
          <p:cNvPr id="39" name="Rectangle 38">
            <a:extLst>
              <a:ext uri="{FF2B5EF4-FFF2-40B4-BE49-F238E27FC236}">
                <a16:creationId xmlns:a16="http://schemas.microsoft.com/office/drawing/2014/main" id="{5EBFA20F-8083-0C3B-9987-6EE54FB4194B}"/>
              </a:ext>
            </a:extLst>
          </p:cNvPr>
          <p:cNvSpPr/>
          <p:nvPr/>
        </p:nvSpPr>
        <p:spPr>
          <a:xfrm>
            <a:off x="5254509" y="5659152"/>
            <a:ext cx="2916883"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2B660F"/>
                </a:solidFill>
                <a:effectLst/>
                <a:uLnTx/>
                <a:uFillTx/>
                <a:latin typeface="Gilroy Medium"/>
                <a:ea typeface="+mn-lt"/>
                <a:cs typeface="+mn-lt"/>
                <a:sym typeface="+mn-lt"/>
              </a:rPr>
              <a:t>UPSTREAM ACTIVITIES</a:t>
            </a:r>
          </a:p>
        </p:txBody>
      </p:sp>
      <p:sp>
        <p:nvSpPr>
          <p:cNvPr id="236" name="Rectangle: Rounded Corners 235">
            <a:extLst>
              <a:ext uri="{FF2B5EF4-FFF2-40B4-BE49-F238E27FC236}">
                <a16:creationId xmlns:a16="http://schemas.microsoft.com/office/drawing/2014/main" id="{ED57B062-2FE9-80FF-B7FE-E73E57D7903A}"/>
              </a:ext>
            </a:extLst>
          </p:cNvPr>
          <p:cNvSpPr>
            <a:spLocks/>
          </p:cNvSpPr>
          <p:nvPr/>
        </p:nvSpPr>
        <p:spPr>
          <a:xfrm rot="10800000" flipH="1" flipV="1">
            <a:off x="9976035" y="2684372"/>
            <a:ext cx="1795322" cy="447873"/>
          </a:xfrm>
          <a:prstGeom prst="roundRect">
            <a:avLst>
              <a:gd name="adj" fmla="val 10996"/>
            </a:avLst>
          </a:prstGeom>
          <a:solidFill>
            <a:srgbClr val="0F44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37" name="Rectangle: Rounded Corners 236">
            <a:extLst>
              <a:ext uri="{FF2B5EF4-FFF2-40B4-BE49-F238E27FC236}">
                <a16:creationId xmlns:a16="http://schemas.microsoft.com/office/drawing/2014/main" id="{6F56BDF0-3288-3FD9-58D0-A544E9844178}"/>
              </a:ext>
            </a:extLst>
          </p:cNvPr>
          <p:cNvSpPr>
            <a:spLocks/>
          </p:cNvSpPr>
          <p:nvPr/>
        </p:nvSpPr>
        <p:spPr>
          <a:xfrm rot="10800000" flipH="1" flipV="1">
            <a:off x="8522153" y="4252576"/>
            <a:ext cx="2071172" cy="830964"/>
          </a:xfrm>
          <a:prstGeom prst="roundRect">
            <a:avLst>
              <a:gd name="adj" fmla="val 7115"/>
            </a:avLst>
          </a:prstGeom>
          <a:solidFill>
            <a:srgbClr val="0F44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38" name="Rectangle: Rounded Corners 237">
            <a:extLst>
              <a:ext uri="{FF2B5EF4-FFF2-40B4-BE49-F238E27FC236}">
                <a16:creationId xmlns:a16="http://schemas.microsoft.com/office/drawing/2014/main" id="{447571E9-7F82-E9B8-AE82-100BC99FABBF}"/>
              </a:ext>
            </a:extLst>
          </p:cNvPr>
          <p:cNvSpPr>
            <a:spLocks/>
          </p:cNvSpPr>
          <p:nvPr/>
        </p:nvSpPr>
        <p:spPr>
          <a:xfrm rot="10800000" flipH="1" flipV="1">
            <a:off x="8522155" y="3633642"/>
            <a:ext cx="1389290" cy="558087"/>
          </a:xfrm>
          <a:prstGeom prst="roundRect">
            <a:avLst>
              <a:gd name="adj" fmla="val 9840"/>
            </a:avLst>
          </a:prstGeom>
          <a:solidFill>
            <a:srgbClr val="0F44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39" name="Rectangle: Rounded Corners 238">
            <a:extLst>
              <a:ext uri="{FF2B5EF4-FFF2-40B4-BE49-F238E27FC236}">
                <a16:creationId xmlns:a16="http://schemas.microsoft.com/office/drawing/2014/main" id="{71FA9C70-532B-3359-453E-B783B8F18126}"/>
              </a:ext>
            </a:extLst>
          </p:cNvPr>
          <p:cNvSpPr>
            <a:spLocks/>
          </p:cNvSpPr>
          <p:nvPr/>
        </p:nvSpPr>
        <p:spPr>
          <a:xfrm flipH="1">
            <a:off x="8522153" y="2684370"/>
            <a:ext cx="1391426" cy="894944"/>
          </a:xfrm>
          <a:prstGeom prst="roundRect">
            <a:avLst>
              <a:gd name="adj" fmla="val 5258"/>
            </a:avLst>
          </a:prstGeom>
          <a:solidFill>
            <a:srgbClr val="0F44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190" name="Rectangle: Rounded Corners 189">
            <a:extLst>
              <a:ext uri="{FF2B5EF4-FFF2-40B4-BE49-F238E27FC236}">
                <a16:creationId xmlns:a16="http://schemas.microsoft.com/office/drawing/2014/main" id="{7034DDB9-B290-B1CE-60D4-920F71BB717C}"/>
              </a:ext>
            </a:extLst>
          </p:cNvPr>
          <p:cNvSpPr>
            <a:spLocks/>
          </p:cNvSpPr>
          <p:nvPr/>
        </p:nvSpPr>
        <p:spPr>
          <a:xfrm rot="10800000" flipH="1" flipV="1">
            <a:off x="8523067" y="5139843"/>
            <a:ext cx="2071173" cy="474377"/>
          </a:xfrm>
          <a:prstGeom prst="roundRect">
            <a:avLst>
              <a:gd name="adj" fmla="val 9974"/>
            </a:avLst>
          </a:prstGeom>
          <a:solidFill>
            <a:srgbClr val="0F44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198" name="Rectangle: Rounded Corners 197">
            <a:extLst>
              <a:ext uri="{FF2B5EF4-FFF2-40B4-BE49-F238E27FC236}">
                <a16:creationId xmlns:a16="http://schemas.microsoft.com/office/drawing/2014/main" id="{D34E1590-AC5C-EF6F-8716-95098D6418FF}"/>
              </a:ext>
            </a:extLst>
          </p:cNvPr>
          <p:cNvSpPr>
            <a:spLocks/>
          </p:cNvSpPr>
          <p:nvPr/>
        </p:nvSpPr>
        <p:spPr>
          <a:xfrm rot="10800000" flipH="1" flipV="1">
            <a:off x="10649910" y="4248731"/>
            <a:ext cx="1121447" cy="1365490"/>
          </a:xfrm>
          <a:prstGeom prst="roundRect">
            <a:avLst>
              <a:gd name="adj" fmla="val 2941"/>
            </a:avLst>
          </a:prstGeom>
          <a:solidFill>
            <a:srgbClr val="0F44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41" name="Rectangle: Rounded Corners 240">
            <a:extLst>
              <a:ext uri="{FF2B5EF4-FFF2-40B4-BE49-F238E27FC236}">
                <a16:creationId xmlns:a16="http://schemas.microsoft.com/office/drawing/2014/main" id="{4243EB42-17BB-EBE6-2952-785C9C2C5581}"/>
              </a:ext>
            </a:extLst>
          </p:cNvPr>
          <p:cNvSpPr>
            <a:spLocks/>
          </p:cNvSpPr>
          <p:nvPr/>
        </p:nvSpPr>
        <p:spPr>
          <a:xfrm rot="10800000" flipH="1" flipV="1">
            <a:off x="9976035" y="3188876"/>
            <a:ext cx="1795322" cy="1007399"/>
          </a:xfrm>
          <a:prstGeom prst="roundRect">
            <a:avLst>
              <a:gd name="adj" fmla="val 5006"/>
            </a:avLst>
          </a:prstGeom>
          <a:solidFill>
            <a:srgbClr val="0F44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808184"/>
              </a:solidFill>
              <a:effectLst/>
              <a:uLnTx/>
              <a:uFillTx/>
              <a:latin typeface="Gilroy Medium"/>
              <a:ea typeface="+mn-lt"/>
              <a:cs typeface="+mn-lt"/>
              <a:sym typeface="+mn-lt"/>
            </a:endParaRPr>
          </a:p>
        </p:txBody>
      </p:sp>
      <p:sp>
        <p:nvSpPr>
          <p:cNvPr id="242" name="Rectangle 241">
            <a:extLst>
              <a:ext uri="{FF2B5EF4-FFF2-40B4-BE49-F238E27FC236}">
                <a16:creationId xmlns:a16="http://schemas.microsoft.com/office/drawing/2014/main" id="{1FAF0AAE-9339-BB35-EFB1-F0083CEC4A40}"/>
              </a:ext>
            </a:extLst>
          </p:cNvPr>
          <p:cNvSpPr/>
          <p:nvPr/>
        </p:nvSpPr>
        <p:spPr>
          <a:xfrm>
            <a:off x="10014081" y="2754420"/>
            <a:ext cx="1369421"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End-of-life treatment or sold products</a:t>
            </a:r>
          </a:p>
        </p:txBody>
      </p:sp>
      <p:sp>
        <p:nvSpPr>
          <p:cNvPr id="251" name="Rectangle 250">
            <a:extLst>
              <a:ext uri="{FF2B5EF4-FFF2-40B4-BE49-F238E27FC236}">
                <a16:creationId xmlns:a16="http://schemas.microsoft.com/office/drawing/2014/main" id="{C30A3488-E5A0-6406-D640-46072E93CFB2}"/>
              </a:ext>
            </a:extLst>
          </p:cNvPr>
          <p:cNvSpPr/>
          <p:nvPr/>
        </p:nvSpPr>
        <p:spPr>
          <a:xfrm>
            <a:off x="8569345" y="2713805"/>
            <a:ext cx="1197022"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Transportation and distribution</a:t>
            </a:r>
          </a:p>
        </p:txBody>
      </p:sp>
      <p:sp>
        <p:nvSpPr>
          <p:cNvPr id="252" name="Rectangle 251">
            <a:extLst>
              <a:ext uri="{FF2B5EF4-FFF2-40B4-BE49-F238E27FC236}">
                <a16:creationId xmlns:a16="http://schemas.microsoft.com/office/drawing/2014/main" id="{9AB13A71-A912-67B9-8D8C-EA63E78673A4}"/>
              </a:ext>
            </a:extLst>
          </p:cNvPr>
          <p:cNvSpPr/>
          <p:nvPr/>
        </p:nvSpPr>
        <p:spPr>
          <a:xfrm>
            <a:off x="9093180" y="3757058"/>
            <a:ext cx="755670"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Use of sold products</a:t>
            </a:r>
          </a:p>
        </p:txBody>
      </p:sp>
      <p:sp>
        <p:nvSpPr>
          <p:cNvPr id="253" name="Rectangle 252">
            <a:extLst>
              <a:ext uri="{FF2B5EF4-FFF2-40B4-BE49-F238E27FC236}">
                <a16:creationId xmlns:a16="http://schemas.microsoft.com/office/drawing/2014/main" id="{AFAF7913-D4B4-F054-9E14-DE9DD043E348}"/>
              </a:ext>
            </a:extLst>
          </p:cNvPr>
          <p:cNvSpPr/>
          <p:nvPr/>
        </p:nvSpPr>
        <p:spPr>
          <a:xfrm>
            <a:off x="10058666" y="3606013"/>
            <a:ext cx="730479"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Franchises</a:t>
            </a:r>
          </a:p>
        </p:txBody>
      </p:sp>
      <p:sp>
        <p:nvSpPr>
          <p:cNvPr id="254" name="Rectangle 253">
            <a:extLst>
              <a:ext uri="{FF2B5EF4-FFF2-40B4-BE49-F238E27FC236}">
                <a16:creationId xmlns:a16="http://schemas.microsoft.com/office/drawing/2014/main" id="{3AE0183D-754D-3CB0-9E43-BEB3EFA4A16C}"/>
              </a:ext>
            </a:extLst>
          </p:cNvPr>
          <p:cNvSpPr/>
          <p:nvPr/>
        </p:nvSpPr>
        <p:spPr>
          <a:xfrm>
            <a:off x="10727994" y="4330039"/>
            <a:ext cx="994674"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Leased assets</a:t>
            </a:r>
          </a:p>
        </p:txBody>
      </p:sp>
      <p:sp>
        <p:nvSpPr>
          <p:cNvPr id="255" name="Rectangle 254">
            <a:extLst>
              <a:ext uri="{FF2B5EF4-FFF2-40B4-BE49-F238E27FC236}">
                <a16:creationId xmlns:a16="http://schemas.microsoft.com/office/drawing/2014/main" id="{0AFBE4A0-2555-4776-5A3A-F2CFE2059293}"/>
              </a:ext>
            </a:extLst>
          </p:cNvPr>
          <p:cNvSpPr/>
          <p:nvPr/>
        </p:nvSpPr>
        <p:spPr>
          <a:xfrm>
            <a:off x="9547877" y="4506205"/>
            <a:ext cx="869821"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Processing of sold products</a:t>
            </a:r>
          </a:p>
        </p:txBody>
      </p:sp>
      <p:sp>
        <p:nvSpPr>
          <p:cNvPr id="32" name="Rectangle 31">
            <a:extLst>
              <a:ext uri="{FF2B5EF4-FFF2-40B4-BE49-F238E27FC236}">
                <a16:creationId xmlns:a16="http://schemas.microsoft.com/office/drawing/2014/main" id="{2C1A2402-3489-3720-11A7-1F2768054A7D}"/>
              </a:ext>
            </a:extLst>
          </p:cNvPr>
          <p:cNvSpPr/>
          <p:nvPr/>
        </p:nvSpPr>
        <p:spPr>
          <a:xfrm>
            <a:off x="8610768" y="5293213"/>
            <a:ext cx="869821"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Investments</a:t>
            </a:r>
          </a:p>
        </p:txBody>
      </p:sp>
      <p:grpSp>
        <p:nvGrpSpPr>
          <p:cNvPr id="34" name="Group 87">
            <a:extLst>
              <a:ext uri="{FF2B5EF4-FFF2-40B4-BE49-F238E27FC236}">
                <a16:creationId xmlns:a16="http://schemas.microsoft.com/office/drawing/2014/main" id="{50D39538-B455-A2A1-95D8-3DD6EC1FAADB}"/>
              </a:ext>
            </a:extLst>
          </p:cNvPr>
          <p:cNvGrpSpPr>
            <a:grpSpLocks noChangeAspect="1"/>
          </p:cNvGrpSpPr>
          <p:nvPr/>
        </p:nvGrpSpPr>
        <p:grpSpPr bwMode="auto">
          <a:xfrm>
            <a:off x="10854097" y="3358243"/>
            <a:ext cx="876353" cy="716432"/>
            <a:chOff x="6301" y="1569"/>
            <a:chExt cx="645" cy="563"/>
          </a:xfrm>
          <a:solidFill>
            <a:srgbClr val="FFFFFF">
              <a:alpha val="78000"/>
            </a:srgbClr>
          </a:solidFill>
        </p:grpSpPr>
        <p:sp>
          <p:nvSpPr>
            <p:cNvPr id="88" name="Freeform 88">
              <a:extLst>
                <a:ext uri="{FF2B5EF4-FFF2-40B4-BE49-F238E27FC236}">
                  <a16:creationId xmlns:a16="http://schemas.microsoft.com/office/drawing/2014/main" id="{0234FDB2-21AD-D92A-CF8E-CDCED8D0EF3C}"/>
                </a:ext>
              </a:extLst>
            </p:cNvPr>
            <p:cNvSpPr>
              <a:spLocks/>
            </p:cNvSpPr>
            <p:nvPr/>
          </p:nvSpPr>
          <p:spPr bwMode="auto">
            <a:xfrm>
              <a:off x="6305" y="1569"/>
              <a:ext cx="159" cy="105"/>
            </a:xfrm>
            <a:custGeom>
              <a:avLst/>
              <a:gdLst>
                <a:gd name="T0" fmla="*/ 59 w 71"/>
                <a:gd name="T1" fmla="*/ 47 h 47"/>
                <a:gd name="T2" fmla="*/ 59 w 71"/>
                <a:gd name="T3" fmla="*/ 47 h 47"/>
                <a:gd name="T4" fmla="*/ 71 w 71"/>
                <a:gd name="T5" fmla="*/ 0 h 47"/>
                <a:gd name="T6" fmla="*/ 28 w 71"/>
                <a:gd name="T7" fmla="*/ 0 h 47"/>
                <a:gd name="T8" fmla="*/ 22 w 71"/>
                <a:gd name="T9" fmla="*/ 4 h 47"/>
                <a:gd name="T10" fmla="*/ 0 w 71"/>
                <a:gd name="T11" fmla="*/ 47 h 47"/>
                <a:gd name="T12" fmla="*/ 59 w 71"/>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71" h="47">
                  <a:moveTo>
                    <a:pt x="59" y="47"/>
                  </a:moveTo>
                  <a:lnTo>
                    <a:pt x="59" y="47"/>
                  </a:lnTo>
                  <a:lnTo>
                    <a:pt x="71" y="0"/>
                  </a:lnTo>
                  <a:lnTo>
                    <a:pt x="28" y="0"/>
                  </a:lnTo>
                  <a:cubicBezTo>
                    <a:pt x="25" y="0"/>
                    <a:pt x="23" y="1"/>
                    <a:pt x="22" y="4"/>
                  </a:cubicBezTo>
                  <a:lnTo>
                    <a:pt x="0" y="47"/>
                  </a:lnTo>
                  <a:lnTo>
                    <a:pt x="59" y="47"/>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89" name="Freeform 89">
              <a:extLst>
                <a:ext uri="{FF2B5EF4-FFF2-40B4-BE49-F238E27FC236}">
                  <a16:creationId xmlns:a16="http://schemas.microsoft.com/office/drawing/2014/main" id="{D13A9E15-5DCF-4C79-182F-7F2E55ABEEC3}"/>
                </a:ext>
              </a:extLst>
            </p:cNvPr>
            <p:cNvSpPr>
              <a:spLocks/>
            </p:cNvSpPr>
            <p:nvPr/>
          </p:nvSpPr>
          <p:spPr bwMode="auto">
            <a:xfrm>
              <a:off x="6466" y="1569"/>
              <a:ext cx="130" cy="105"/>
            </a:xfrm>
            <a:custGeom>
              <a:avLst/>
              <a:gdLst>
                <a:gd name="T0" fmla="*/ 58 w 58"/>
                <a:gd name="T1" fmla="*/ 47 h 47"/>
                <a:gd name="T2" fmla="*/ 58 w 58"/>
                <a:gd name="T3" fmla="*/ 47 h 47"/>
                <a:gd name="T4" fmla="*/ 58 w 58"/>
                <a:gd name="T5" fmla="*/ 0 h 47"/>
                <a:gd name="T6" fmla="*/ 12 w 58"/>
                <a:gd name="T7" fmla="*/ 0 h 47"/>
                <a:gd name="T8" fmla="*/ 0 w 58"/>
                <a:gd name="T9" fmla="*/ 47 h 47"/>
                <a:gd name="T10" fmla="*/ 58 w 58"/>
                <a:gd name="T11" fmla="*/ 47 h 47"/>
              </a:gdLst>
              <a:ahLst/>
              <a:cxnLst>
                <a:cxn ang="0">
                  <a:pos x="T0" y="T1"/>
                </a:cxn>
                <a:cxn ang="0">
                  <a:pos x="T2" y="T3"/>
                </a:cxn>
                <a:cxn ang="0">
                  <a:pos x="T4" y="T5"/>
                </a:cxn>
                <a:cxn ang="0">
                  <a:pos x="T6" y="T7"/>
                </a:cxn>
                <a:cxn ang="0">
                  <a:pos x="T8" y="T9"/>
                </a:cxn>
                <a:cxn ang="0">
                  <a:pos x="T10" y="T11"/>
                </a:cxn>
              </a:cxnLst>
              <a:rect l="0" t="0" r="r" b="b"/>
              <a:pathLst>
                <a:path w="58" h="47">
                  <a:moveTo>
                    <a:pt x="58" y="47"/>
                  </a:moveTo>
                  <a:lnTo>
                    <a:pt x="58" y="47"/>
                  </a:lnTo>
                  <a:lnTo>
                    <a:pt x="58" y="0"/>
                  </a:lnTo>
                  <a:lnTo>
                    <a:pt x="12" y="0"/>
                  </a:lnTo>
                  <a:lnTo>
                    <a:pt x="0" y="47"/>
                  </a:lnTo>
                  <a:lnTo>
                    <a:pt x="58" y="47"/>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0" name="Freeform 90">
              <a:extLst>
                <a:ext uri="{FF2B5EF4-FFF2-40B4-BE49-F238E27FC236}">
                  <a16:creationId xmlns:a16="http://schemas.microsoft.com/office/drawing/2014/main" id="{78F47D80-1521-FFCA-4F80-DAA60BF24C7C}"/>
                </a:ext>
              </a:extLst>
            </p:cNvPr>
            <p:cNvSpPr>
              <a:spLocks/>
            </p:cNvSpPr>
            <p:nvPr/>
          </p:nvSpPr>
          <p:spPr bwMode="auto">
            <a:xfrm>
              <a:off x="6623" y="1569"/>
              <a:ext cx="158" cy="105"/>
            </a:xfrm>
            <a:custGeom>
              <a:avLst/>
              <a:gdLst>
                <a:gd name="T0" fmla="*/ 59 w 71"/>
                <a:gd name="T1" fmla="*/ 0 h 47"/>
                <a:gd name="T2" fmla="*/ 59 w 71"/>
                <a:gd name="T3" fmla="*/ 0 h 47"/>
                <a:gd name="T4" fmla="*/ 0 w 71"/>
                <a:gd name="T5" fmla="*/ 0 h 47"/>
                <a:gd name="T6" fmla="*/ 0 w 71"/>
                <a:gd name="T7" fmla="*/ 47 h 47"/>
                <a:gd name="T8" fmla="*/ 71 w 71"/>
                <a:gd name="T9" fmla="*/ 47 h 47"/>
                <a:gd name="T10" fmla="*/ 59 w 71"/>
                <a:gd name="T11" fmla="*/ 0 h 47"/>
              </a:gdLst>
              <a:ahLst/>
              <a:cxnLst>
                <a:cxn ang="0">
                  <a:pos x="T0" y="T1"/>
                </a:cxn>
                <a:cxn ang="0">
                  <a:pos x="T2" y="T3"/>
                </a:cxn>
                <a:cxn ang="0">
                  <a:pos x="T4" y="T5"/>
                </a:cxn>
                <a:cxn ang="0">
                  <a:pos x="T6" y="T7"/>
                </a:cxn>
                <a:cxn ang="0">
                  <a:pos x="T8" y="T9"/>
                </a:cxn>
                <a:cxn ang="0">
                  <a:pos x="T10" y="T11"/>
                </a:cxn>
              </a:cxnLst>
              <a:rect l="0" t="0" r="r" b="b"/>
              <a:pathLst>
                <a:path w="71" h="47">
                  <a:moveTo>
                    <a:pt x="59" y="0"/>
                  </a:moveTo>
                  <a:lnTo>
                    <a:pt x="59" y="0"/>
                  </a:lnTo>
                  <a:lnTo>
                    <a:pt x="0" y="0"/>
                  </a:lnTo>
                  <a:lnTo>
                    <a:pt x="0" y="47"/>
                  </a:lnTo>
                  <a:lnTo>
                    <a:pt x="71" y="47"/>
                  </a:lnTo>
                  <a:lnTo>
                    <a:pt x="5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1" name="Freeform 91">
              <a:extLst>
                <a:ext uri="{FF2B5EF4-FFF2-40B4-BE49-F238E27FC236}">
                  <a16:creationId xmlns:a16="http://schemas.microsoft.com/office/drawing/2014/main" id="{74C3F165-9712-288C-674C-CFCC6FCC7CFF}"/>
                </a:ext>
              </a:extLst>
            </p:cNvPr>
            <p:cNvSpPr>
              <a:spLocks/>
            </p:cNvSpPr>
            <p:nvPr/>
          </p:nvSpPr>
          <p:spPr bwMode="auto">
            <a:xfrm>
              <a:off x="6781" y="1569"/>
              <a:ext cx="161" cy="105"/>
            </a:xfrm>
            <a:custGeom>
              <a:avLst/>
              <a:gdLst>
                <a:gd name="T0" fmla="*/ 12 w 72"/>
                <a:gd name="T1" fmla="*/ 47 h 47"/>
                <a:gd name="T2" fmla="*/ 12 w 72"/>
                <a:gd name="T3" fmla="*/ 47 h 47"/>
                <a:gd name="T4" fmla="*/ 72 w 72"/>
                <a:gd name="T5" fmla="*/ 47 h 47"/>
                <a:gd name="T6" fmla="*/ 49 w 72"/>
                <a:gd name="T7" fmla="*/ 4 h 47"/>
                <a:gd name="T8" fmla="*/ 44 w 72"/>
                <a:gd name="T9" fmla="*/ 0 h 47"/>
                <a:gd name="T10" fmla="*/ 0 w 72"/>
                <a:gd name="T11" fmla="*/ 0 h 47"/>
                <a:gd name="T12" fmla="*/ 12 w 7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72" h="47">
                  <a:moveTo>
                    <a:pt x="12" y="47"/>
                  </a:moveTo>
                  <a:lnTo>
                    <a:pt x="12" y="47"/>
                  </a:lnTo>
                  <a:lnTo>
                    <a:pt x="72" y="47"/>
                  </a:lnTo>
                  <a:lnTo>
                    <a:pt x="49" y="4"/>
                  </a:lnTo>
                  <a:cubicBezTo>
                    <a:pt x="48" y="1"/>
                    <a:pt x="46" y="0"/>
                    <a:pt x="44" y="0"/>
                  </a:cubicBezTo>
                  <a:lnTo>
                    <a:pt x="0" y="0"/>
                  </a:lnTo>
                  <a:lnTo>
                    <a:pt x="12" y="47"/>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2" name="Freeform 92">
              <a:extLst>
                <a:ext uri="{FF2B5EF4-FFF2-40B4-BE49-F238E27FC236}">
                  <a16:creationId xmlns:a16="http://schemas.microsoft.com/office/drawing/2014/main" id="{F2190593-E810-3A08-7C27-9EB3E155E3D2}"/>
                </a:ext>
              </a:extLst>
            </p:cNvPr>
            <p:cNvSpPr>
              <a:spLocks/>
            </p:cNvSpPr>
            <p:nvPr/>
          </p:nvSpPr>
          <p:spPr bwMode="auto">
            <a:xfrm>
              <a:off x="6623" y="1701"/>
              <a:ext cx="162" cy="156"/>
            </a:xfrm>
            <a:custGeom>
              <a:avLst/>
              <a:gdLst>
                <a:gd name="T0" fmla="*/ 73 w 73"/>
                <a:gd name="T1" fmla="*/ 0 h 70"/>
                <a:gd name="T2" fmla="*/ 73 w 73"/>
                <a:gd name="T3" fmla="*/ 0 h 70"/>
                <a:gd name="T4" fmla="*/ 0 w 73"/>
                <a:gd name="T5" fmla="*/ 0 h 70"/>
                <a:gd name="T6" fmla="*/ 0 w 73"/>
                <a:gd name="T7" fmla="*/ 51 h 70"/>
                <a:gd name="T8" fmla="*/ 73 w 73"/>
                <a:gd name="T9" fmla="*/ 47 h 70"/>
                <a:gd name="T10" fmla="*/ 73 w 73"/>
                <a:gd name="T11" fmla="*/ 0 h 70"/>
              </a:gdLst>
              <a:ahLst/>
              <a:cxnLst>
                <a:cxn ang="0">
                  <a:pos x="T0" y="T1"/>
                </a:cxn>
                <a:cxn ang="0">
                  <a:pos x="T2" y="T3"/>
                </a:cxn>
                <a:cxn ang="0">
                  <a:pos x="T4" y="T5"/>
                </a:cxn>
                <a:cxn ang="0">
                  <a:pos x="T6" y="T7"/>
                </a:cxn>
                <a:cxn ang="0">
                  <a:pos x="T8" y="T9"/>
                </a:cxn>
                <a:cxn ang="0">
                  <a:pos x="T10" y="T11"/>
                </a:cxn>
              </a:cxnLst>
              <a:rect l="0" t="0" r="r" b="b"/>
              <a:pathLst>
                <a:path w="73" h="70">
                  <a:moveTo>
                    <a:pt x="73" y="0"/>
                  </a:moveTo>
                  <a:lnTo>
                    <a:pt x="73" y="0"/>
                  </a:lnTo>
                  <a:lnTo>
                    <a:pt x="0" y="0"/>
                  </a:lnTo>
                  <a:lnTo>
                    <a:pt x="0" y="51"/>
                  </a:lnTo>
                  <a:cubicBezTo>
                    <a:pt x="12" y="60"/>
                    <a:pt x="46" y="70"/>
                    <a:pt x="73" y="47"/>
                  </a:cubicBez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3" name="Freeform 93">
              <a:extLst>
                <a:ext uri="{FF2B5EF4-FFF2-40B4-BE49-F238E27FC236}">
                  <a16:creationId xmlns:a16="http://schemas.microsoft.com/office/drawing/2014/main" id="{3BC58564-2F68-EA9E-9369-DB6E8A7665DC}"/>
                </a:ext>
              </a:extLst>
            </p:cNvPr>
            <p:cNvSpPr>
              <a:spLocks/>
            </p:cNvSpPr>
            <p:nvPr/>
          </p:nvSpPr>
          <p:spPr bwMode="auto">
            <a:xfrm>
              <a:off x="6301" y="1701"/>
              <a:ext cx="134" cy="132"/>
            </a:xfrm>
            <a:custGeom>
              <a:avLst/>
              <a:gdLst>
                <a:gd name="T0" fmla="*/ 60 w 60"/>
                <a:gd name="T1" fmla="*/ 0 h 59"/>
                <a:gd name="T2" fmla="*/ 60 w 60"/>
                <a:gd name="T3" fmla="*/ 0 h 59"/>
                <a:gd name="T4" fmla="*/ 0 w 60"/>
                <a:gd name="T5" fmla="*/ 0 h 59"/>
                <a:gd name="T6" fmla="*/ 0 w 60"/>
                <a:gd name="T7" fmla="*/ 7 h 59"/>
                <a:gd name="T8" fmla="*/ 60 w 60"/>
                <a:gd name="T9" fmla="*/ 43 h 59"/>
                <a:gd name="T10" fmla="*/ 60 w 60"/>
                <a:gd name="T11" fmla="*/ 0 h 59"/>
              </a:gdLst>
              <a:ahLst/>
              <a:cxnLst>
                <a:cxn ang="0">
                  <a:pos x="T0" y="T1"/>
                </a:cxn>
                <a:cxn ang="0">
                  <a:pos x="T2" y="T3"/>
                </a:cxn>
                <a:cxn ang="0">
                  <a:pos x="T4" y="T5"/>
                </a:cxn>
                <a:cxn ang="0">
                  <a:pos x="T6" y="T7"/>
                </a:cxn>
                <a:cxn ang="0">
                  <a:pos x="T8" y="T9"/>
                </a:cxn>
                <a:cxn ang="0">
                  <a:pos x="T10" y="T11"/>
                </a:cxn>
              </a:cxnLst>
              <a:rect l="0" t="0" r="r" b="b"/>
              <a:pathLst>
                <a:path w="60" h="59">
                  <a:moveTo>
                    <a:pt x="60" y="0"/>
                  </a:moveTo>
                  <a:lnTo>
                    <a:pt x="60" y="0"/>
                  </a:lnTo>
                  <a:lnTo>
                    <a:pt x="0" y="0"/>
                  </a:lnTo>
                  <a:lnTo>
                    <a:pt x="0" y="7"/>
                  </a:lnTo>
                  <a:cubicBezTo>
                    <a:pt x="0" y="38"/>
                    <a:pt x="34" y="59"/>
                    <a:pt x="60" y="43"/>
                  </a:cubicBezTo>
                  <a:lnTo>
                    <a:pt x="6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4" name="Freeform 94">
              <a:extLst>
                <a:ext uri="{FF2B5EF4-FFF2-40B4-BE49-F238E27FC236}">
                  <a16:creationId xmlns:a16="http://schemas.microsoft.com/office/drawing/2014/main" id="{1A9F113A-0068-6DC5-22E2-0D69A483B4F7}"/>
                </a:ext>
              </a:extLst>
            </p:cNvPr>
            <p:cNvSpPr>
              <a:spLocks/>
            </p:cNvSpPr>
            <p:nvPr/>
          </p:nvSpPr>
          <p:spPr bwMode="auto">
            <a:xfrm>
              <a:off x="6812" y="1701"/>
              <a:ext cx="134" cy="132"/>
            </a:xfrm>
            <a:custGeom>
              <a:avLst/>
              <a:gdLst>
                <a:gd name="T0" fmla="*/ 0 w 60"/>
                <a:gd name="T1" fmla="*/ 0 h 59"/>
                <a:gd name="T2" fmla="*/ 0 w 60"/>
                <a:gd name="T3" fmla="*/ 0 h 59"/>
                <a:gd name="T4" fmla="*/ 0 w 60"/>
                <a:gd name="T5" fmla="*/ 43 h 59"/>
                <a:gd name="T6" fmla="*/ 60 w 60"/>
                <a:gd name="T7" fmla="*/ 7 h 59"/>
                <a:gd name="T8" fmla="*/ 60 w 60"/>
                <a:gd name="T9" fmla="*/ 0 h 59"/>
                <a:gd name="T10" fmla="*/ 0 w 60"/>
                <a:gd name="T11" fmla="*/ 0 h 59"/>
              </a:gdLst>
              <a:ahLst/>
              <a:cxnLst>
                <a:cxn ang="0">
                  <a:pos x="T0" y="T1"/>
                </a:cxn>
                <a:cxn ang="0">
                  <a:pos x="T2" y="T3"/>
                </a:cxn>
                <a:cxn ang="0">
                  <a:pos x="T4" y="T5"/>
                </a:cxn>
                <a:cxn ang="0">
                  <a:pos x="T6" y="T7"/>
                </a:cxn>
                <a:cxn ang="0">
                  <a:pos x="T8" y="T9"/>
                </a:cxn>
                <a:cxn ang="0">
                  <a:pos x="T10" y="T11"/>
                </a:cxn>
              </a:cxnLst>
              <a:rect l="0" t="0" r="r" b="b"/>
              <a:pathLst>
                <a:path w="60" h="59">
                  <a:moveTo>
                    <a:pt x="0" y="0"/>
                  </a:moveTo>
                  <a:lnTo>
                    <a:pt x="0" y="0"/>
                  </a:lnTo>
                  <a:lnTo>
                    <a:pt x="0" y="43"/>
                  </a:lnTo>
                  <a:cubicBezTo>
                    <a:pt x="25" y="59"/>
                    <a:pt x="60" y="38"/>
                    <a:pt x="60" y="7"/>
                  </a:cubicBezTo>
                  <a:lnTo>
                    <a:pt x="60" y="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5" name="Freeform 95">
              <a:extLst>
                <a:ext uri="{FF2B5EF4-FFF2-40B4-BE49-F238E27FC236}">
                  <a16:creationId xmlns:a16="http://schemas.microsoft.com/office/drawing/2014/main" id="{1941C214-1C6A-1E0C-1C08-8F69503567E5}"/>
                </a:ext>
              </a:extLst>
            </p:cNvPr>
            <p:cNvSpPr>
              <a:spLocks/>
            </p:cNvSpPr>
            <p:nvPr/>
          </p:nvSpPr>
          <p:spPr bwMode="auto">
            <a:xfrm>
              <a:off x="6462" y="1701"/>
              <a:ext cx="134" cy="147"/>
            </a:xfrm>
            <a:custGeom>
              <a:avLst/>
              <a:gdLst>
                <a:gd name="T0" fmla="*/ 60 w 60"/>
                <a:gd name="T1" fmla="*/ 0 h 66"/>
                <a:gd name="T2" fmla="*/ 60 w 60"/>
                <a:gd name="T3" fmla="*/ 0 h 66"/>
                <a:gd name="T4" fmla="*/ 0 w 60"/>
                <a:gd name="T5" fmla="*/ 0 h 66"/>
                <a:gd name="T6" fmla="*/ 0 w 60"/>
                <a:gd name="T7" fmla="*/ 47 h 66"/>
                <a:gd name="T8" fmla="*/ 60 w 60"/>
                <a:gd name="T9" fmla="*/ 51 h 66"/>
                <a:gd name="T10" fmla="*/ 60 w 60"/>
                <a:gd name="T11" fmla="*/ 0 h 66"/>
              </a:gdLst>
              <a:ahLst/>
              <a:cxnLst>
                <a:cxn ang="0">
                  <a:pos x="T0" y="T1"/>
                </a:cxn>
                <a:cxn ang="0">
                  <a:pos x="T2" y="T3"/>
                </a:cxn>
                <a:cxn ang="0">
                  <a:pos x="T4" y="T5"/>
                </a:cxn>
                <a:cxn ang="0">
                  <a:pos x="T6" y="T7"/>
                </a:cxn>
                <a:cxn ang="0">
                  <a:pos x="T8" y="T9"/>
                </a:cxn>
                <a:cxn ang="0">
                  <a:pos x="T10" y="T11"/>
                </a:cxn>
              </a:cxnLst>
              <a:rect l="0" t="0" r="r" b="b"/>
              <a:pathLst>
                <a:path w="60" h="66">
                  <a:moveTo>
                    <a:pt x="60" y="0"/>
                  </a:moveTo>
                  <a:lnTo>
                    <a:pt x="60" y="0"/>
                  </a:lnTo>
                  <a:lnTo>
                    <a:pt x="0" y="0"/>
                  </a:lnTo>
                  <a:lnTo>
                    <a:pt x="0" y="47"/>
                  </a:lnTo>
                  <a:cubicBezTo>
                    <a:pt x="18" y="62"/>
                    <a:pt x="38" y="66"/>
                    <a:pt x="60" y="51"/>
                  </a:cubicBezTo>
                  <a:lnTo>
                    <a:pt x="6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6" name="Freeform 96">
              <a:extLst>
                <a:ext uri="{FF2B5EF4-FFF2-40B4-BE49-F238E27FC236}">
                  <a16:creationId xmlns:a16="http://schemas.microsoft.com/office/drawing/2014/main" id="{8D5AA69A-4BFF-DCC6-8BFE-7F2A3D83C524}"/>
                </a:ext>
              </a:extLst>
            </p:cNvPr>
            <p:cNvSpPr>
              <a:spLocks/>
            </p:cNvSpPr>
            <p:nvPr/>
          </p:nvSpPr>
          <p:spPr bwMode="auto">
            <a:xfrm>
              <a:off x="6552" y="2086"/>
              <a:ext cx="26" cy="27"/>
            </a:xfrm>
            <a:custGeom>
              <a:avLst/>
              <a:gdLst>
                <a:gd name="T0" fmla="*/ 6 w 12"/>
                <a:gd name="T1" fmla="*/ 0 h 12"/>
                <a:gd name="T2" fmla="*/ 6 w 12"/>
                <a:gd name="T3" fmla="*/ 0 h 12"/>
                <a:gd name="T4" fmla="*/ 0 w 12"/>
                <a:gd name="T5" fmla="*/ 6 h 12"/>
                <a:gd name="T6" fmla="*/ 6 w 12"/>
                <a:gd name="T7" fmla="*/ 12 h 12"/>
                <a:gd name="T8" fmla="*/ 12 w 12"/>
                <a:gd name="T9" fmla="*/ 6 h 12"/>
                <a:gd name="T10" fmla="*/ 6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6" y="0"/>
                  </a:moveTo>
                  <a:lnTo>
                    <a:pt x="6" y="0"/>
                  </a:lnTo>
                  <a:cubicBezTo>
                    <a:pt x="2" y="0"/>
                    <a:pt x="0" y="3"/>
                    <a:pt x="0" y="6"/>
                  </a:cubicBezTo>
                  <a:cubicBezTo>
                    <a:pt x="0" y="10"/>
                    <a:pt x="2" y="12"/>
                    <a:pt x="6" y="12"/>
                  </a:cubicBezTo>
                  <a:cubicBezTo>
                    <a:pt x="9" y="12"/>
                    <a:pt x="12" y="10"/>
                    <a:pt x="12" y="6"/>
                  </a:cubicBezTo>
                  <a:cubicBezTo>
                    <a:pt x="12" y="3"/>
                    <a:pt x="9" y="0"/>
                    <a:pt x="6"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7" name="Freeform 97">
              <a:extLst>
                <a:ext uri="{FF2B5EF4-FFF2-40B4-BE49-F238E27FC236}">
                  <a16:creationId xmlns:a16="http://schemas.microsoft.com/office/drawing/2014/main" id="{A6C0F2A3-1C4A-E1D6-2267-6094309CE2ED}"/>
                </a:ext>
              </a:extLst>
            </p:cNvPr>
            <p:cNvSpPr>
              <a:spLocks noEditPoints="1"/>
            </p:cNvSpPr>
            <p:nvPr/>
          </p:nvSpPr>
          <p:spPr bwMode="auto">
            <a:xfrm>
              <a:off x="6355" y="1824"/>
              <a:ext cx="538" cy="308"/>
            </a:xfrm>
            <a:custGeom>
              <a:avLst/>
              <a:gdLst>
                <a:gd name="T0" fmla="*/ 205 w 241"/>
                <a:gd name="T1" fmla="*/ 120 h 138"/>
                <a:gd name="T2" fmla="*/ 205 w 241"/>
                <a:gd name="T3" fmla="*/ 120 h 138"/>
                <a:gd name="T4" fmla="*/ 199 w 241"/>
                <a:gd name="T5" fmla="*/ 126 h 138"/>
                <a:gd name="T6" fmla="*/ 163 w 241"/>
                <a:gd name="T7" fmla="*/ 126 h 138"/>
                <a:gd name="T8" fmla="*/ 156 w 241"/>
                <a:gd name="T9" fmla="*/ 120 h 138"/>
                <a:gd name="T10" fmla="*/ 156 w 241"/>
                <a:gd name="T11" fmla="*/ 36 h 138"/>
                <a:gd name="T12" fmla="*/ 163 w 241"/>
                <a:gd name="T13" fmla="*/ 30 h 138"/>
                <a:gd name="T14" fmla="*/ 199 w 241"/>
                <a:gd name="T15" fmla="*/ 30 h 138"/>
                <a:gd name="T16" fmla="*/ 205 w 241"/>
                <a:gd name="T17" fmla="*/ 36 h 138"/>
                <a:gd name="T18" fmla="*/ 205 w 241"/>
                <a:gd name="T19" fmla="*/ 120 h 138"/>
                <a:gd name="T20" fmla="*/ 120 w 241"/>
                <a:gd name="T21" fmla="*/ 84 h 138"/>
                <a:gd name="T22" fmla="*/ 120 w 241"/>
                <a:gd name="T23" fmla="*/ 84 h 138"/>
                <a:gd name="T24" fmla="*/ 114 w 241"/>
                <a:gd name="T25" fmla="*/ 90 h 138"/>
                <a:gd name="T26" fmla="*/ 42 w 241"/>
                <a:gd name="T27" fmla="*/ 90 h 138"/>
                <a:gd name="T28" fmla="*/ 36 w 241"/>
                <a:gd name="T29" fmla="*/ 84 h 138"/>
                <a:gd name="T30" fmla="*/ 36 w 241"/>
                <a:gd name="T31" fmla="*/ 36 h 138"/>
                <a:gd name="T32" fmla="*/ 42 w 241"/>
                <a:gd name="T33" fmla="*/ 30 h 138"/>
                <a:gd name="T34" fmla="*/ 114 w 241"/>
                <a:gd name="T35" fmla="*/ 30 h 138"/>
                <a:gd name="T36" fmla="*/ 120 w 241"/>
                <a:gd name="T37" fmla="*/ 36 h 138"/>
                <a:gd name="T38" fmla="*/ 120 w 241"/>
                <a:gd name="T39" fmla="*/ 84 h 138"/>
                <a:gd name="T40" fmla="*/ 201 w 241"/>
                <a:gd name="T41" fmla="*/ 0 h 138"/>
                <a:gd name="T42" fmla="*/ 201 w 241"/>
                <a:gd name="T43" fmla="*/ 0 h 138"/>
                <a:gd name="T44" fmla="*/ 114 w 241"/>
                <a:gd name="T45" fmla="*/ 7 h 138"/>
                <a:gd name="T46" fmla="*/ 39 w 241"/>
                <a:gd name="T47" fmla="*/ 0 h 138"/>
                <a:gd name="T48" fmla="*/ 0 w 241"/>
                <a:gd name="T49" fmla="*/ 2 h 138"/>
                <a:gd name="T50" fmla="*/ 0 w 241"/>
                <a:gd name="T51" fmla="*/ 132 h 138"/>
                <a:gd name="T52" fmla="*/ 6 w 241"/>
                <a:gd name="T53" fmla="*/ 138 h 138"/>
                <a:gd name="T54" fmla="*/ 235 w 241"/>
                <a:gd name="T55" fmla="*/ 138 h 138"/>
                <a:gd name="T56" fmla="*/ 241 w 241"/>
                <a:gd name="T57" fmla="*/ 132 h 138"/>
                <a:gd name="T58" fmla="*/ 241 w 241"/>
                <a:gd name="T59" fmla="*/ 2 h 138"/>
                <a:gd name="T60" fmla="*/ 201 w 241"/>
                <a:gd name="T6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1" h="138">
                  <a:moveTo>
                    <a:pt x="205" y="120"/>
                  </a:moveTo>
                  <a:lnTo>
                    <a:pt x="205" y="120"/>
                  </a:lnTo>
                  <a:cubicBezTo>
                    <a:pt x="205" y="124"/>
                    <a:pt x="202" y="126"/>
                    <a:pt x="199" y="126"/>
                  </a:cubicBezTo>
                  <a:lnTo>
                    <a:pt x="163" y="126"/>
                  </a:lnTo>
                  <a:cubicBezTo>
                    <a:pt x="159" y="126"/>
                    <a:pt x="156" y="124"/>
                    <a:pt x="156" y="120"/>
                  </a:cubicBezTo>
                  <a:lnTo>
                    <a:pt x="156" y="36"/>
                  </a:lnTo>
                  <a:cubicBezTo>
                    <a:pt x="156" y="33"/>
                    <a:pt x="159" y="30"/>
                    <a:pt x="163" y="30"/>
                  </a:cubicBezTo>
                  <a:lnTo>
                    <a:pt x="199" y="30"/>
                  </a:lnTo>
                  <a:cubicBezTo>
                    <a:pt x="202" y="30"/>
                    <a:pt x="205" y="33"/>
                    <a:pt x="205" y="36"/>
                  </a:cubicBezTo>
                  <a:lnTo>
                    <a:pt x="205" y="120"/>
                  </a:lnTo>
                  <a:close/>
                  <a:moveTo>
                    <a:pt x="120" y="84"/>
                  </a:moveTo>
                  <a:lnTo>
                    <a:pt x="120" y="84"/>
                  </a:lnTo>
                  <a:cubicBezTo>
                    <a:pt x="120" y="88"/>
                    <a:pt x="118" y="90"/>
                    <a:pt x="114" y="90"/>
                  </a:cubicBezTo>
                  <a:lnTo>
                    <a:pt x="42" y="90"/>
                  </a:lnTo>
                  <a:cubicBezTo>
                    <a:pt x="39" y="90"/>
                    <a:pt x="36" y="88"/>
                    <a:pt x="36" y="84"/>
                  </a:cubicBezTo>
                  <a:lnTo>
                    <a:pt x="36" y="36"/>
                  </a:lnTo>
                  <a:cubicBezTo>
                    <a:pt x="36" y="33"/>
                    <a:pt x="39" y="30"/>
                    <a:pt x="42" y="30"/>
                  </a:cubicBezTo>
                  <a:lnTo>
                    <a:pt x="114" y="30"/>
                  </a:lnTo>
                  <a:cubicBezTo>
                    <a:pt x="118" y="30"/>
                    <a:pt x="120" y="33"/>
                    <a:pt x="120" y="36"/>
                  </a:cubicBezTo>
                  <a:lnTo>
                    <a:pt x="120" y="84"/>
                  </a:lnTo>
                  <a:close/>
                  <a:moveTo>
                    <a:pt x="201" y="0"/>
                  </a:moveTo>
                  <a:lnTo>
                    <a:pt x="201" y="0"/>
                  </a:lnTo>
                  <a:cubicBezTo>
                    <a:pt x="172" y="26"/>
                    <a:pt x="133" y="19"/>
                    <a:pt x="114" y="7"/>
                  </a:cubicBezTo>
                  <a:cubicBezTo>
                    <a:pt x="87" y="25"/>
                    <a:pt x="60" y="19"/>
                    <a:pt x="39" y="0"/>
                  </a:cubicBezTo>
                  <a:cubicBezTo>
                    <a:pt x="28" y="7"/>
                    <a:pt x="14" y="8"/>
                    <a:pt x="0" y="2"/>
                  </a:cubicBezTo>
                  <a:lnTo>
                    <a:pt x="0" y="132"/>
                  </a:lnTo>
                  <a:cubicBezTo>
                    <a:pt x="0" y="136"/>
                    <a:pt x="2" y="138"/>
                    <a:pt x="6" y="138"/>
                  </a:cubicBezTo>
                  <a:lnTo>
                    <a:pt x="235" y="138"/>
                  </a:lnTo>
                  <a:cubicBezTo>
                    <a:pt x="238" y="138"/>
                    <a:pt x="241" y="136"/>
                    <a:pt x="241" y="132"/>
                  </a:cubicBezTo>
                  <a:lnTo>
                    <a:pt x="241" y="2"/>
                  </a:lnTo>
                  <a:cubicBezTo>
                    <a:pt x="227" y="7"/>
                    <a:pt x="214" y="7"/>
                    <a:pt x="201"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grpSp>
        <p:nvGrpSpPr>
          <p:cNvPr id="36" name="Group 105">
            <a:extLst>
              <a:ext uri="{FF2B5EF4-FFF2-40B4-BE49-F238E27FC236}">
                <a16:creationId xmlns:a16="http://schemas.microsoft.com/office/drawing/2014/main" id="{28A96381-2A55-378B-B1F8-23F5B8E425D7}"/>
              </a:ext>
            </a:extLst>
          </p:cNvPr>
          <p:cNvGrpSpPr>
            <a:grpSpLocks noChangeAspect="1"/>
          </p:cNvGrpSpPr>
          <p:nvPr/>
        </p:nvGrpSpPr>
        <p:grpSpPr bwMode="auto">
          <a:xfrm>
            <a:off x="8608878" y="3692526"/>
            <a:ext cx="230322" cy="440321"/>
            <a:chOff x="5138" y="2116"/>
            <a:chExt cx="187" cy="382"/>
          </a:xfrm>
          <a:solidFill>
            <a:schemeClr val="bg1">
              <a:alpha val="78000"/>
            </a:schemeClr>
          </a:solidFill>
        </p:grpSpPr>
        <p:sp>
          <p:nvSpPr>
            <p:cNvPr id="82" name="Freeform 106">
              <a:extLst>
                <a:ext uri="{FF2B5EF4-FFF2-40B4-BE49-F238E27FC236}">
                  <a16:creationId xmlns:a16="http://schemas.microsoft.com/office/drawing/2014/main" id="{BD335BEF-8399-2615-F6BD-58E9E8667E5E}"/>
                </a:ext>
              </a:extLst>
            </p:cNvPr>
            <p:cNvSpPr>
              <a:spLocks/>
            </p:cNvSpPr>
            <p:nvPr/>
          </p:nvSpPr>
          <p:spPr bwMode="auto">
            <a:xfrm>
              <a:off x="5146" y="2285"/>
              <a:ext cx="168" cy="213"/>
            </a:xfrm>
            <a:custGeom>
              <a:avLst/>
              <a:gdLst>
                <a:gd name="T0" fmla="*/ 74 w 79"/>
                <a:gd name="T1" fmla="*/ 29 h 111"/>
                <a:gd name="T2" fmla="*/ 74 w 79"/>
                <a:gd name="T3" fmla="*/ 29 h 111"/>
                <a:gd name="T4" fmla="*/ 79 w 79"/>
                <a:gd name="T5" fmla="*/ 25 h 111"/>
                <a:gd name="T6" fmla="*/ 74 w 79"/>
                <a:gd name="T7" fmla="*/ 21 h 111"/>
                <a:gd name="T8" fmla="*/ 52 w 79"/>
                <a:gd name="T9" fmla="*/ 40 h 111"/>
                <a:gd name="T10" fmla="*/ 52 w 79"/>
                <a:gd name="T11" fmla="*/ 45 h 111"/>
                <a:gd name="T12" fmla="*/ 26 w 79"/>
                <a:gd name="T13" fmla="*/ 45 h 111"/>
                <a:gd name="T14" fmla="*/ 26 w 79"/>
                <a:gd name="T15" fmla="*/ 40 h 111"/>
                <a:gd name="T16" fmla="*/ 19 w 79"/>
                <a:gd name="T17" fmla="*/ 25 h 111"/>
                <a:gd name="T18" fmla="*/ 76 w 79"/>
                <a:gd name="T19" fmla="*/ 9 h 111"/>
                <a:gd name="T20" fmla="*/ 79 w 79"/>
                <a:gd name="T21" fmla="*/ 3 h 111"/>
                <a:gd name="T22" fmla="*/ 73 w 79"/>
                <a:gd name="T23" fmla="*/ 0 h 111"/>
                <a:gd name="T24" fmla="*/ 3 w 79"/>
                <a:gd name="T25" fmla="*/ 21 h 111"/>
                <a:gd name="T26" fmla="*/ 0 w 79"/>
                <a:gd name="T27" fmla="*/ 26 h 111"/>
                <a:gd name="T28" fmla="*/ 4 w 79"/>
                <a:gd name="T29" fmla="*/ 29 h 111"/>
                <a:gd name="T30" fmla="*/ 17 w 79"/>
                <a:gd name="T31" fmla="*/ 40 h 111"/>
                <a:gd name="T32" fmla="*/ 17 w 79"/>
                <a:gd name="T33" fmla="*/ 45 h 111"/>
                <a:gd name="T34" fmla="*/ 4 w 79"/>
                <a:gd name="T35" fmla="*/ 45 h 111"/>
                <a:gd name="T36" fmla="*/ 1 w 79"/>
                <a:gd name="T37" fmla="*/ 46 h 111"/>
                <a:gd name="T38" fmla="*/ 0 w 79"/>
                <a:gd name="T39" fmla="*/ 50 h 111"/>
                <a:gd name="T40" fmla="*/ 2 w 79"/>
                <a:gd name="T41" fmla="*/ 69 h 111"/>
                <a:gd name="T42" fmla="*/ 35 w 79"/>
                <a:gd name="T43" fmla="*/ 97 h 111"/>
                <a:gd name="T44" fmla="*/ 35 w 79"/>
                <a:gd name="T45" fmla="*/ 106 h 111"/>
                <a:gd name="T46" fmla="*/ 39 w 79"/>
                <a:gd name="T47" fmla="*/ 111 h 111"/>
                <a:gd name="T48" fmla="*/ 44 w 79"/>
                <a:gd name="T49" fmla="*/ 106 h 111"/>
                <a:gd name="T50" fmla="*/ 44 w 79"/>
                <a:gd name="T51" fmla="*/ 97 h 111"/>
                <a:gd name="T52" fmla="*/ 76 w 79"/>
                <a:gd name="T53" fmla="*/ 68 h 111"/>
                <a:gd name="T54" fmla="*/ 79 w 79"/>
                <a:gd name="T55" fmla="*/ 50 h 111"/>
                <a:gd name="T56" fmla="*/ 78 w 79"/>
                <a:gd name="T57" fmla="*/ 46 h 111"/>
                <a:gd name="T58" fmla="*/ 74 w 79"/>
                <a:gd name="T59" fmla="*/ 45 h 111"/>
                <a:gd name="T60" fmla="*/ 61 w 79"/>
                <a:gd name="T61" fmla="*/ 45 h 111"/>
                <a:gd name="T62" fmla="*/ 61 w 79"/>
                <a:gd name="T63" fmla="*/ 40 h 111"/>
                <a:gd name="T64" fmla="*/ 74 w 79"/>
                <a:gd name="T6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111">
                  <a:moveTo>
                    <a:pt x="74" y="29"/>
                  </a:moveTo>
                  <a:lnTo>
                    <a:pt x="74" y="29"/>
                  </a:lnTo>
                  <a:cubicBezTo>
                    <a:pt x="77" y="29"/>
                    <a:pt x="79" y="27"/>
                    <a:pt x="79" y="25"/>
                  </a:cubicBezTo>
                  <a:cubicBezTo>
                    <a:pt x="79" y="23"/>
                    <a:pt x="77" y="21"/>
                    <a:pt x="74" y="21"/>
                  </a:cubicBezTo>
                  <a:cubicBezTo>
                    <a:pt x="61" y="21"/>
                    <a:pt x="52" y="29"/>
                    <a:pt x="52" y="40"/>
                  </a:cubicBezTo>
                  <a:lnTo>
                    <a:pt x="52" y="45"/>
                  </a:lnTo>
                  <a:lnTo>
                    <a:pt x="26" y="45"/>
                  </a:lnTo>
                  <a:lnTo>
                    <a:pt x="26" y="40"/>
                  </a:lnTo>
                  <a:cubicBezTo>
                    <a:pt x="26" y="34"/>
                    <a:pt x="24" y="29"/>
                    <a:pt x="19" y="25"/>
                  </a:cubicBezTo>
                  <a:lnTo>
                    <a:pt x="76" y="9"/>
                  </a:lnTo>
                  <a:cubicBezTo>
                    <a:pt x="78" y="8"/>
                    <a:pt x="79" y="6"/>
                    <a:pt x="79" y="3"/>
                  </a:cubicBezTo>
                  <a:cubicBezTo>
                    <a:pt x="78" y="1"/>
                    <a:pt x="76" y="0"/>
                    <a:pt x="73" y="0"/>
                  </a:cubicBezTo>
                  <a:lnTo>
                    <a:pt x="3" y="21"/>
                  </a:lnTo>
                  <a:cubicBezTo>
                    <a:pt x="1" y="21"/>
                    <a:pt x="0" y="23"/>
                    <a:pt x="0" y="26"/>
                  </a:cubicBezTo>
                  <a:cubicBezTo>
                    <a:pt x="0" y="28"/>
                    <a:pt x="2" y="29"/>
                    <a:pt x="4" y="29"/>
                  </a:cubicBezTo>
                  <a:cubicBezTo>
                    <a:pt x="10" y="29"/>
                    <a:pt x="17" y="32"/>
                    <a:pt x="17" y="40"/>
                  </a:cubicBezTo>
                  <a:lnTo>
                    <a:pt x="17" y="45"/>
                  </a:lnTo>
                  <a:lnTo>
                    <a:pt x="4" y="45"/>
                  </a:lnTo>
                  <a:cubicBezTo>
                    <a:pt x="3" y="45"/>
                    <a:pt x="2" y="45"/>
                    <a:pt x="1" y="46"/>
                  </a:cubicBezTo>
                  <a:cubicBezTo>
                    <a:pt x="0" y="47"/>
                    <a:pt x="0" y="48"/>
                    <a:pt x="0" y="50"/>
                  </a:cubicBezTo>
                  <a:lnTo>
                    <a:pt x="2" y="69"/>
                  </a:lnTo>
                  <a:cubicBezTo>
                    <a:pt x="6" y="84"/>
                    <a:pt x="19" y="95"/>
                    <a:pt x="35" y="97"/>
                  </a:cubicBezTo>
                  <a:lnTo>
                    <a:pt x="35" y="106"/>
                  </a:lnTo>
                  <a:cubicBezTo>
                    <a:pt x="35" y="109"/>
                    <a:pt x="37" y="111"/>
                    <a:pt x="39" y="111"/>
                  </a:cubicBezTo>
                  <a:cubicBezTo>
                    <a:pt x="42" y="111"/>
                    <a:pt x="44" y="109"/>
                    <a:pt x="44" y="106"/>
                  </a:cubicBezTo>
                  <a:lnTo>
                    <a:pt x="44" y="97"/>
                  </a:lnTo>
                  <a:cubicBezTo>
                    <a:pt x="59" y="95"/>
                    <a:pt x="72" y="84"/>
                    <a:pt x="76" y="68"/>
                  </a:cubicBezTo>
                  <a:lnTo>
                    <a:pt x="79" y="50"/>
                  </a:lnTo>
                  <a:cubicBezTo>
                    <a:pt x="79" y="48"/>
                    <a:pt x="79" y="47"/>
                    <a:pt x="78" y="46"/>
                  </a:cubicBezTo>
                  <a:cubicBezTo>
                    <a:pt x="77" y="45"/>
                    <a:pt x="76" y="45"/>
                    <a:pt x="74" y="45"/>
                  </a:cubicBezTo>
                  <a:lnTo>
                    <a:pt x="61" y="45"/>
                  </a:lnTo>
                  <a:lnTo>
                    <a:pt x="61" y="40"/>
                  </a:lnTo>
                  <a:cubicBezTo>
                    <a:pt x="61" y="32"/>
                    <a:pt x="68" y="29"/>
                    <a:pt x="74" y="29"/>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83" name="Freeform 107">
              <a:extLst>
                <a:ext uri="{FF2B5EF4-FFF2-40B4-BE49-F238E27FC236}">
                  <a16:creationId xmlns:a16="http://schemas.microsoft.com/office/drawing/2014/main" id="{051BFA42-570F-E1CC-10F6-92F6163B1D32}"/>
                </a:ext>
              </a:extLst>
            </p:cNvPr>
            <p:cNvSpPr>
              <a:spLocks/>
            </p:cNvSpPr>
            <p:nvPr/>
          </p:nvSpPr>
          <p:spPr bwMode="auto">
            <a:xfrm>
              <a:off x="5138" y="2228"/>
              <a:ext cx="187" cy="62"/>
            </a:xfrm>
            <a:custGeom>
              <a:avLst/>
              <a:gdLst>
                <a:gd name="T0" fmla="*/ 82 w 88"/>
                <a:gd name="T1" fmla="*/ 1 h 32"/>
                <a:gd name="T2" fmla="*/ 82 w 88"/>
                <a:gd name="T3" fmla="*/ 1 h 32"/>
                <a:gd name="T4" fmla="*/ 3 w 88"/>
                <a:gd name="T5" fmla="*/ 24 h 32"/>
                <a:gd name="T6" fmla="*/ 0 w 88"/>
                <a:gd name="T7" fmla="*/ 29 h 32"/>
                <a:gd name="T8" fmla="*/ 4 w 88"/>
                <a:gd name="T9" fmla="*/ 32 h 32"/>
                <a:gd name="T10" fmla="*/ 5 w 88"/>
                <a:gd name="T11" fmla="*/ 32 h 32"/>
                <a:gd name="T12" fmla="*/ 84 w 88"/>
                <a:gd name="T13" fmla="*/ 10 h 32"/>
                <a:gd name="T14" fmla="*/ 87 w 88"/>
                <a:gd name="T15" fmla="*/ 4 h 32"/>
                <a:gd name="T16" fmla="*/ 82 w 88"/>
                <a:gd name="T17"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82" y="1"/>
                  </a:moveTo>
                  <a:lnTo>
                    <a:pt x="82" y="1"/>
                  </a:lnTo>
                  <a:lnTo>
                    <a:pt x="3" y="24"/>
                  </a:lnTo>
                  <a:cubicBezTo>
                    <a:pt x="0" y="24"/>
                    <a:pt x="0" y="27"/>
                    <a:pt x="0" y="29"/>
                  </a:cubicBezTo>
                  <a:cubicBezTo>
                    <a:pt x="0" y="31"/>
                    <a:pt x="2" y="32"/>
                    <a:pt x="4" y="32"/>
                  </a:cubicBezTo>
                  <a:cubicBezTo>
                    <a:pt x="4" y="32"/>
                    <a:pt x="5" y="32"/>
                    <a:pt x="5" y="32"/>
                  </a:cubicBezTo>
                  <a:lnTo>
                    <a:pt x="84" y="10"/>
                  </a:lnTo>
                  <a:cubicBezTo>
                    <a:pt x="86" y="9"/>
                    <a:pt x="88" y="7"/>
                    <a:pt x="87" y="4"/>
                  </a:cubicBezTo>
                  <a:cubicBezTo>
                    <a:pt x="86" y="2"/>
                    <a:pt x="84" y="0"/>
                    <a:pt x="82" y="1"/>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84" name="Freeform 108">
              <a:extLst>
                <a:ext uri="{FF2B5EF4-FFF2-40B4-BE49-F238E27FC236}">
                  <a16:creationId xmlns:a16="http://schemas.microsoft.com/office/drawing/2014/main" id="{C2A94E07-FF6F-759F-D6FF-D8258CBC916F}"/>
                </a:ext>
              </a:extLst>
            </p:cNvPr>
            <p:cNvSpPr>
              <a:spLocks/>
            </p:cNvSpPr>
            <p:nvPr/>
          </p:nvSpPr>
          <p:spPr bwMode="auto">
            <a:xfrm>
              <a:off x="5138" y="2179"/>
              <a:ext cx="187" cy="61"/>
            </a:xfrm>
            <a:custGeom>
              <a:avLst/>
              <a:gdLst>
                <a:gd name="T0" fmla="*/ 4 w 88"/>
                <a:gd name="T1" fmla="*/ 32 h 32"/>
                <a:gd name="T2" fmla="*/ 4 w 88"/>
                <a:gd name="T3" fmla="*/ 32 h 32"/>
                <a:gd name="T4" fmla="*/ 5 w 88"/>
                <a:gd name="T5" fmla="*/ 32 h 32"/>
                <a:gd name="T6" fmla="*/ 84 w 88"/>
                <a:gd name="T7" fmla="*/ 9 h 32"/>
                <a:gd name="T8" fmla="*/ 87 w 88"/>
                <a:gd name="T9" fmla="*/ 4 h 32"/>
                <a:gd name="T10" fmla="*/ 82 w 88"/>
                <a:gd name="T11" fmla="*/ 1 h 32"/>
                <a:gd name="T12" fmla="*/ 3 w 88"/>
                <a:gd name="T13" fmla="*/ 23 h 32"/>
                <a:gd name="T14" fmla="*/ 0 w 88"/>
                <a:gd name="T15" fmla="*/ 29 h 32"/>
                <a:gd name="T16" fmla="*/ 4 w 8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4" y="32"/>
                  </a:moveTo>
                  <a:lnTo>
                    <a:pt x="4" y="32"/>
                  </a:lnTo>
                  <a:cubicBezTo>
                    <a:pt x="4" y="32"/>
                    <a:pt x="5" y="32"/>
                    <a:pt x="5" y="32"/>
                  </a:cubicBezTo>
                  <a:lnTo>
                    <a:pt x="84" y="9"/>
                  </a:lnTo>
                  <a:cubicBezTo>
                    <a:pt x="86" y="9"/>
                    <a:pt x="88" y="6"/>
                    <a:pt x="87" y="4"/>
                  </a:cubicBezTo>
                  <a:cubicBezTo>
                    <a:pt x="86" y="2"/>
                    <a:pt x="84" y="0"/>
                    <a:pt x="82" y="1"/>
                  </a:cubicBezTo>
                  <a:lnTo>
                    <a:pt x="3" y="23"/>
                  </a:lnTo>
                  <a:cubicBezTo>
                    <a:pt x="0" y="24"/>
                    <a:pt x="0" y="26"/>
                    <a:pt x="0" y="29"/>
                  </a:cubicBezTo>
                  <a:cubicBezTo>
                    <a:pt x="0" y="31"/>
                    <a:pt x="2" y="32"/>
                    <a:pt x="4" y="3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85" name="Freeform 109">
              <a:extLst>
                <a:ext uri="{FF2B5EF4-FFF2-40B4-BE49-F238E27FC236}">
                  <a16:creationId xmlns:a16="http://schemas.microsoft.com/office/drawing/2014/main" id="{5BDD2537-7549-D70E-3A56-2BD1EFF42392}"/>
                </a:ext>
              </a:extLst>
            </p:cNvPr>
            <p:cNvSpPr>
              <a:spLocks/>
            </p:cNvSpPr>
            <p:nvPr/>
          </p:nvSpPr>
          <p:spPr bwMode="auto">
            <a:xfrm>
              <a:off x="5144" y="2116"/>
              <a:ext cx="96" cy="65"/>
            </a:xfrm>
            <a:custGeom>
              <a:avLst/>
              <a:gdLst>
                <a:gd name="T0" fmla="*/ 5 w 45"/>
                <a:gd name="T1" fmla="*/ 34 h 34"/>
                <a:gd name="T2" fmla="*/ 5 w 45"/>
                <a:gd name="T3" fmla="*/ 34 h 34"/>
                <a:gd name="T4" fmla="*/ 6 w 45"/>
                <a:gd name="T5" fmla="*/ 34 h 34"/>
                <a:gd name="T6" fmla="*/ 41 w 45"/>
                <a:gd name="T7" fmla="*/ 26 h 34"/>
                <a:gd name="T8" fmla="*/ 45 w 45"/>
                <a:gd name="T9" fmla="*/ 22 h 34"/>
                <a:gd name="T10" fmla="*/ 45 w 45"/>
                <a:gd name="T11" fmla="*/ 4 h 34"/>
                <a:gd name="T12" fmla="*/ 40 w 45"/>
                <a:gd name="T13" fmla="*/ 0 h 34"/>
                <a:gd name="T14" fmla="*/ 36 w 45"/>
                <a:gd name="T15" fmla="*/ 4 h 34"/>
                <a:gd name="T16" fmla="*/ 36 w 45"/>
                <a:gd name="T17" fmla="*/ 18 h 34"/>
                <a:gd name="T18" fmla="*/ 4 w 45"/>
                <a:gd name="T19" fmla="*/ 26 h 34"/>
                <a:gd name="T20" fmla="*/ 1 w 45"/>
                <a:gd name="T21" fmla="*/ 31 h 34"/>
                <a:gd name="T22" fmla="*/ 5 w 45"/>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34">
                  <a:moveTo>
                    <a:pt x="5" y="34"/>
                  </a:moveTo>
                  <a:lnTo>
                    <a:pt x="5" y="34"/>
                  </a:lnTo>
                  <a:cubicBezTo>
                    <a:pt x="6" y="34"/>
                    <a:pt x="6" y="34"/>
                    <a:pt x="6" y="34"/>
                  </a:cubicBezTo>
                  <a:lnTo>
                    <a:pt x="41" y="26"/>
                  </a:lnTo>
                  <a:cubicBezTo>
                    <a:pt x="43" y="26"/>
                    <a:pt x="45" y="24"/>
                    <a:pt x="45" y="22"/>
                  </a:cubicBezTo>
                  <a:lnTo>
                    <a:pt x="45" y="4"/>
                  </a:lnTo>
                  <a:cubicBezTo>
                    <a:pt x="45" y="2"/>
                    <a:pt x="43" y="0"/>
                    <a:pt x="40" y="0"/>
                  </a:cubicBezTo>
                  <a:cubicBezTo>
                    <a:pt x="38" y="0"/>
                    <a:pt x="36" y="2"/>
                    <a:pt x="36" y="4"/>
                  </a:cubicBezTo>
                  <a:lnTo>
                    <a:pt x="36" y="18"/>
                  </a:lnTo>
                  <a:lnTo>
                    <a:pt x="4" y="26"/>
                  </a:lnTo>
                  <a:cubicBezTo>
                    <a:pt x="2" y="26"/>
                    <a:pt x="0" y="29"/>
                    <a:pt x="1" y="31"/>
                  </a:cubicBezTo>
                  <a:cubicBezTo>
                    <a:pt x="1" y="33"/>
                    <a:pt x="3" y="34"/>
                    <a:pt x="5" y="34"/>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grpSp>
        <p:nvGrpSpPr>
          <p:cNvPr id="37" name="Group 116">
            <a:extLst>
              <a:ext uri="{FF2B5EF4-FFF2-40B4-BE49-F238E27FC236}">
                <a16:creationId xmlns:a16="http://schemas.microsoft.com/office/drawing/2014/main" id="{3412C1D3-3F55-9BD9-E3B6-DB2F95DC2E89}"/>
              </a:ext>
            </a:extLst>
          </p:cNvPr>
          <p:cNvGrpSpPr>
            <a:grpSpLocks noChangeAspect="1"/>
          </p:cNvGrpSpPr>
          <p:nvPr/>
        </p:nvGrpSpPr>
        <p:grpSpPr bwMode="auto">
          <a:xfrm>
            <a:off x="9832976" y="5200306"/>
            <a:ext cx="691800" cy="358610"/>
            <a:chOff x="5766" y="3293"/>
            <a:chExt cx="374" cy="235"/>
          </a:xfrm>
          <a:solidFill>
            <a:schemeClr val="bg1">
              <a:alpha val="78000"/>
            </a:schemeClr>
          </a:solidFill>
        </p:grpSpPr>
        <p:sp>
          <p:nvSpPr>
            <p:cNvPr id="44" name="Freeform 117">
              <a:extLst>
                <a:ext uri="{FF2B5EF4-FFF2-40B4-BE49-F238E27FC236}">
                  <a16:creationId xmlns:a16="http://schemas.microsoft.com/office/drawing/2014/main" id="{9D64C83C-BABD-F125-6174-75BF0A93C40B}"/>
                </a:ext>
              </a:extLst>
            </p:cNvPr>
            <p:cNvSpPr>
              <a:spLocks/>
            </p:cNvSpPr>
            <p:nvPr/>
          </p:nvSpPr>
          <p:spPr bwMode="auto">
            <a:xfrm>
              <a:off x="5769" y="3401"/>
              <a:ext cx="61" cy="16"/>
            </a:xfrm>
            <a:custGeom>
              <a:avLst/>
              <a:gdLst>
                <a:gd name="T0" fmla="*/ 0 w 48"/>
                <a:gd name="T1" fmla="*/ 6 h 12"/>
                <a:gd name="T2" fmla="*/ 0 w 48"/>
                <a:gd name="T3" fmla="*/ 6 h 12"/>
                <a:gd name="T4" fmla="*/ 6 w 48"/>
                <a:gd name="T5" fmla="*/ 12 h 12"/>
                <a:gd name="T6" fmla="*/ 48 w 48"/>
                <a:gd name="T7" fmla="*/ 12 h 12"/>
                <a:gd name="T8" fmla="*/ 48 w 48"/>
                <a:gd name="T9" fmla="*/ 0 h 12"/>
                <a:gd name="T10" fmla="*/ 6 w 48"/>
                <a:gd name="T11" fmla="*/ 0 h 12"/>
                <a:gd name="T12" fmla="*/ 0 w 48"/>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0" y="6"/>
                  </a:moveTo>
                  <a:lnTo>
                    <a:pt x="0" y="6"/>
                  </a:lnTo>
                  <a:cubicBezTo>
                    <a:pt x="0" y="9"/>
                    <a:pt x="2" y="12"/>
                    <a:pt x="6" y="12"/>
                  </a:cubicBezTo>
                  <a:lnTo>
                    <a:pt x="48" y="12"/>
                  </a:lnTo>
                  <a:lnTo>
                    <a:pt x="48" y="0"/>
                  </a:lnTo>
                  <a:lnTo>
                    <a:pt x="6" y="0"/>
                  </a:lnTo>
                  <a:cubicBezTo>
                    <a:pt x="2" y="0"/>
                    <a:pt x="0" y="3"/>
                    <a:pt x="0" y="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45" name="Freeform 118">
              <a:extLst>
                <a:ext uri="{FF2B5EF4-FFF2-40B4-BE49-F238E27FC236}">
                  <a16:creationId xmlns:a16="http://schemas.microsoft.com/office/drawing/2014/main" id="{9173B01C-CA39-17A0-D93B-2BCFB683D1CA}"/>
                </a:ext>
              </a:extLst>
            </p:cNvPr>
            <p:cNvSpPr>
              <a:spLocks/>
            </p:cNvSpPr>
            <p:nvPr/>
          </p:nvSpPr>
          <p:spPr bwMode="auto">
            <a:xfrm>
              <a:off x="5769" y="3433"/>
              <a:ext cx="61" cy="15"/>
            </a:xfrm>
            <a:custGeom>
              <a:avLst/>
              <a:gdLst>
                <a:gd name="T0" fmla="*/ 0 w 48"/>
                <a:gd name="T1" fmla="*/ 6 h 12"/>
                <a:gd name="T2" fmla="*/ 0 w 48"/>
                <a:gd name="T3" fmla="*/ 6 h 12"/>
                <a:gd name="T4" fmla="*/ 6 w 48"/>
                <a:gd name="T5" fmla="*/ 12 h 12"/>
                <a:gd name="T6" fmla="*/ 48 w 48"/>
                <a:gd name="T7" fmla="*/ 12 h 12"/>
                <a:gd name="T8" fmla="*/ 48 w 48"/>
                <a:gd name="T9" fmla="*/ 0 h 12"/>
                <a:gd name="T10" fmla="*/ 6 w 48"/>
                <a:gd name="T11" fmla="*/ 0 h 12"/>
                <a:gd name="T12" fmla="*/ 0 w 48"/>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0" y="6"/>
                  </a:moveTo>
                  <a:lnTo>
                    <a:pt x="0" y="6"/>
                  </a:lnTo>
                  <a:cubicBezTo>
                    <a:pt x="0" y="9"/>
                    <a:pt x="2" y="12"/>
                    <a:pt x="6" y="12"/>
                  </a:cubicBezTo>
                  <a:lnTo>
                    <a:pt x="48" y="12"/>
                  </a:lnTo>
                  <a:lnTo>
                    <a:pt x="48" y="0"/>
                  </a:lnTo>
                  <a:lnTo>
                    <a:pt x="6" y="0"/>
                  </a:lnTo>
                  <a:cubicBezTo>
                    <a:pt x="2" y="0"/>
                    <a:pt x="0" y="3"/>
                    <a:pt x="0" y="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67" name="Freeform 119">
              <a:extLst>
                <a:ext uri="{FF2B5EF4-FFF2-40B4-BE49-F238E27FC236}">
                  <a16:creationId xmlns:a16="http://schemas.microsoft.com/office/drawing/2014/main" id="{265B09A8-4236-3E8C-B9ED-2AD4018144D2}"/>
                </a:ext>
              </a:extLst>
            </p:cNvPr>
            <p:cNvSpPr>
              <a:spLocks/>
            </p:cNvSpPr>
            <p:nvPr/>
          </p:nvSpPr>
          <p:spPr bwMode="auto">
            <a:xfrm>
              <a:off x="5769" y="3464"/>
              <a:ext cx="61" cy="16"/>
            </a:xfrm>
            <a:custGeom>
              <a:avLst/>
              <a:gdLst>
                <a:gd name="T0" fmla="*/ 0 w 48"/>
                <a:gd name="T1" fmla="*/ 6 h 12"/>
                <a:gd name="T2" fmla="*/ 0 w 48"/>
                <a:gd name="T3" fmla="*/ 6 h 12"/>
                <a:gd name="T4" fmla="*/ 6 w 48"/>
                <a:gd name="T5" fmla="*/ 12 h 12"/>
                <a:gd name="T6" fmla="*/ 48 w 48"/>
                <a:gd name="T7" fmla="*/ 12 h 12"/>
                <a:gd name="T8" fmla="*/ 48 w 48"/>
                <a:gd name="T9" fmla="*/ 0 h 12"/>
                <a:gd name="T10" fmla="*/ 6 w 48"/>
                <a:gd name="T11" fmla="*/ 0 h 12"/>
                <a:gd name="T12" fmla="*/ 0 w 48"/>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0" y="6"/>
                  </a:moveTo>
                  <a:lnTo>
                    <a:pt x="0" y="6"/>
                  </a:lnTo>
                  <a:cubicBezTo>
                    <a:pt x="0" y="10"/>
                    <a:pt x="2" y="12"/>
                    <a:pt x="6" y="12"/>
                  </a:cubicBezTo>
                  <a:lnTo>
                    <a:pt x="48" y="12"/>
                  </a:lnTo>
                  <a:lnTo>
                    <a:pt x="48" y="0"/>
                  </a:lnTo>
                  <a:lnTo>
                    <a:pt x="6" y="0"/>
                  </a:lnTo>
                  <a:cubicBezTo>
                    <a:pt x="2" y="0"/>
                    <a:pt x="0" y="3"/>
                    <a:pt x="0" y="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68" name="Freeform 120">
              <a:extLst>
                <a:ext uri="{FF2B5EF4-FFF2-40B4-BE49-F238E27FC236}">
                  <a16:creationId xmlns:a16="http://schemas.microsoft.com/office/drawing/2014/main" id="{19139CA4-F316-EEED-9554-82DEC114CDF6}"/>
                </a:ext>
              </a:extLst>
            </p:cNvPr>
            <p:cNvSpPr>
              <a:spLocks/>
            </p:cNvSpPr>
            <p:nvPr/>
          </p:nvSpPr>
          <p:spPr bwMode="auto">
            <a:xfrm>
              <a:off x="5769" y="3495"/>
              <a:ext cx="61" cy="16"/>
            </a:xfrm>
            <a:custGeom>
              <a:avLst/>
              <a:gdLst>
                <a:gd name="T0" fmla="*/ 0 w 48"/>
                <a:gd name="T1" fmla="*/ 6 h 12"/>
                <a:gd name="T2" fmla="*/ 0 w 48"/>
                <a:gd name="T3" fmla="*/ 6 h 12"/>
                <a:gd name="T4" fmla="*/ 6 w 48"/>
                <a:gd name="T5" fmla="*/ 12 h 12"/>
                <a:gd name="T6" fmla="*/ 48 w 48"/>
                <a:gd name="T7" fmla="*/ 12 h 12"/>
                <a:gd name="T8" fmla="*/ 48 w 48"/>
                <a:gd name="T9" fmla="*/ 0 h 12"/>
                <a:gd name="T10" fmla="*/ 6 w 48"/>
                <a:gd name="T11" fmla="*/ 0 h 12"/>
                <a:gd name="T12" fmla="*/ 0 w 48"/>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0" y="6"/>
                  </a:moveTo>
                  <a:lnTo>
                    <a:pt x="0" y="6"/>
                  </a:lnTo>
                  <a:cubicBezTo>
                    <a:pt x="0" y="10"/>
                    <a:pt x="2" y="12"/>
                    <a:pt x="6" y="12"/>
                  </a:cubicBezTo>
                  <a:lnTo>
                    <a:pt x="48" y="12"/>
                  </a:lnTo>
                  <a:lnTo>
                    <a:pt x="48" y="0"/>
                  </a:lnTo>
                  <a:lnTo>
                    <a:pt x="6" y="0"/>
                  </a:lnTo>
                  <a:cubicBezTo>
                    <a:pt x="2" y="0"/>
                    <a:pt x="0" y="3"/>
                    <a:pt x="0" y="6"/>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69" name="Freeform 121">
              <a:extLst>
                <a:ext uri="{FF2B5EF4-FFF2-40B4-BE49-F238E27FC236}">
                  <a16:creationId xmlns:a16="http://schemas.microsoft.com/office/drawing/2014/main" id="{4A7135CA-1EEB-6336-A131-8B8751DBEB0C}"/>
                </a:ext>
              </a:extLst>
            </p:cNvPr>
            <p:cNvSpPr>
              <a:spLocks/>
            </p:cNvSpPr>
            <p:nvPr/>
          </p:nvSpPr>
          <p:spPr bwMode="auto">
            <a:xfrm>
              <a:off x="5983" y="3337"/>
              <a:ext cx="155" cy="80"/>
            </a:xfrm>
            <a:custGeom>
              <a:avLst/>
              <a:gdLst>
                <a:gd name="T0" fmla="*/ 112 w 122"/>
                <a:gd name="T1" fmla="*/ 2 h 61"/>
                <a:gd name="T2" fmla="*/ 112 w 122"/>
                <a:gd name="T3" fmla="*/ 2 h 61"/>
                <a:gd name="T4" fmla="*/ 41 w 122"/>
                <a:gd name="T5" fmla="*/ 49 h 61"/>
                <a:gd name="T6" fmla="*/ 0 w 122"/>
                <a:gd name="T7" fmla="*/ 49 h 61"/>
                <a:gd name="T8" fmla="*/ 0 w 122"/>
                <a:gd name="T9" fmla="*/ 61 h 61"/>
                <a:gd name="T10" fmla="*/ 43 w 122"/>
                <a:gd name="T11" fmla="*/ 61 h 61"/>
                <a:gd name="T12" fmla="*/ 46 w 122"/>
                <a:gd name="T13" fmla="*/ 60 h 61"/>
                <a:gd name="T14" fmla="*/ 118 w 122"/>
                <a:gd name="T15" fmla="*/ 12 h 61"/>
                <a:gd name="T16" fmla="*/ 120 w 122"/>
                <a:gd name="T17" fmla="*/ 3 h 61"/>
                <a:gd name="T18" fmla="*/ 112 w 122"/>
                <a:gd name="T19"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61">
                  <a:moveTo>
                    <a:pt x="112" y="2"/>
                  </a:moveTo>
                  <a:lnTo>
                    <a:pt x="112" y="2"/>
                  </a:lnTo>
                  <a:lnTo>
                    <a:pt x="41" y="49"/>
                  </a:lnTo>
                  <a:lnTo>
                    <a:pt x="0" y="49"/>
                  </a:lnTo>
                  <a:lnTo>
                    <a:pt x="0" y="61"/>
                  </a:lnTo>
                  <a:lnTo>
                    <a:pt x="43" y="61"/>
                  </a:lnTo>
                  <a:cubicBezTo>
                    <a:pt x="44" y="61"/>
                    <a:pt x="45" y="61"/>
                    <a:pt x="46" y="60"/>
                  </a:cubicBezTo>
                  <a:lnTo>
                    <a:pt x="118" y="12"/>
                  </a:lnTo>
                  <a:cubicBezTo>
                    <a:pt x="121" y="10"/>
                    <a:pt x="122" y="6"/>
                    <a:pt x="120" y="3"/>
                  </a:cubicBezTo>
                  <a:cubicBezTo>
                    <a:pt x="118" y="1"/>
                    <a:pt x="114" y="0"/>
                    <a:pt x="112" y="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1" name="Freeform 122">
              <a:extLst>
                <a:ext uri="{FF2B5EF4-FFF2-40B4-BE49-F238E27FC236}">
                  <a16:creationId xmlns:a16="http://schemas.microsoft.com/office/drawing/2014/main" id="{83433D89-086E-E8FD-B452-C3814C45B1AB}"/>
                </a:ext>
              </a:extLst>
            </p:cNvPr>
            <p:cNvSpPr>
              <a:spLocks/>
            </p:cNvSpPr>
            <p:nvPr/>
          </p:nvSpPr>
          <p:spPr bwMode="auto">
            <a:xfrm>
              <a:off x="5983" y="3368"/>
              <a:ext cx="155" cy="80"/>
            </a:xfrm>
            <a:custGeom>
              <a:avLst/>
              <a:gdLst>
                <a:gd name="T0" fmla="*/ 112 w 122"/>
                <a:gd name="T1" fmla="*/ 2 h 61"/>
                <a:gd name="T2" fmla="*/ 112 w 122"/>
                <a:gd name="T3" fmla="*/ 2 h 61"/>
                <a:gd name="T4" fmla="*/ 41 w 122"/>
                <a:gd name="T5" fmla="*/ 49 h 61"/>
                <a:gd name="T6" fmla="*/ 0 w 122"/>
                <a:gd name="T7" fmla="*/ 49 h 61"/>
                <a:gd name="T8" fmla="*/ 0 w 122"/>
                <a:gd name="T9" fmla="*/ 61 h 61"/>
                <a:gd name="T10" fmla="*/ 43 w 122"/>
                <a:gd name="T11" fmla="*/ 61 h 61"/>
                <a:gd name="T12" fmla="*/ 46 w 122"/>
                <a:gd name="T13" fmla="*/ 60 h 61"/>
                <a:gd name="T14" fmla="*/ 118 w 122"/>
                <a:gd name="T15" fmla="*/ 12 h 61"/>
                <a:gd name="T16" fmla="*/ 120 w 122"/>
                <a:gd name="T17" fmla="*/ 4 h 61"/>
                <a:gd name="T18" fmla="*/ 112 w 122"/>
                <a:gd name="T19"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61">
                  <a:moveTo>
                    <a:pt x="112" y="2"/>
                  </a:moveTo>
                  <a:lnTo>
                    <a:pt x="112" y="2"/>
                  </a:lnTo>
                  <a:lnTo>
                    <a:pt x="41" y="49"/>
                  </a:lnTo>
                  <a:lnTo>
                    <a:pt x="0" y="49"/>
                  </a:lnTo>
                  <a:lnTo>
                    <a:pt x="0" y="61"/>
                  </a:lnTo>
                  <a:lnTo>
                    <a:pt x="43" y="61"/>
                  </a:lnTo>
                  <a:cubicBezTo>
                    <a:pt x="44" y="61"/>
                    <a:pt x="45" y="61"/>
                    <a:pt x="46" y="60"/>
                  </a:cubicBezTo>
                  <a:lnTo>
                    <a:pt x="118" y="12"/>
                  </a:lnTo>
                  <a:cubicBezTo>
                    <a:pt x="121" y="10"/>
                    <a:pt x="122" y="6"/>
                    <a:pt x="120" y="4"/>
                  </a:cubicBezTo>
                  <a:cubicBezTo>
                    <a:pt x="118" y="1"/>
                    <a:pt x="114" y="0"/>
                    <a:pt x="112" y="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2" name="Freeform 123">
              <a:extLst>
                <a:ext uri="{FF2B5EF4-FFF2-40B4-BE49-F238E27FC236}">
                  <a16:creationId xmlns:a16="http://schemas.microsoft.com/office/drawing/2014/main" id="{68933985-FF0B-3809-E77F-68EF314BD91A}"/>
                </a:ext>
              </a:extLst>
            </p:cNvPr>
            <p:cNvSpPr>
              <a:spLocks/>
            </p:cNvSpPr>
            <p:nvPr/>
          </p:nvSpPr>
          <p:spPr bwMode="auto">
            <a:xfrm>
              <a:off x="5983" y="3400"/>
              <a:ext cx="155" cy="80"/>
            </a:xfrm>
            <a:custGeom>
              <a:avLst/>
              <a:gdLst>
                <a:gd name="T0" fmla="*/ 112 w 122"/>
                <a:gd name="T1" fmla="*/ 2 h 61"/>
                <a:gd name="T2" fmla="*/ 112 w 122"/>
                <a:gd name="T3" fmla="*/ 2 h 61"/>
                <a:gd name="T4" fmla="*/ 41 w 122"/>
                <a:gd name="T5" fmla="*/ 49 h 61"/>
                <a:gd name="T6" fmla="*/ 0 w 122"/>
                <a:gd name="T7" fmla="*/ 49 h 61"/>
                <a:gd name="T8" fmla="*/ 0 w 122"/>
                <a:gd name="T9" fmla="*/ 61 h 61"/>
                <a:gd name="T10" fmla="*/ 43 w 122"/>
                <a:gd name="T11" fmla="*/ 61 h 61"/>
                <a:gd name="T12" fmla="*/ 46 w 122"/>
                <a:gd name="T13" fmla="*/ 60 h 61"/>
                <a:gd name="T14" fmla="*/ 118 w 122"/>
                <a:gd name="T15" fmla="*/ 12 h 61"/>
                <a:gd name="T16" fmla="*/ 120 w 122"/>
                <a:gd name="T17" fmla="*/ 4 h 61"/>
                <a:gd name="T18" fmla="*/ 112 w 122"/>
                <a:gd name="T19"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61">
                  <a:moveTo>
                    <a:pt x="112" y="2"/>
                  </a:moveTo>
                  <a:lnTo>
                    <a:pt x="112" y="2"/>
                  </a:lnTo>
                  <a:lnTo>
                    <a:pt x="41" y="49"/>
                  </a:lnTo>
                  <a:lnTo>
                    <a:pt x="0" y="49"/>
                  </a:lnTo>
                  <a:lnTo>
                    <a:pt x="0" y="61"/>
                  </a:lnTo>
                  <a:lnTo>
                    <a:pt x="43" y="61"/>
                  </a:lnTo>
                  <a:cubicBezTo>
                    <a:pt x="44" y="61"/>
                    <a:pt x="45" y="61"/>
                    <a:pt x="46" y="60"/>
                  </a:cubicBezTo>
                  <a:lnTo>
                    <a:pt x="118" y="12"/>
                  </a:lnTo>
                  <a:cubicBezTo>
                    <a:pt x="121" y="10"/>
                    <a:pt x="122" y="6"/>
                    <a:pt x="120" y="4"/>
                  </a:cubicBezTo>
                  <a:cubicBezTo>
                    <a:pt x="118" y="1"/>
                    <a:pt x="114" y="0"/>
                    <a:pt x="112" y="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3" name="Freeform 124">
              <a:extLst>
                <a:ext uri="{FF2B5EF4-FFF2-40B4-BE49-F238E27FC236}">
                  <a16:creationId xmlns:a16="http://schemas.microsoft.com/office/drawing/2014/main" id="{1FF19379-6AFB-5D11-1A2A-225BB610BE8D}"/>
                </a:ext>
              </a:extLst>
            </p:cNvPr>
            <p:cNvSpPr>
              <a:spLocks/>
            </p:cNvSpPr>
            <p:nvPr/>
          </p:nvSpPr>
          <p:spPr bwMode="auto">
            <a:xfrm>
              <a:off x="5983" y="3431"/>
              <a:ext cx="155" cy="80"/>
            </a:xfrm>
            <a:custGeom>
              <a:avLst/>
              <a:gdLst>
                <a:gd name="T0" fmla="*/ 112 w 122"/>
                <a:gd name="T1" fmla="*/ 2 h 61"/>
                <a:gd name="T2" fmla="*/ 112 w 122"/>
                <a:gd name="T3" fmla="*/ 2 h 61"/>
                <a:gd name="T4" fmla="*/ 41 w 122"/>
                <a:gd name="T5" fmla="*/ 49 h 61"/>
                <a:gd name="T6" fmla="*/ 0 w 122"/>
                <a:gd name="T7" fmla="*/ 49 h 61"/>
                <a:gd name="T8" fmla="*/ 0 w 122"/>
                <a:gd name="T9" fmla="*/ 61 h 61"/>
                <a:gd name="T10" fmla="*/ 43 w 122"/>
                <a:gd name="T11" fmla="*/ 61 h 61"/>
                <a:gd name="T12" fmla="*/ 46 w 122"/>
                <a:gd name="T13" fmla="*/ 60 h 61"/>
                <a:gd name="T14" fmla="*/ 118 w 122"/>
                <a:gd name="T15" fmla="*/ 12 h 61"/>
                <a:gd name="T16" fmla="*/ 120 w 122"/>
                <a:gd name="T17" fmla="*/ 4 h 61"/>
                <a:gd name="T18" fmla="*/ 112 w 122"/>
                <a:gd name="T19"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61">
                  <a:moveTo>
                    <a:pt x="112" y="2"/>
                  </a:moveTo>
                  <a:lnTo>
                    <a:pt x="112" y="2"/>
                  </a:lnTo>
                  <a:lnTo>
                    <a:pt x="41" y="49"/>
                  </a:lnTo>
                  <a:lnTo>
                    <a:pt x="0" y="49"/>
                  </a:lnTo>
                  <a:lnTo>
                    <a:pt x="0" y="61"/>
                  </a:lnTo>
                  <a:lnTo>
                    <a:pt x="43" y="61"/>
                  </a:lnTo>
                  <a:cubicBezTo>
                    <a:pt x="44" y="61"/>
                    <a:pt x="45" y="61"/>
                    <a:pt x="46" y="60"/>
                  </a:cubicBezTo>
                  <a:lnTo>
                    <a:pt x="118" y="12"/>
                  </a:lnTo>
                  <a:cubicBezTo>
                    <a:pt x="121" y="10"/>
                    <a:pt x="122" y="7"/>
                    <a:pt x="120" y="4"/>
                  </a:cubicBezTo>
                  <a:cubicBezTo>
                    <a:pt x="118" y="1"/>
                    <a:pt x="114" y="0"/>
                    <a:pt x="112" y="2"/>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4" name="Freeform 125">
              <a:extLst>
                <a:ext uri="{FF2B5EF4-FFF2-40B4-BE49-F238E27FC236}">
                  <a16:creationId xmlns:a16="http://schemas.microsoft.com/office/drawing/2014/main" id="{34497060-28F8-02DC-155D-C9501F4855B0}"/>
                </a:ext>
              </a:extLst>
            </p:cNvPr>
            <p:cNvSpPr>
              <a:spLocks/>
            </p:cNvSpPr>
            <p:nvPr/>
          </p:nvSpPr>
          <p:spPr bwMode="auto">
            <a:xfrm>
              <a:off x="5983" y="3307"/>
              <a:ext cx="157" cy="78"/>
            </a:xfrm>
            <a:custGeom>
              <a:avLst/>
              <a:gdLst>
                <a:gd name="T0" fmla="*/ 0 w 123"/>
                <a:gd name="T1" fmla="*/ 60 h 60"/>
                <a:gd name="T2" fmla="*/ 0 w 123"/>
                <a:gd name="T3" fmla="*/ 60 h 60"/>
                <a:gd name="T4" fmla="*/ 43 w 123"/>
                <a:gd name="T5" fmla="*/ 60 h 60"/>
                <a:gd name="T6" fmla="*/ 46 w 123"/>
                <a:gd name="T7" fmla="*/ 59 h 60"/>
                <a:gd name="T8" fmla="*/ 118 w 123"/>
                <a:gd name="T9" fmla="*/ 11 h 60"/>
                <a:gd name="T10" fmla="*/ 115 w 123"/>
                <a:gd name="T11" fmla="*/ 0 h 60"/>
                <a:gd name="T12" fmla="*/ 67 w 123"/>
                <a:gd name="T13" fmla="*/ 0 h 60"/>
                <a:gd name="T14" fmla="*/ 0 w 123"/>
                <a:gd name="T15" fmla="*/ 54 h 60"/>
                <a:gd name="T16" fmla="*/ 0 w 123"/>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0">
                  <a:moveTo>
                    <a:pt x="0" y="60"/>
                  </a:moveTo>
                  <a:lnTo>
                    <a:pt x="0" y="60"/>
                  </a:lnTo>
                  <a:lnTo>
                    <a:pt x="43" y="60"/>
                  </a:lnTo>
                  <a:cubicBezTo>
                    <a:pt x="44" y="60"/>
                    <a:pt x="45" y="60"/>
                    <a:pt x="46" y="59"/>
                  </a:cubicBezTo>
                  <a:lnTo>
                    <a:pt x="118" y="11"/>
                  </a:lnTo>
                  <a:cubicBezTo>
                    <a:pt x="123" y="7"/>
                    <a:pt x="121" y="0"/>
                    <a:pt x="115" y="0"/>
                  </a:cubicBezTo>
                  <a:lnTo>
                    <a:pt x="67" y="0"/>
                  </a:lnTo>
                  <a:lnTo>
                    <a:pt x="0" y="54"/>
                  </a:lnTo>
                  <a:lnTo>
                    <a:pt x="0" y="6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5" name="Freeform 126">
              <a:extLst>
                <a:ext uri="{FF2B5EF4-FFF2-40B4-BE49-F238E27FC236}">
                  <a16:creationId xmlns:a16="http://schemas.microsoft.com/office/drawing/2014/main" id="{517A0162-2211-444F-7F6A-616AB9E4FC81}"/>
                </a:ext>
              </a:extLst>
            </p:cNvPr>
            <p:cNvSpPr>
              <a:spLocks/>
            </p:cNvSpPr>
            <p:nvPr/>
          </p:nvSpPr>
          <p:spPr bwMode="auto">
            <a:xfrm>
              <a:off x="5766" y="3307"/>
              <a:ext cx="143" cy="78"/>
            </a:xfrm>
            <a:custGeom>
              <a:avLst/>
              <a:gdLst>
                <a:gd name="T0" fmla="*/ 80 w 112"/>
                <a:gd name="T1" fmla="*/ 0 h 60"/>
                <a:gd name="T2" fmla="*/ 80 w 112"/>
                <a:gd name="T3" fmla="*/ 0 h 60"/>
                <a:gd name="T4" fmla="*/ 77 w 112"/>
                <a:gd name="T5" fmla="*/ 1 h 60"/>
                <a:gd name="T6" fmla="*/ 4 w 112"/>
                <a:gd name="T7" fmla="*/ 49 h 60"/>
                <a:gd name="T8" fmla="*/ 8 w 112"/>
                <a:gd name="T9" fmla="*/ 60 h 60"/>
                <a:gd name="T10" fmla="*/ 50 w 112"/>
                <a:gd name="T11" fmla="*/ 60 h 60"/>
                <a:gd name="T12" fmla="*/ 50 w 112"/>
                <a:gd name="T13" fmla="*/ 45 h 60"/>
                <a:gd name="T14" fmla="*/ 52 w 112"/>
                <a:gd name="T15" fmla="*/ 40 h 60"/>
                <a:gd name="T16" fmla="*/ 112 w 112"/>
                <a:gd name="T17" fmla="*/ 0 h 60"/>
                <a:gd name="T18" fmla="*/ 80 w 112"/>
                <a:gd name="T1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60">
                  <a:moveTo>
                    <a:pt x="80" y="0"/>
                  </a:moveTo>
                  <a:lnTo>
                    <a:pt x="80" y="0"/>
                  </a:lnTo>
                  <a:cubicBezTo>
                    <a:pt x="79" y="0"/>
                    <a:pt x="78" y="0"/>
                    <a:pt x="77" y="1"/>
                  </a:cubicBezTo>
                  <a:lnTo>
                    <a:pt x="4" y="49"/>
                  </a:lnTo>
                  <a:cubicBezTo>
                    <a:pt x="0" y="52"/>
                    <a:pt x="2" y="60"/>
                    <a:pt x="8" y="60"/>
                  </a:cubicBezTo>
                  <a:lnTo>
                    <a:pt x="50" y="60"/>
                  </a:lnTo>
                  <a:lnTo>
                    <a:pt x="50" y="45"/>
                  </a:lnTo>
                  <a:cubicBezTo>
                    <a:pt x="50" y="43"/>
                    <a:pt x="51" y="41"/>
                    <a:pt x="52" y="40"/>
                  </a:cubicBezTo>
                  <a:lnTo>
                    <a:pt x="112" y="0"/>
                  </a:lnTo>
                  <a:lnTo>
                    <a:pt x="8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9" name="Freeform 127">
              <a:extLst>
                <a:ext uri="{FF2B5EF4-FFF2-40B4-BE49-F238E27FC236}">
                  <a16:creationId xmlns:a16="http://schemas.microsoft.com/office/drawing/2014/main" id="{C47721C0-D560-9E93-1057-2B9923887790}"/>
                </a:ext>
              </a:extLst>
            </p:cNvPr>
            <p:cNvSpPr>
              <a:spLocks noEditPoints="1"/>
            </p:cNvSpPr>
            <p:nvPr/>
          </p:nvSpPr>
          <p:spPr bwMode="auto">
            <a:xfrm>
              <a:off x="5845" y="3293"/>
              <a:ext cx="216" cy="235"/>
            </a:xfrm>
            <a:custGeom>
              <a:avLst/>
              <a:gdLst>
                <a:gd name="T0" fmla="*/ 48 w 169"/>
                <a:gd name="T1" fmla="*/ 101 h 180"/>
                <a:gd name="T2" fmla="*/ 48 w 169"/>
                <a:gd name="T3" fmla="*/ 101 h 180"/>
                <a:gd name="T4" fmla="*/ 72 w 169"/>
                <a:gd name="T5" fmla="*/ 125 h 180"/>
                <a:gd name="T6" fmla="*/ 54 w 169"/>
                <a:gd name="T7" fmla="*/ 149 h 180"/>
                <a:gd name="T8" fmla="*/ 54 w 169"/>
                <a:gd name="T9" fmla="*/ 155 h 180"/>
                <a:gd name="T10" fmla="*/ 48 w 169"/>
                <a:gd name="T11" fmla="*/ 161 h 180"/>
                <a:gd name="T12" fmla="*/ 42 w 169"/>
                <a:gd name="T13" fmla="*/ 155 h 180"/>
                <a:gd name="T14" fmla="*/ 42 w 169"/>
                <a:gd name="T15" fmla="*/ 149 h 180"/>
                <a:gd name="T16" fmla="*/ 24 w 169"/>
                <a:gd name="T17" fmla="*/ 125 h 180"/>
                <a:gd name="T18" fmla="*/ 30 w 169"/>
                <a:gd name="T19" fmla="*/ 119 h 180"/>
                <a:gd name="T20" fmla="*/ 36 w 169"/>
                <a:gd name="T21" fmla="*/ 125 h 180"/>
                <a:gd name="T22" fmla="*/ 48 w 169"/>
                <a:gd name="T23" fmla="*/ 137 h 180"/>
                <a:gd name="T24" fmla="*/ 60 w 169"/>
                <a:gd name="T25" fmla="*/ 125 h 180"/>
                <a:gd name="T26" fmla="*/ 48 w 169"/>
                <a:gd name="T27" fmla="*/ 113 h 180"/>
                <a:gd name="T28" fmla="*/ 24 w 169"/>
                <a:gd name="T29" fmla="*/ 89 h 180"/>
                <a:gd name="T30" fmla="*/ 42 w 169"/>
                <a:gd name="T31" fmla="*/ 66 h 180"/>
                <a:gd name="T32" fmla="*/ 42 w 169"/>
                <a:gd name="T33" fmla="*/ 59 h 180"/>
                <a:gd name="T34" fmla="*/ 48 w 169"/>
                <a:gd name="T35" fmla="*/ 53 h 180"/>
                <a:gd name="T36" fmla="*/ 54 w 169"/>
                <a:gd name="T37" fmla="*/ 59 h 180"/>
                <a:gd name="T38" fmla="*/ 54 w 169"/>
                <a:gd name="T39" fmla="*/ 66 h 180"/>
                <a:gd name="T40" fmla="*/ 72 w 169"/>
                <a:gd name="T41" fmla="*/ 89 h 180"/>
                <a:gd name="T42" fmla="*/ 66 w 169"/>
                <a:gd name="T43" fmla="*/ 95 h 180"/>
                <a:gd name="T44" fmla="*/ 60 w 169"/>
                <a:gd name="T45" fmla="*/ 89 h 180"/>
                <a:gd name="T46" fmla="*/ 48 w 169"/>
                <a:gd name="T47" fmla="*/ 77 h 180"/>
                <a:gd name="T48" fmla="*/ 36 w 169"/>
                <a:gd name="T49" fmla="*/ 89 h 180"/>
                <a:gd name="T50" fmla="*/ 48 w 169"/>
                <a:gd name="T51" fmla="*/ 101 h 180"/>
                <a:gd name="T52" fmla="*/ 84 w 169"/>
                <a:gd name="T53" fmla="*/ 0 h 180"/>
                <a:gd name="T54" fmla="*/ 84 w 169"/>
                <a:gd name="T55" fmla="*/ 0 h 180"/>
                <a:gd name="T56" fmla="*/ 0 w 169"/>
                <a:gd name="T57" fmla="*/ 59 h 180"/>
                <a:gd name="T58" fmla="*/ 0 w 169"/>
                <a:gd name="T59" fmla="*/ 180 h 180"/>
                <a:gd name="T60" fmla="*/ 96 w 169"/>
                <a:gd name="T61" fmla="*/ 180 h 180"/>
                <a:gd name="T62" fmla="*/ 96 w 169"/>
                <a:gd name="T63" fmla="*/ 62 h 180"/>
                <a:gd name="T64" fmla="*/ 99 w 169"/>
                <a:gd name="T65" fmla="*/ 57 h 180"/>
                <a:gd name="T66" fmla="*/ 169 w 169"/>
                <a:gd name="T67" fmla="*/ 0 h 180"/>
                <a:gd name="T68" fmla="*/ 84 w 169"/>
                <a:gd name="T69"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 h="180">
                  <a:moveTo>
                    <a:pt x="48" y="101"/>
                  </a:moveTo>
                  <a:lnTo>
                    <a:pt x="48" y="101"/>
                  </a:lnTo>
                  <a:cubicBezTo>
                    <a:pt x="61" y="101"/>
                    <a:pt x="72" y="112"/>
                    <a:pt x="72" y="125"/>
                  </a:cubicBezTo>
                  <a:cubicBezTo>
                    <a:pt x="72" y="136"/>
                    <a:pt x="64" y="146"/>
                    <a:pt x="54" y="149"/>
                  </a:cubicBezTo>
                  <a:lnTo>
                    <a:pt x="54" y="155"/>
                  </a:lnTo>
                  <a:cubicBezTo>
                    <a:pt x="54" y="159"/>
                    <a:pt x="51" y="161"/>
                    <a:pt x="48" y="161"/>
                  </a:cubicBezTo>
                  <a:cubicBezTo>
                    <a:pt x="45" y="161"/>
                    <a:pt x="42" y="159"/>
                    <a:pt x="42" y="155"/>
                  </a:cubicBezTo>
                  <a:lnTo>
                    <a:pt x="42" y="149"/>
                  </a:lnTo>
                  <a:cubicBezTo>
                    <a:pt x="32" y="146"/>
                    <a:pt x="24" y="136"/>
                    <a:pt x="24" y="125"/>
                  </a:cubicBezTo>
                  <a:cubicBezTo>
                    <a:pt x="24" y="122"/>
                    <a:pt x="27" y="119"/>
                    <a:pt x="30" y="119"/>
                  </a:cubicBezTo>
                  <a:cubicBezTo>
                    <a:pt x="33" y="119"/>
                    <a:pt x="36" y="122"/>
                    <a:pt x="36" y="125"/>
                  </a:cubicBezTo>
                  <a:cubicBezTo>
                    <a:pt x="36" y="132"/>
                    <a:pt x="41" y="137"/>
                    <a:pt x="48" y="137"/>
                  </a:cubicBezTo>
                  <a:cubicBezTo>
                    <a:pt x="55" y="137"/>
                    <a:pt x="60" y="132"/>
                    <a:pt x="60" y="125"/>
                  </a:cubicBezTo>
                  <a:cubicBezTo>
                    <a:pt x="60" y="119"/>
                    <a:pt x="55" y="113"/>
                    <a:pt x="48" y="113"/>
                  </a:cubicBezTo>
                  <a:cubicBezTo>
                    <a:pt x="35" y="113"/>
                    <a:pt x="24" y="102"/>
                    <a:pt x="24" y="89"/>
                  </a:cubicBezTo>
                  <a:cubicBezTo>
                    <a:pt x="24" y="78"/>
                    <a:pt x="32" y="68"/>
                    <a:pt x="42" y="66"/>
                  </a:cubicBezTo>
                  <a:lnTo>
                    <a:pt x="42" y="59"/>
                  </a:lnTo>
                  <a:cubicBezTo>
                    <a:pt x="42" y="56"/>
                    <a:pt x="45" y="53"/>
                    <a:pt x="48" y="53"/>
                  </a:cubicBezTo>
                  <a:cubicBezTo>
                    <a:pt x="51" y="53"/>
                    <a:pt x="54" y="56"/>
                    <a:pt x="54" y="59"/>
                  </a:cubicBezTo>
                  <a:lnTo>
                    <a:pt x="54" y="66"/>
                  </a:lnTo>
                  <a:cubicBezTo>
                    <a:pt x="64" y="68"/>
                    <a:pt x="72" y="78"/>
                    <a:pt x="72" y="89"/>
                  </a:cubicBezTo>
                  <a:cubicBezTo>
                    <a:pt x="72" y="92"/>
                    <a:pt x="70" y="95"/>
                    <a:pt x="66" y="95"/>
                  </a:cubicBezTo>
                  <a:cubicBezTo>
                    <a:pt x="63" y="95"/>
                    <a:pt x="60" y="92"/>
                    <a:pt x="60" y="89"/>
                  </a:cubicBezTo>
                  <a:cubicBezTo>
                    <a:pt x="60" y="82"/>
                    <a:pt x="55" y="77"/>
                    <a:pt x="48" y="77"/>
                  </a:cubicBezTo>
                  <a:cubicBezTo>
                    <a:pt x="41" y="77"/>
                    <a:pt x="36" y="82"/>
                    <a:pt x="36" y="89"/>
                  </a:cubicBezTo>
                  <a:cubicBezTo>
                    <a:pt x="36" y="96"/>
                    <a:pt x="41" y="101"/>
                    <a:pt x="48" y="101"/>
                  </a:cubicBezTo>
                  <a:close/>
                  <a:moveTo>
                    <a:pt x="84" y="0"/>
                  </a:moveTo>
                  <a:lnTo>
                    <a:pt x="84" y="0"/>
                  </a:lnTo>
                  <a:lnTo>
                    <a:pt x="0" y="59"/>
                  </a:lnTo>
                  <a:lnTo>
                    <a:pt x="0" y="180"/>
                  </a:lnTo>
                  <a:lnTo>
                    <a:pt x="96" y="180"/>
                  </a:lnTo>
                  <a:lnTo>
                    <a:pt x="96" y="62"/>
                  </a:lnTo>
                  <a:cubicBezTo>
                    <a:pt x="96" y="60"/>
                    <a:pt x="97" y="58"/>
                    <a:pt x="99" y="57"/>
                  </a:cubicBezTo>
                  <a:lnTo>
                    <a:pt x="169" y="0"/>
                  </a:lnTo>
                  <a:lnTo>
                    <a:pt x="8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sp>
        <p:nvSpPr>
          <p:cNvPr id="38" name="Freeform 113">
            <a:extLst>
              <a:ext uri="{FF2B5EF4-FFF2-40B4-BE49-F238E27FC236}">
                <a16:creationId xmlns:a16="http://schemas.microsoft.com/office/drawing/2014/main" id="{20EE1653-60BA-3D4A-EA43-E38AA19B0F20}"/>
              </a:ext>
            </a:extLst>
          </p:cNvPr>
          <p:cNvSpPr>
            <a:spLocks noEditPoints="1"/>
          </p:cNvSpPr>
          <p:nvPr/>
        </p:nvSpPr>
        <p:spPr bwMode="auto">
          <a:xfrm>
            <a:off x="10802806" y="4623060"/>
            <a:ext cx="826798" cy="991162"/>
          </a:xfrm>
          <a:custGeom>
            <a:avLst/>
            <a:gdLst>
              <a:gd name="T0" fmla="*/ 212 w 287"/>
              <a:gd name="T1" fmla="*/ 66 h 425"/>
              <a:gd name="T2" fmla="*/ 263 w 287"/>
              <a:gd name="T3" fmla="*/ 19 h 425"/>
              <a:gd name="T4" fmla="*/ 268 w 287"/>
              <a:gd name="T5" fmla="*/ 119 h 425"/>
              <a:gd name="T6" fmla="*/ 212 w 287"/>
              <a:gd name="T7" fmla="*/ 72 h 425"/>
              <a:gd name="T8" fmla="*/ 268 w 287"/>
              <a:gd name="T9" fmla="*/ 172 h 425"/>
              <a:gd name="T10" fmla="*/ 212 w 287"/>
              <a:gd name="T11" fmla="*/ 125 h 425"/>
              <a:gd name="T12" fmla="*/ 268 w 287"/>
              <a:gd name="T13" fmla="*/ 225 h 425"/>
              <a:gd name="T14" fmla="*/ 212 w 287"/>
              <a:gd name="T15" fmla="*/ 178 h 425"/>
              <a:gd name="T16" fmla="*/ 268 w 287"/>
              <a:gd name="T17" fmla="*/ 278 h 425"/>
              <a:gd name="T18" fmla="*/ 212 w 287"/>
              <a:gd name="T19" fmla="*/ 231 h 425"/>
              <a:gd name="T20" fmla="*/ 268 w 287"/>
              <a:gd name="T21" fmla="*/ 326 h 425"/>
              <a:gd name="T22" fmla="*/ 217 w 287"/>
              <a:gd name="T23" fmla="*/ 331 h 425"/>
              <a:gd name="T24" fmla="*/ 268 w 287"/>
              <a:gd name="T25" fmla="*/ 284 h 425"/>
              <a:gd name="T26" fmla="*/ 205 w 287"/>
              <a:gd name="T27" fmla="*/ 66 h 425"/>
              <a:gd name="T28" fmla="*/ 154 w 287"/>
              <a:gd name="T29" fmla="*/ 19 h 425"/>
              <a:gd name="T30" fmla="*/ 205 w 287"/>
              <a:gd name="T31" fmla="*/ 66 h 425"/>
              <a:gd name="T32" fmla="*/ 149 w 287"/>
              <a:gd name="T33" fmla="*/ 119 h 425"/>
              <a:gd name="T34" fmla="*/ 205 w 287"/>
              <a:gd name="T35" fmla="*/ 119 h 425"/>
              <a:gd name="T36" fmla="*/ 149 w 287"/>
              <a:gd name="T37" fmla="*/ 172 h 425"/>
              <a:gd name="T38" fmla="*/ 205 w 287"/>
              <a:gd name="T39" fmla="*/ 172 h 425"/>
              <a:gd name="T40" fmla="*/ 149 w 287"/>
              <a:gd name="T41" fmla="*/ 225 h 425"/>
              <a:gd name="T42" fmla="*/ 205 w 287"/>
              <a:gd name="T43" fmla="*/ 225 h 425"/>
              <a:gd name="T44" fmla="*/ 149 w 287"/>
              <a:gd name="T45" fmla="*/ 278 h 425"/>
              <a:gd name="T46" fmla="*/ 205 w 287"/>
              <a:gd name="T47" fmla="*/ 278 h 425"/>
              <a:gd name="T48" fmla="*/ 200 w 287"/>
              <a:gd name="T49" fmla="*/ 331 h 425"/>
              <a:gd name="T50" fmla="*/ 149 w 287"/>
              <a:gd name="T51" fmla="*/ 284 h 425"/>
              <a:gd name="T52" fmla="*/ 142 w 287"/>
              <a:gd name="T53" fmla="*/ 119 h 425"/>
              <a:gd name="T54" fmla="*/ 86 w 287"/>
              <a:gd name="T55" fmla="*/ 72 h 425"/>
              <a:gd name="T56" fmla="*/ 142 w 287"/>
              <a:gd name="T57" fmla="*/ 172 h 425"/>
              <a:gd name="T58" fmla="*/ 86 w 287"/>
              <a:gd name="T59" fmla="*/ 125 h 425"/>
              <a:gd name="T60" fmla="*/ 142 w 287"/>
              <a:gd name="T61" fmla="*/ 225 h 425"/>
              <a:gd name="T62" fmla="*/ 86 w 287"/>
              <a:gd name="T63" fmla="*/ 178 h 425"/>
              <a:gd name="T64" fmla="*/ 142 w 287"/>
              <a:gd name="T65" fmla="*/ 278 h 425"/>
              <a:gd name="T66" fmla="*/ 86 w 287"/>
              <a:gd name="T67" fmla="*/ 231 h 425"/>
              <a:gd name="T68" fmla="*/ 142 w 287"/>
              <a:gd name="T69" fmla="*/ 326 h 425"/>
              <a:gd name="T70" fmla="*/ 91 w 287"/>
              <a:gd name="T71" fmla="*/ 331 h 425"/>
              <a:gd name="T72" fmla="*/ 142 w 287"/>
              <a:gd name="T73" fmla="*/ 284 h 425"/>
              <a:gd name="T74" fmla="*/ 79 w 287"/>
              <a:gd name="T75" fmla="*/ 119 h 425"/>
              <a:gd name="T76" fmla="*/ 79 w 287"/>
              <a:gd name="T77" fmla="*/ 72 h 425"/>
              <a:gd name="T78" fmla="*/ 79 w 287"/>
              <a:gd name="T79" fmla="*/ 172 h 425"/>
              <a:gd name="T80" fmla="*/ 79 w 287"/>
              <a:gd name="T81" fmla="*/ 125 h 425"/>
              <a:gd name="T82" fmla="*/ 79 w 287"/>
              <a:gd name="T83" fmla="*/ 225 h 425"/>
              <a:gd name="T84" fmla="*/ 79 w 287"/>
              <a:gd name="T85" fmla="*/ 178 h 425"/>
              <a:gd name="T86" fmla="*/ 79 w 287"/>
              <a:gd name="T87" fmla="*/ 278 h 425"/>
              <a:gd name="T88" fmla="*/ 79 w 287"/>
              <a:gd name="T89" fmla="*/ 231 h 425"/>
              <a:gd name="T90" fmla="*/ 79 w 287"/>
              <a:gd name="T91" fmla="*/ 326 h 425"/>
              <a:gd name="T92" fmla="*/ 23 w 287"/>
              <a:gd name="T93" fmla="*/ 326 h 425"/>
              <a:gd name="T94" fmla="*/ 79 w 287"/>
              <a:gd name="T95" fmla="*/ 326 h 425"/>
              <a:gd name="T96" fmla="*/ 28 w 287"/>
              <a:gd name="T97" fmla="*/ 19 h 425"/>
              <a:gd name="T98" fmla="*/ 79 w 287"/>
              <a:gd name="T99" fmla="*/ 66 h 425"/>
              <a:gd name="T100" fmla="*/ 86 w 287"/>
              <a:gd name="T101" fmla="*/ 24 h 425"/>
              <a:gd name="T102" fmla="*/ 138 w 287"/>
              <a:gd name="T103" fmla="*/ 19 h 425"/>
              <a:gd name="T104" fmla="*/ 86 w 287"/>
              <a:gd name="T105" fmla="*/ 66 h 425"/>
              <a:gd name="T106" fmla="*/ 0 w 287"/>
              <a:gd name="T107" fmla="*/ 0 h 425"/>
              <a:gd name="T108" fmla="*/ 23 w 287"/>
              <a:gd name="T109" fmla="*/ 407 h 425"/>
              <a:gd name="T110" fmla="*/ 28 w 287"/>
              <a:gd name="T111" fmla="*/ 349 h 425"/>
              <a:gd name="T112" fmla="*/ 79 w 287"/>
              <a:gd name="T113" fmla="*/ 360 h 425"/>
              <a:gd name="T114" fmla="*/ 287 w 287"/>
              <a:gd name="T115"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7" h="425">
                <a:moveTo>
                  <a:pt x="268" y="66"/>
                </a:moveTo>
                <a:lnTo>
                  <a:pt x="268" y="66"/>
                </a:lnTo>
                <a:lnTo>
                  <a:pt x="212" y="66"/>
                </a:lnTo>
                <a:lnTo>
                  <a:pt x="212" y="24"/>
                </a:lnTo>
                <a:cubicBezTo>
                  <a:pt x="212" y="21"/>
                  <a:pt x="214" y="19"/>
                  <a:pt x="217" y="19"/>
                </a:cubicBezTo>
                <a:lnTo>
                  <a:pt x="263" y="19"/>
                </a:lnTo>
                <a:cubicBezTo>
                  <a:pt x="266" y="19"/>
                  <a:pt x="268" y="21"/>
                  <a:pt x="268" y="24"/>
                </a:cubicBezTo>
                <a:lnTo>
                  <a:pt x="268" y="66"/>
                </a:lnTo>
                <a:close/>
                <a:moveTo>
                  <a:pt x="268" y="119"/>
                </a:moveTo>
                <a:lnTo>
                  <a:pt x="268" y="119"/>
                </a:lnTo>
                <a:lnTo>
                  <a:pt x="212" y="119"/>
                </a:lnTo>
                <a:lnTo>
                  <a:pt x="212" y="72"/>
                </a:lnTo>
                <a:lnTo>
                  <a:pt x="268" y="72"/>
                </a:lnTo>
                <a:lnTo>
                  <a:pt x="268" y="119"/>
                </a:lnTo>
                <a:close/>
                <a:moveTo>
                  <a:pt x="268" y="172"/>
                </a:moveTo>
                <a:lnTo>
                  <a:pt x="268" y="172"/>
                </a:lnTo>
                <a:lnTo>
                  <a:pt x="212" y="172"/>
                </a:lnTo>
                <a:lnTo>
                  <a:pt x="212" y="125"/>
                </a:lnTo>
                <a:lnTo>
                  <a:pt x="268" y="125"/>
                </a:lnTo>
                <a:lnTo>
                  <a:pt x="268" y="172"/>
                </a:lnTo>
                <a:close/>
                <a:moveTo>
                  <a:pt x="268" y="225"/>
                </a:moveTo>
                <a:lnTo>
                  <a:pt x="268" y="225"/>
                </a:lnTo>
                <a:lnTo>
                  <a:pt x="212" y="225"/>
                </a:lnTo>
                <a:lnTo>
                  <a:pt x="212" y="178"/>
                </a:lnTo>
                <a:lnTo>
                  <a:pt x="268" y="178"/>
                </a:lnTo>
                <a:lnTo>
                  <a:pt x="268" y="225"/>
                </a:lnTo>
                <a:close/>
                <a:moveTo>
                  <a:pt x="268" y="278"/>
                </a:moveTo>
                <a:lnTo>
                  <a:pt x="268" y="278"/>
                </a:lnTo>
                <a:lnTo>
                  <a:pt x="212" y="278"/>
                </a:lnTo>
                <a:lnTo>
                  <a:pt x="212" y="231"/>
                </a:lnTo>
                <a:lnTo>
                  <a:pt x="268" y="231"/>
                </a:lnTo>
                <a:lnTo>
                  <a:pt x="268" y="278"/>
                </a:lnTo>
                <a:close/>
                <a:moveTo>
                  <a:pt x="268" y="326"/>
                </a:moveTo>
                <a:lnTo>
                  <a:pt x="268" y="326"/>
                </a:lnTo>
                <a:cubicBezTo>
                  <a:pt x="268" y="329"/>
                  <a:pt x="266" y="331"/>
                  <a:pt x="263" y="331"/>
                </a:cubicBezTo>
                <a:lnTo>
                  <a:pt x="217" y="331"/>
                </a:lnTo>
                <a:cubicBezTo>
                  <a:pt x="214" y="331"/>
                  <a:pt x="212" y="329"/>
                  <a:pt x="212" y="326"/>
                </a:cubicBezTo>
                <a:lnTo>
                  <a:pt x="212" y="284"/>
                </a:lnTo>
                <a:lnTo>
                  <a:pt x="268" y="284"/>
                </a:lnTo>
                <a:lnTo>
                  <a:pt x="268" y="326"/>
                </a:lnTo>
                <a:close/>
                <a:moveTo>
                  <a:pt x="205" y="66"/>
                </a:moveTo>
                <a:lnTo>
                  <a:pt x="205" y="66"/>
                </a:lnTo>
                <a:lnTo>
                  <a:pt x="149" y="66"/>
                </a:lnTo>
                <a:lnTo>
                  <a:pt x="149" y="24"/>
                </a:lnTo>
                <a:cubicBezTo>
                  <a:pt x="149" y="21"/>
                  <a:pt x="151" y="19"/>
                  <a:pt x="154" y="19"/>
                </a:cubicBezTo>
                <a:lnTo>
                  <a:pt x="200" y="19"/>
                </a:lnTo>
                <a:cubicBezTo>
                  <a:pt x="203" y="19"/>
                  <a:pt x="205" y="21"/>
                  <a:pt x="205" y="24"/>
                </a:cubicBezTo>
                <a:lnTo>
                  <a:pt x="205" y="66"/>
                </a:lnTo>
                <a:close/>
                <a:moveTo>
                  <a:pt x="205" y="119"/>
                </a:moveTo>
                <a:lnTo>
                  <a:pt x="205" y="119"/>
                </a:lnTo>
                <a:lnTo>
                  <a:pt x="149" y="119"/>
                </a:lnTo>
                <a:lnTo>
                  <a:pt x="149" y="72"/>
                </a:lnTo>
                <a:lnTo>
                  <a:pt x="205" y="72"/>
                </a:lnTo>
                <a:lnTo>
                  <a:pt x="205" y="119"/>
                </a:lnTo>
                <a:close/>
                <a:moveTo>
                  <a:pt x="205" y="172"/>
                </a:moveTo>
                <a:lnTo>
                  <a:pt x="205" y="172"/>
                </a:lnTo>
                <a:lnTo>
                  <a:pt x="149" y="172"/>
                </a:lnTo>
                <a:lnTo>
                  <a:pt x="149" y="125"/>
                </a:lnTo>
                <a:lnTo>
                  <a:pt x="205" y="125"/>
                </a:lnTo>
                <a:lnTo>
                  <a:pt x="205" y="172"/>
                </a:lnTo>
                <a:close/>
                <a:moveTo>
                  <a:pt x="205" y="225"/>
                </a:moveTo>
                <a:lnTo>
                  <a:pt x="205" y="225"/>
                </a:lnTo>
                <a:lnTo>
                  <a:pt x="149" y="225"/>
                </a:lnTo>
                <a:lnTo>
                  <a:pt x="149" y="178"/>
                </a:lnTo>
                <a:lnTo>
                  <a:pt x="205" y="178"/>
                </a:lnTo>
                <a:lnTo>
                  <a:pt x="205" y="225"/>
                </a:lnTo>
                <a:close/>
                <a:moveTo>
                  <a:pt x="205" y="278"/>
                </a:moveTo>
                <a:lnTo>
                  <a:pt x="205" y="278"/>
                </a:lnTo>
                <a:lnTo>
                  <a:pt x="149" y="278"/>
                </a:lnTo>
                <a:lnTo>
                  <a:pt x="149" y="231"/>
                </a:lnTo>
                <a:lnTo>
                  <a:pt x="205" y="231"/>
                </a:lnTo>
                <a:lnTo>
                  <a:pt x="205" y="278"/>
                </a:lnTo>
                <a:close/>
                <a:moveTo>
                  <a:pt x="205" y="326"/>
                </a:moveTo>
                <a:lnTo>
                  <a:pt x="205" y="326"/>
                </a:lnTo>
                <a:cubicBezTo>
                  <a:pt x="205" y="329"/>
                  <a:pt x="203" y="331"/>
                  <a:pt x="200" y="331"/>
                </a:cubicBezTo>
                <a:lnTo>
                  <a:pt x="154" y="331"/>
                </a:lnTo>
                <a:cubicBezTo>
                  <a:pt x="151" y="331"/>
                  <a:pt x="149" y="329"/>
                  <a:pt x="149" y="326"/>
                </a:cubicBezTo>
                <a:lnTo>
                  <a:pt x="149" y="284"/>
                </a:lnTo>
                <a:lnTo>
                  <a:pt x="205" y="284"/>
                </a:lnTo>
                <a:lnTo>
                  <a:pt x="205" y="326"/>
                </a:lnTo>
                <a:close/>
                <a:moveTo>
                  <a:pt x="142" y="119"/>
                </a:moveTo>
                <a:lnTo>
                  <a:pt x="142" y="119"/>
                </a:lnTo>
                <a:lnTo>
                  <a:pt x="86" y="119"/>
                </a:lnTo>
                <a:lnTo>
                  <a:pt x="86" y="72"/>
                </a:lnTo>
                <a:lnTo>
                  <a:pt x="142" y="72"/>
                </a:lnTo>
                <a:lnTo>
                  <a:pt x="142" y="119"/>
                </a:lnTo>
                <a:close/>
                <a:moveTo>
                  <a:pt x="142" y="172"/>
                </a:moveTo>
                <a:lnTo>
                  <a:pt x="142" y="172"/>
                </a:lnTo>
                <a:lnTo>
                  <a:pt x="86" y="172"/>
                </a:lnTo>
                <a:lnTo>
                  <a:pt x="86" y="125"/>
                </a:lnTo>
                <a:lnTo>
                  <a:pt x="142" y="125"/>
                </a:lnTo>
                <a:lnTo>
                  <a:pt x="142" y="172"/>
                </a:lnTo>
                <a:close/>
                <a:moveTo>
                  <a:pt x="142" y="225"/>
                </a:moveTo>
                <a:lnTo>
                  <a:pt x="142" y="225"/>
                </a:lnTo>
                <a:lnTo>
                  <a:pt x="86" y="225"/>
                </a:lnTo>
                <a:lnTo>
                  <a:pt x="86" y="178"/>
                </a:lnTo>
                <a:lnTo>
                  <a:pt x="142" y="178"/>
                </a:lnTo>
                <a:lnTo>
                  <a:pt x="142" y="225"/>
                </a:lnTo>
                <a:close/>
                <a:moveTo>
                  <a:pt x="142" y="278"/>
                </a:moveTo>
                <a:lnTo>
                  <a:pt x="142" y="278"/>
                </a:lnTo>
                <a:lnTo>
                  <a:pt x="86" y="278"/>
                </a:lnTo>
                <a:lnTo>
                  <a:pt x="86" y="231"/>
                </a:lnTo>
                <a:lnTo>
                  <a:pt x="142" y="231"/>
                </a:lnTo>
                <a:lnTo>
                  <a:pt x="142" y="278"/>
                </a:lnTo>
                <a:close/>
                <a:moveTo>
                  <a:pt x="142" y="326"/>
                </a:moveTo>
                <a:lnTo>
                  <a:pt x="142" y="326"/>
                </a:lnTo>
                <a:cubicBezTo>
                  <a:pt x="142" y="329"/>
                  <a:pt x="140" y="331"/>
                  <a:pt x="138" y="331"/>
                </a:cubicBezTo>
                <a:lnTo>
                  <a:pt x="91" y="331"/>
                </a:lnTo>
                <a:cubicBezTo>
                  <a:pt x="89" y="331"/>
                  <a:pt x="86" y="329"/>
                  <a:pt x="86" y="326"/>
                </a:cubicBezTo>
                <a:lnTo>
                  <a:pt x="86" y="284"/>
                </a:lnTo>
                <a:lnTo>
                  <a:pt x="142" y="284"/>
                </a:lnTo>
                <a:lnTo>
                  <a:pt x="142" y="326"/>
                </a:lnTo>
                <a:close/>
                <a:moveTo>
                  <a:pt x="79" y="119"/>
                </a:moveTo>
                <a:lnTo>
                  <a:pt x="79" y="119"/>
                </a:lnTo>
                <a:lnTo>
                  <a:pt x="23" y="119"/>
                </a:lnTo>
                <a:lnTo>
                  <a:pt x="23" y="72"/>
                </a:lnTo>
                <a:lnTo>
                  <a:pt x="79" y="72"/>
                </a:lnTo>
                <a:lnTo>
                  <a:pt x="79" y="119"/>
                </a:lnTo>
                <a:close/>
                <a:moveTo>
                  <a:pt x="79" y="172"/>
                </a:moveTo>
                <a:lnTo>
                  <a:pt x="79" y="172"/>
                </a:lnTo>
                <a:lnTo>
                  <a:pt x="23" y="172"/>
                </a:lnTo>
                <a:lnTo>
                  <a:pt x="23" y="125"/>
                </a:lnTo>
                <a:lnTo>
                  <a:pt x="79" y="125"/>
                </a:lnTo>
                <a:lnTo>
                  <a:pt x="79" y="172"/>
                </a:lnTo>
                <a:close/>
                <a:moveTo>
                  <a:pt x="79" y="225"/>
                </a:moveTo>
                <a:lnTo>
                  <a:pt x="79" y="225"/>
                </a:lnTo>
                <a:lnTo>
                  <a:pt x="23" y="225"/>
                </a:lnTo>
                <a:lnTo>
                  <a:pt x="23" y="178"/>
                </a:lnTo>
                <a:lnTo>
                  <a:pt x="79" y="178"/>
                </a:lnTo>
                <a:lnTo>
                  <a:pt x="79" y="225"/>
                </a:lnTo>
                <a:close/>
                <a:moveTo>
                  <a:pt x="79" y="278"/>
                </a:moveTo>
                <a:lnTo>
                  <a:pt x="79" y="278"/>
                </a:lnTo>
                <a:lnTo>
                  <a:pt x="23" y="278"/>
                </a:lnTo>
                <a:lnTo>
                  <a:pt x="23" y="231"/>
                </a:lnTo>
                <a:lnTo>
                  <a:pt x="79" y="231"/>
                </a:lnTo>
                <a:lnTo>
                  <a:pt x="79" y="278"/>
                </a:lnTo>
                <a:close/>
                <a:moveTo>
                  <a:pt x="79" y="326"/>
                </a:moveTo>
                <a:lnTo>
                  <a:pt x="79" y="326"/>
                </a:lnTo>
                <a:cubicBezTo>
                  <a:pt x="79" y="329"/>
                  <a:pt x="77" y="331"/>
                  <a:pt x="75" y="331"/>
                </a:cubicBezTo>
                <a:lnTo>
                  <a:pt x="28" y="331"/>
                </a:lnTo>
                <a:cubicBezTo>
                  <a:pt x="26" y="331"/>
                  <a:pt x="23" y="329"/>
                  <a:pt x="23" y="326"/>
                </a:cubicBezTo>
                <a:lnTo>
                  <a:pt x="23" y="284"/>
                </a:lnTo>
                <a:lnTo>
                  <a:pt x="79" y="284"/>
                </a:lnTo>
                <a:lnTo>
                  <a:pt x="79" y="326"/>
                </a:lnTo>
                <a:close/>
                <a:moveTo>
                  <a:pt x="23" y="24"/>
                </a:moveTo>
                <a:lnTo>
                  <a:pt x="23" y="24"/>
                </a:lnTo>
                <a:cubicBezTo>
                  <a:pt x="23" y="21"/>
                  <a:pt x="26" y="19"/>
                  <a:pt x="28" y="19"/>
                </a:cubicBezTo>
                <a:lnTo>
                  <a:pt x="75" y="19"/>
                </a:lnTo>
                <a:cubicBezTo>
                  <a:pt x="77" y="19"/>
                  <a:pt x="79" y="21"/>
                  <a:pt x="79" y="24"/>
                </a:cubicBezTo>
                <a:lnTo>
                  <a:pt x="79" y="66"/>
                </a:lnTo>
                <a:lnTo>
                  <a:pt x="23" y="66"/>
                </a:lnTo>
                <a:lnTo>
                  <a:pt x="23" y="24"/>
                </a:lnTo>
                <a:close/>
                <a:moveTo>
                  <a:pt x="86" y="24"/>
                </a:moveTo>
                <a:lnTo>
                  <a:pt x="86" y="24"/>
                </a:lnTo>
                <a:cubicBezTo>
                  <a:pt x="86" y="21"/>
                  <a:pt x="89" y="19"/>
                  <a:pt x="91" y="19"/>
                </a:cubicBezTo>
                <a:lnTo>
                  <a:pt x="138" y="19"/>
                </a:lnTo>
                <a:cubicBezTo>
                  <a:pt x="140" y="19"/>
                  <a:pt x="142" y="21"/>
                  <a:pt x="142" y="24"/>
                </a:cubicBezTo>
                <a:lnTo>
                  <a:pt x="142" y="66"/>
                </a:lnTo>
                <a:lnTo>
                  <a:pt x="86" y="66"/>
                </a:lnTo>
                <a:lnTo>
                  <a:pt x="86" y="24"/>
                </a:lnTo>
                <a:close/>
                <a:moveTo>
                  <a:pt x="0" y="0"/>
                </a:moveTo>
                <a:lnTo>
                  <a:pt x="0" y="0"/>
                </a:lnTo>
                <a:lnTo>
                  <a:pt x="0" y="425"/>
                </a:lnTo>
                <a:lnTo>
                  <a:pt x="23" y="425"/>
                </a:lnTo>
                <a:lnTo>
                  <a:pt x="23" y="407"/>
                </a:lnTo>
                <a:lnTo>
                  <a:pt x="23" y="360"/>
                </a:lnTo>
                <a:lnTo>
                  <a:pt x="23" y="354"/>
                </a:lnTo>
                <a:cubicBezTo>
                  <a:pt x="23" y="351"/>
                  <a:pt x="26" y="349"/>
                  <a:pt x="28" y="349"/>
                </a:cubicBezTo>
                <a:lnTo>
                  <a:pt x="75" y="349"/>
                </a:lnTo>
                <a:cubicBezTo>
                  <a:pt x="77" y="349"/>
                  <a:pt x="79" y="351"/>
                  <a:pt x="79" y="354"/>
                </a:cubicBezTo>
                <a:lnTo>
                  <a:pt x="79" y="360"/>
                </a:lnTo>
                <a:lnTo>
                  <a:pt x="79" y="407"/>
                </a:lnTo>
                <a:lnTo>
                  <a:pt x="79" y="425"/>
                </a:lnTo>
                <a:lnTo>
                  <a:pt x="287" y="425"/>
                </a:lnTo>
                <a:lnTo>
                  <a:pt x="287" y="0"/>
                </a:lnTo>
                <a:lnTo>
                  <a:pt x="0" y="0"/>
                </a:lnTo>
                <a:close/>
              </a:path>
            </a:pathLst>
          </a:custGeom>
          <a:solidFill>
            <a:srgbClr val="FFFFFF">
              <a:alpha val="78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lt"/>
              <a:cs typeface="+mn-lt"/>
              <a:sym typeface="+mn-lt"/>
            </a:endParaRPr>
          </a:p>
        </p:txBody>
      </p:sp>
      <p:sp>
        <p:nvSpPr>
          <p:cNvPr id="40" name="Rectangle 39">
            <a:extLst>
              <a:ext uri="{FF2B5EF4-FFF2-40B4-BE49-F238E27FC236}">
                <a16:creationId xmlns:a16="http://schemas.microsoft.com/office/drawing/2014/main" id="{27374C94-BED8-99DE-6B98-9C3B898F6657}"/>
              </a:ext>
            </a:extLst>
          </p:cNvPr>
          <p:cNvSpPr/>
          <p:nvPr/>
        </p:nvSpPr>
        <p:spPr>
          <a:xfrm>
            <a:off x="8798176" y="5653413"/>
            <a:ext cx="2924492"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F440E"/>
                </a:solidFill>
                <a:effectLst/>
                <a:uLnTx/>
                <a:uFillTx/>
                <a:latin typeface="Gilroy Medium"/>
                <a:ea typeface="Arial Narrow" charset="0"/>
                <a:cs typeface="Leelawadee" panose="020B0502040204020203" pitchFamily="34" charset="-34"/>
              </a:rPr>
              <a:t>DOWNSTREAM ACTIVITIES</a:t>
            </a:r>
            <a:endParaRPr kumimoji="0" lang="en-GB" sz="1050" b="1" i="0" u="none" strike="noStrike" kern="1200" cap="none" spc="0" normalizeH="0" baseline="0" noProof="0">
              <a:ln>
                <a:noFill/>
              </a:ln>
              <a:solidFill>
                <a:srgbClr val="0F440E"/>
              </a:solidFill>
              <a:effectLst/>
              <a:uLnTx/>
              <a:uFillTx/>
              <a:latin typeface="Gilroy Medium"/>
              <a:ea typeface="+mn-ea"/>
              <a:cs typeface="Leelawadee" panose="020B0502040204020203" pitchFamily="34" charset="-34"/>
            </a:endParaRPr>
          </a:p>
        </p:txBody>
      </p:sp>
      <p:sp>
        <p:nvSpPr>
          <p:cNvPr id="42" name="Freeform 84">
            <a:extLst>
              <a:ext uri="{FF2B5EF4-FFF2-40B4-BE49-F238E27FC236}">
                <a16:creationId xmlns:a16="http://schemas.microsoft.com/office/drawing/2014/main" id="{0337EC6C-EE97-7BC8-7E0C-65DA4DB9DB0E}"/>
              </a:ext>
            </a:extLst>
          </p:cNvPr>
          <p:cNvSpPr>
            <a:spLocks noEditPoints="1"/>
          </p:cNvSpPr>
          <p:nvPr/>
        </p:nvSpPr>
        <p:spPr bwMode="auto">
          <a:xfrm>
            <a:off x="11421547" y="2736057"/>
            <a:ext cx="305871" cy="349780"/>
          </a:xfrm>
          <a:custGeom>
            <a:avLst/>
            <a:gdLst>
              <a:gd name="T0" fmla="*/ 20 w 261"/>
              <a:gd name="T1" fmla="*/ 42 h 333"/>
              <a:gd name="T2" fmla="*/ 221 w 261"/>
              <a:gd name="T3" fmla="*/ 13 h 333"/>
              <a:gd name="T4" fmla="*/ 20 w 261"/>
              <a:gd name="T5" fmla="*/ 42 h 333"/>
              <a:gd name="T6" fmla="*/ 202 w 261"/>
              <a:gd name="T7" fmla="*/ 231 h 333"/>
              <a:gd name="T8" fmla="*/ 167 w 261"/>
              <a:gd name="T9" fmla="*/ 236 h 333"/>
              <a:gd name="T10" fmla="*/ 157 w 261"/>
              <a:gd name="T11" fmla="*/ 246 h 333"/>
              <a:gd name="T12" fmla="*/ 139 w 261"/>
              <a:gd name="T13" fmla="*/ 218 h 333"/>
              <a:gd name="T14" fmla="*/ 167 w 261"/>
              <a:gd name="T15" fmla="*/ 202 h 333"/>
              <a:gd name="T16" fmla="*/ 162 w 261"/>
              <a:gd name="T17" fmla="*/ 216 h 333"/>
              <a:gd name="T18" fmla="*/ 169 w 261"/>
              <a:gd name="T19" fmla="*/ 177 h 333"/>
              <a:gd name="T20" fmla="*/ 182 w 261"/>
              <a:gd name="T21" fmla="*/ 170 h 333"/>
              <a:gd name="T22" fmla="*/ 202 w 261"/>
              <a:gd name="T23" fmla="*/ 231 h 333"/>
              <a:gd name="T24" fmla="*/ 128 w 261"/>
              <a:gd name="T25" fmla="*/ 132 h 333"/>
              <a:gd name="T26" fmla="*/ 146 w 261"/>
              <a:gd name="T27" fmla="*/ 127 h 333"/>
              <a:gd name="T28" fmla="*/ 108 w 261"/>
              <a:gd name="T29" fmla="*/ 138 h 333"/>
              <a:gd name="T30" fmla="*/ 95 w 261"/>
              <a:gd name="T31" fmla="*/ 131 h 333"/>
              <a:gd name="T32" fmla="*/ 136 w 261"/>
              <a:gd name="T33" fmla="*/ 82 h 333"/>
              <a:gd name="T34" fmla="*/ 160 w 261"/>
              <a:gd name="T35" fmla="*/ 111 h 333"/>
              <a:gd name="T36" fmla="*/ 174 w 261"/>
              <a:gd name="T37" fmla="*/ 115 h 333"/>
              <a:gd name="T38" fmla="*/ 159 w 261"/>
              <a:gd name="T39" fmla="*/ 144 h 333"/>
              <a:gd name="T40" fmla="*/ 128 w 261"/>
              <a:gd name="T41" fmla="*/ 132 h 333"/>
              <a:gd name="T42" fmla="*/ 109 w 261"/>
              <a:gd name="T43" fmla="*/ 231 h 333"/>
              <a:gd name="T44" fmla="*/ 52 w 261"/>
              <a:gd name="T45" fmla="*/ 220 h 333"/>
              <a:gd name="T46" fmla="*/ 66 w 261"/>
              <a:gd name="T47" fmla="*/ 183 h 333"/>
              <a:gd name="T48" fmla="*/ 63 w 261"/>
              <a:gd name="T49" fmla="*/ 169 h 333"/>
              <a:gd name="T50" fmla="*/ 94 w 261"/>
              <a:gd name="T51" fmla="*/ 169 h 333"/>
              <a:gd name="T52" fmla="*/ 99 w 261"/>
              <a:gd name="T53" fmla="*/ 191 h 333"/>
              <a:gd name="T54" fmla="*/ 84 w 261"/>
              <a:gd name="T55" fmla="*/ 195 h 333"/>
              <a:gd name="T56" fmla="*/ 70 w 261"/>
              <a:gd name="T57" fmla="*/ 216 h 333"/>
              <a:gd name="T58" fmla="*/ 116 w 261"/>
              <a:gd name="T59" fmla="*/ 224 h 333"/>
              <a:gd name="T60" fmla="*/ 259 w 261"/>
              <a:gd name="T61" fmla="*/ 46 h 333"/>
              <a:gd name="T62" fmla="*/ 230 w 261"/>
              <a:gd name="T63" fmla="*/ 3 h 333"/>
              <a:gd name="T64" fmla="*/ 36 w 261"/>
              <a:gd name="T65" fmla="*/ 0 h 333"/>
              <a:gd name="T66" fmla="*/ 1 w 261"/>
              <a:gd name="T67" fmla="*/ 46 h 333"/>
              <a:gd name="T68" fmla="*/ 0 w 261"/>
              <a:gd name="T69" fmla="*/ 50 h 333"/>
              <a:gd name="T70" fmla="*/ 36 w 261"/>
              <a:gd name="T71" fmla="*/ 333 h 333"/>
              <a:gd name="T72" fmla="*/ 232 w 261"/>
              <a:gd name="T73" fmla="*/ 326 h 333"/>
              <a:gd name="T74" fmla="*/ 259 w 261"/>
              <a:gd name="T75" fmla="*/ 4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333">
                <a:moveTo>
                  <a:pt x="20" y="42"/>
                </a:moveTo>
                <a:lnTo>
                  <a:pt x="20" y="42"/>
                </a:lnTo>
                <a:lnTo>
                  <a:pt x="40" y="13"/>
                </a:lnTo>
                <a:lnTo>
                  <a:pt x="221" y="13"/>
                </a:lnTo>
                <a:lnTo>
                  <a:pt x="240" y="42"/>
                </a:lnTo>
                <a:lnTo>
                  <a:pt x="20" y="42"/>
                </a:lnTo>
                <a:close/>
                <a:moveTo>
                  <a:pt x="202" y="231"/>
                </a:moveTo>
                <a:lnTo>
                  <a:pt x="202" y="231"/>
                </a:lnTo>
                <a:lnTo>
                  <a:pt x="162" y="231"/>
                </a:lnTo>
                <a:lnTo>
                  <a:pt x="167" y="236"/>
                </a:lnTo>
                <a:cubicBezTo>
                  <a:pt x="170" y="238"/>
                  <a:pt x="170" y="243"/>
                  <a:pt x="167" y="246"/>
                </a:cubicBezTo>
                <a:cubicBezTo>
                  <a:pt x="164" y="249"/>
                  <a:pt x="160" y="249"/>
                  <a:pt x="157" y="246"/>
                </a:cubicBezTo>
                <a:lnTo>
                  <a:pt x="139" y="229"/>
                </a:lnTo>
                <a:cubicBezTo>
                  <a:pt x="136" y="226"/>
                  <a:pt x="136" y="221"/>
                  <a:pt x="139" y="218"/>
                </a:cubicBezTo>
                <a:lnTo>
                  <a:pt x="157" y="201"/>
                </a:lnTo>
                <a:cubicBezTo>
                  <a:pt x="160" y="199"/>
                  <a:pt x="164" y="199"/>
                  <a:pt x="167" y="202"/>
                </a:cubicBezTo>
                <a:cubicBezTo>
                  <a:pt x="170" y="204"/>
                  <a:pt x="170" y="209"/>
                  <a:pt x="167" y="212"/>
                </a:cubicBezTo>
                <a:lnTo>
                  <a:pt x="162" y="216"/>
                </a:lnTo>
                <a:lnTo>
                  <a:pt x="190" y="216"/>
                </a:lnTo>
                <a:lnTo>
                  <a:pt x="169" y="177"/>
                </a:lnTo>
                <a:cubicBezTo>
                  <a:pt x="167" y="173"/>
                  <a:pt x="169" y="169"/>
                  <a:pt x="172" y="167"/>
                </a:cubicBezTo>
                <a:cubicBezTo>
                  <a:pt x="176" y="165"/>
                  <a:pt x="180" y="166"/>
                  <a:pt x="182" y="170"/>
                </a:cubicBezTo>
                <a:lnTo>
                  <a:pt x="209" y="220"/>
                </a:lnTo>
                <a:cubicBezTo>
                  <a:pt x="211" y="225"/>
                  <a:pt x="208" y="231"/>
                  <a:pt x="202" y="231"/>
                </a:cubicBezTo>
                <a:close/>
                <a:moveTo>
                  <a:pt x="128" y="132"/>
                </a:moveTo>
                <a:lnTo>
                  <a:pt x="128" y="132"/>
                </a:lnTo>
                <a:cubicBezTo>
                  <a:pt x="128" y="128"/>
                  <a:pt x="132" y="126"/>
                  <a:pt x="136" y="126"/>
                </a:cubicBezTo>
                <a:lnTo>
                  <a:pt x="146" y="127"/>
                </a:lnTo>
                <a:lnTo>
                  <a:pt x="130" y="100"/>
                </a:lnTo>
                <a:lnTo>
                  <a:pt x="108" y="138"/>
                </a:lnTo>
                <a:cubicBezTo>
                  <a:pt x="106" y="141"/>
                  <a:pt x="101" y="143"/>
                  <a:pt x="98" y="141"/>
                </a:cubicBezTo>
                <a:cubicBezTo>
                  <a:pt x="94" y="139"/>
                  <a:pt x="93" y="134"/>
                  <a:pt x="95" y="131"/>
                </a:cubicBezTo>
                <a:lnTo>
                  <a:pt x="124" y="82"/>
                </a:lnTo>
                <a:cubicBezTo>
                  <a:pt x="126" y="78"/>
                  <a:pt x="134" y="78"/>
                  <a:pt x="136" y="82"/>
                </a:cubicBezTo>
                <a:lnTo>
                  <a:pt x="158" y="119"/>
                </a:lnTo>
                <a:lnTo>
                  <a:pt x="160" y="111"/>
                </a:lnTo>
                <a:cubicBezTo>
                  <a:pt x="161" y="107"/>
                  <a:pt x="165" y="105"/>
                  <a:pt x="169" y="106"/>
                </a:cubicBezTo>
                <a:cubicBezTo>
                  <a:pt x="173" y="108"/>
                  <a:pt x="175" y="112"/>
                  <a:pt x="174" y="115"/>
                </a:cubicBezTo>
                <a:lnTo>
                  <a:pt x="166" y="139"/>
                </a:lnTo>
                <a:cubicBezTo>
                  <a:pt x="165" y="142"/>
                  <a:pt x="162" y="144"/>
                  <a:pt x="159" y="144"/>
                </a:cubicBezTo>
                <a:lnTo>
                  <a:pt x="134" y="140"/>
                </a:lnTo>
                <a:cubicBezTo>
                  <a:pt x="130" y="140"/>
                  <a:pt x="127" y="136"/>
                  <a:pt x="128" y="132"/>
                </a:cubicBezTo>
                <a:close/>
                <a:moveTo>
                  <a:pt x="109" y="231"/>
                </a:moveTo>
                <a:lnTo>
                  <a:pt x="109" y="231"/>
                </a:lnTo>
                <a:lnTo>
                  <a:pt x="58" y="231"/>
                </a:lnTo>
                <a:cubicBezTo>
                  <a:pt x="53" y="231"/>
                  <a:pt x="49" y="225"/>
                  <a:pt x="52" y="220"/>
                </a:cubicBezTo>
                <a:lnTo>
                  <a:pt x="73" y="181"/>
                </a:lnTo>
                <a:lnTo>
                  <a:pt x="66" y="183"/>
                </a:lnTo>
                <a:cubicBezTo>
                  <a:pt x="62" y="184"/>
                  <a:pt x="58" y="181"/>
                  <a:pt x="57" y="177"/>
                </a:cubicBezTo>
                <a:cubicBezTo>
                  <a:pt x="56" y="173"/>
                  <a:pt x="59" y="170"/>
                  <a:pt x="63" y="169"/>
                </a:cubicBezTo>
                <a:lnTo>
                  <a:pt x="85" y="164"/>
                </a:lnTo>
                <a:cubicBezTo>
                  <a:pt x="89" y="163"/>
                  <a:pt x="93" y="166"/>
                  <a:pt x="94" y="169"/>
                </a:cubicBezTo>
                <a:cubicBezTo>
                  <a:pt x="94" y="169"/>
                  <a:pt x="94" y="169"/>
                  <a:pt x="94" y="170"/>
                </a:cubicBezTo>
                <a:lnTo>
                  <a:pt x="99" y="191"/>
                </a:lnTo>
                <a:cubicBezTo>
                  <a:pt x="100" y="196"/>
                  <a:pt x="96" y="200"/>
                  <a:pt x="92" y="200"/>
                </a:cubicBezTo>
                <a:cubicBezTo>
                  <a:pt x="88" y="200"/>
                  <a:pt x="85" y="198"/>
                  <a:pt x="84" y="195"/>
                </a:cubicBezTo>
                <a:lnTo>
                  <a:pt x="84" y="192"/>
                </a:lnTo>
                <a:lnTo>
                  <a:pt x="70" y="216"/>
                </a:lnTo>
                <a:lnTo>
                  <a:pt x="109" y="216"/>
                </a:lnTo>
                <a:cubicBezTo>
                  <a:pt x="113" y="216"/>
                  <a:pt x="116" y="220"/>
                  <a:pt x="116" y="224"/>
                </a:cubicBezTo>
                <a:cubicBezTo>
                  <a:pt x="116" y="228"/>
                  <a:pt x="113" y="231"/>
                  <a:pt x="109" y="231"/>
                </a:cubicBezTo>
                <a:close/>
                <a:moveTo>
                  <a:pt x="259" y="46"/>
                </a:moveTo>
                <a:lnTo>
                  <a:pt x="259" y="46"/>
                </a:lnTo>
                <a:lnTo>
                  <a:pt x="230" y="3"/>
                </a:lnTo>
                <a:cubicBezTo>
                  <a:pt x="229" y="1"/>
                  <a:pt x="227" y="0"/>
                  <a:pt x="224" y="0"/>
                </a:cubicBezTo>
                <a:lnTo>
                  <a:pt x="36" y="0"/>
                </a:lnTo>
                <a:cubicBezTo>
                  <a:pt x="33" y="0"/>
                  <a:pt x="31" y="1"/>
                  <a:pt x="30" y="3"/>
                </a:cubicBezTo>
                <a:lnTo>
                  <a:pt x="1" y="46"/>
                </a:lnTo>
                <a:cubicBezTo>
                  <a:pt x="0" y="46"/>
                  <a:pt x="0" y="48"/>
                  <a:pt x="0" y="50"/>
                </a:cubicBezTo>
                <a:cubicBezTo>
                  <a:pt x="0" y="50"/>
                  <a:pt x="0" y="50"/>
                  <a:pt x="0" y="50"/>
                </a:cubicBezTo>
                <a:lnTo>
                  <a:pt x="29" y="326"/>
                </a:lnTo>
                <a:cubicBezTo>
                  <a:pt x="29" y="330"/>
                  <a:pt x="32" y="333"/>
                  <a:pt x="36" y="333"/>
                </a:cubicBezTo>
                <a:lnTo>
                  <a:pt x="224" y="333"/>
                </a:lnTo>
                <a:cubicBezTo>
                  <a:pt x="228" y="333"/>
                  <a:pt x="231" y="330"/>
                  <a:pt x="232" y="326"/>
                </a:cubicBezTo>
                <a:lnTo>
                  <a:pt x="261" y="50"/>
                </a:lnTo>
                <a:cubicBezTo>
                  <a:pt x="261" y="49"/>
                  <a:pt x="260" y="46"/>
                  <a:pt x="259" y="46"/>
                </a:cubicBezTo>
                <a:close/>
              </a:path>
            </a:pathLst>
          </a:custGeom>
          <a:solidFill>
            <a:srgbClr val="FFFFFF">
              <a:alpha val="78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43" name="Rectangle 42">
            <a:extLst>
              <a:ext uri="{FF2B5EF4-FFF2-40B4-BE49-F238E27FC236}">
                <a16:creationId xmlns:a16="http://schemas.microsoft.com/office/drawing/2014/main" id="{B17B9761-03A6-C384-F0AF-ED0BA6796CFF}"/>
              </a:ext>
            </a:extLst>
          </p:cNvPr>
          <p:cNvSpPr/>
          <p:nvPr/>
        </p:nvSpPr>
        <p:spPr>
          <a:xfrm>
            <a:off x="7511667" y="4703637"/>
            <a:ext cx="888729"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Leased assets</a:t>
            </a:r>
          </a:p>
        </p:txBody>
      </p:sp>
      <p:sp>
        <p:nvSpPr>
          <p:cNvPr id="277" name="TextBox 276">
            <a:extLst>
              <a:ext uri="{FF2B5EF4-FFF2-40B4-BE49-F238E27FC236}">
                <a16:creationId xmlns:a16="http://schemas.microsoft.com/office/drawing/2014/main" id="{3C936DEB-EF95-43A2-2656-8E35759E57E0}"/>
              </a:ext>
            </a:extLst>
          </p:cNvPr>
          <p:cNvSpPr txBox="1"/>
          <p:nvPr/>
        </p:nvSpPr>
        <p:spPr>
          <a:xfrm>
            <a:off x="5086230" y="2198834"/>
            <a:ext cx="3900298"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Gilroy Medium"/>
                <a:ea typeface="Arial Narrow" charset="0"/>
                <a:cs typeface="Leelawadee" panose="020B0502040204020203" pitchFamily="34" charset="-34"/>
              </a:rPr>
              <a:t>ALL OTHER EMISSIONS ACROSS OUR VALUE CHAIN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Gilroy Medium"/>
                <a:ea typeface="Arial Narrow" charset="0"/>
                <a:cs typeface="Leelawadee" panose="020B0502040204020203" pitchFamily="34" charset="-34"/>
              </a:rPr>
              <a:t>(upstream &amp; downstream)</a:t>
            </a:r>
          </a:p>
        </p:txBody>
      </p:sp>
      <p:sp>
        <p:nvSpPr>
          <p:cNvPr id="4" name="TextBox 3">
            <a:extLst>
              <a:ext uri="{FF2B5EF4-FFF2-40B4-BE49-F238E27FC236}">
                <a16:creationId xmlns:a16="http://schemas.microsoft.com/office/drawing/2014/main" id="{F1798D10-21D9-947B-4BA3-63370A9A19AB}"/>
              </a:ext>
            </a:extLst>
          </p:cNvPr>
          <p:cNvSpPr txBox="1"/>
          <p:nvPr/>
        </p:nvSpPr>
        <p:spPr>
          <a:xfrm>
            <a:off x="304800" y="180454"/>
            <a:ext cx="11582400" cy="1163395"/>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GB" sz="2800" b="0" i="0" u="none" strike="noStrike" kern="1200" cap="all" spc="0" normalizeH="0" baseline="0" noProof="0" dirty="0">
                <a:ln>
                  <a:noFill/>
                </a:ln>
                <a:solidFill>
                  <a:srgbClr val="8DBD29"/>
                </a:solidFill>
                <a:effectLst/>
                <a:uLnTx/>
                <a:uFillTx/>
                <a:latin typeface="GT Pressura LCG Black"/>
                <a:ea typeface="+mn-ea"/>
                <a:cs typeface="+mn-cs"/>
              </a:rPr>
              <a:t>THE SCOPES REFLECT THE DIFFERENT KINDS OF EMISSIONS A COMPANY LIKE PEPSICO CREATES, INCLUDING IN OUR OWN OPERATIONS </a:t>
            </a:r>
            <a:r>
              <a:rPr kumimoji="0" lang="en-GB" sz="2800" b="0" i="0" u="none" strike="noStrike" kern="1200" cap="all" spc="0" normalizeH="0" baseline="0" noProof="0" dirty="0">
                <a:ln>
                  <a:noFill/>
                </a:ln>
                <a:solidFill>
                  <a:srgbClr val="BFDE7E"/>
                </a:solidFill>
                <a:effectLst/>
                <a:uLnTx/>
                <a:uFillTx/>
                <a:latin typeface="GT Pressura LCG Black"/>
                <a:ea typeface="+mn-ea"/>
                <a:cs typeface="+mn-cs"/>
              </a:rPr>
              <a:t>(SCOPE 1 &amp; 2) </a:t>
            </a:r>
            <a:r>
              <a:rPr kumimoji="0" lang="en-GB" sz="2800" b="0" i="0" u="none" strike="noStrike" kern="1200" cap="all" spc="0" normalizeH="0" baseline="0" noProof="0" dirty="0">
                <a:ln>
                  <a:noFill/>
                </a:ln>
                <a:solidFill>
                  <a:srgbClr val="8DBD29"/>
                </a:solidFill>
                <a:effectLst/>
                <a:uLnTx/>
                <a:uFillTx/>
                <a:latin typeface="GT Pressura LCG Black"/>
                <a:ea typeface="+mn-ea"/>
                <a:cs typeface="+mn-cs"/>
              </a:rPr>
              <a:t>AND OUR WIDER VALUE CHAIN VIA OUR SUPPLIERS AND CUSTOMERS </a:t>
            </a:r>
            <a:r>
              <a:rPr kumimoji="0" lang="en-GB" sz="2800" b="0" i="0" u="none" strike="noStrike" kern="1200" cap="all" spc="0" normalizeH="0" baseline="0" noProof="0" dirty="0">
                <a:ln>
                  <a:noFill/>
                </a:ln>
                <a:solidFill>
                  <a:srgbClr val="BFDE7E"/>
                </a:solidFill>
                <a:effectLst/>
                <a:uLnTx/>
                <a:uFillTx/>
                <a:latin typeface="GT Pressura LCG Black"/>
                <a:ea typeface="+mn-ea"/>
                <a:cs typeface="+mn-cs"/>
              </a:rPr>
              <a:t>(SCOPE 3)</a:t>
            </a:r>
            <a:endParaRPr kumimoji="0" lang="en-US" sz="2800" b="0" i="0" u="none" strike="noStrike" kern="1200" cap="all" spc="0" normalizeH="0" baseline="0" noProof="0" dirty="0">
              <a:ln>
                <a:noFill/>
              </a:ln>
              <a:solidFill>
                <a:srgbClr val="BFDE7E"/>
              </a:solidFill>
              <a:effectLst/>
              <a:uLnTx/>
              <a:uFillTx/>
              <a:latin typeface="GT Pressura LCG Black"/>
              <a:ea typeface="+mn-ea"/>
              <a:cs typeface="+mn-cs"/>
            </a:endParaRPr>
          </a:p>
        </p:txBody>
      </p:sp>
      <p:sp>
        <p:nvSpPr>
          <p:cNvPr id="3" name="Rectangle 2">
            <a:extLst>
              <a:ext uri="{FF2B5EF4-FFF2-40B4-BE49-F238E27FC236}">
                <a16:creationId xmlns:a16="http://schemas.microsoft.com/office/drawing/2014/main" id="{02238E12-8436-7169-C0C9-BE04AEEFCE98}"/>
              </a:ext>
            </a:extLst>
          </p:cNvPr>
          <p:cNvSpPr/>
          <p:nvPr/>
        </p:nvSpPr>
        <p:spPr>
          <a:xfrm>
            <a:off x="0" y="2572631"/>
            <a:ext cx="2566651" cy="45719"/>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Gilroy Medium"/>
              <a:ea typeface="+mn-ea"/>
              <a:cs typeface="+mn-cs"/>
            </a:endParaRPr>
          </a:p>
        </p:txBody>
      </p:sp>
      <p:sp>
        <p:nvSpPr>
          <p:cNvPr id="5" name="Rectangle 4">
            <a:extLst>
              <a:ext uri="{FF2B5EF4-FFF2-40B4-BE49-F238E27FC236}">
                <a16:creationId xmlns:a16="http://schemas.microsoft.com/office/drawing/2014/main" id="{FD4164AB-D3C2-CC03-1615-59FFB0414663}"/>
              </a:ext>
            </a:extLst>
          </p:cNvPr>
          <p:cNvSpPr/>
          <p:nvPr/>
        </p:nvSpPr>
        <p:spPr>
          <a:xfrm>
            <a:off x="2566651" y="2572631"/>
            <a:ext cx="2405867" cy="45719"/>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Gilroy Medium"/>
              <a:ea typeface="+mn-ea"/>
              <a:cs typeface="+mn-cs"/>
            </a:endParaRPr>
          </a:p>
        </p:txBody>
      </p:sp>
      <p:sp>
        <p:nvSpPr>
          <p:cNvPr id="10" name="Freeform: Shape 9">
            <a:extLst>
              <a:ext uri="{FF2B5EF4-FFF2-40B4-BE49-F238E27FC236}">
                <a16:creationId xmlns:a16="http://schemas.microsoft.com/office/drawing/2014/main" id="{6533A609-FC69-3FDA-A893-49EFABC0FB4C}"/>
              </a:ext>
            </a:extLst>
          </p:cNvPr>
          <p:cNvSpPr/>
          <p:nvPr/>
        </p:nvSpPr>
        <p:spPr>
          <a:xfrm>
            <a:off x="4972518" y="2572631"/>
            <a:ext cx="7219482" cy="45720"/>
          </a:xfrm>
          <a:custGeom>
            <a:avLst/>
            <a:gdLst>
              <a:gd name="connsiteX0" fmla="*/ 0 w 7219482"/>
              <a:gd name="connsiteY0" fmla="*/ 0 h 45720"/>
              <a:gd name="connsiteX1" fmla="*/ 7219482 w 7219482"/>
              <a:gd name="connsiteY1" fmla="*/ 0 h 45720"/>
              <a:gd name="connsiteX2" fmla="*/ 7219482 w 7219482"/>
              <a:gd name="connsiteY2" fmla="*/ 45720 h 45720"/>
              <a:gd name="connsiteX3" fmla="*/ 0 w 7219482"/>
              <a:gd name="connsiteY3" fmla="*/ 45720 h 45720"/>
            </a:gdLst>
            <a:ahLst/>
            <a:cxnLst>
              <a:cxn ang="0">
                <a:pos x="connsiteX0" y="connsiteY0"/>
              </a:cxn>
              <a:cxn ang="0">
                <a:pos x="connsiteX1" y="connsiteY1"/>
              </a:cxn>
              <a:cxn ang="0">
                <a:pos x="connsiteX2" y="connsiteY2"/>
              </a:cxn>
              <a:cxn ang="0">
                <a:pos x="connsiteX3" y="connsiteY3"/>
              </a:cxn>
            </a:cxnLst>
            <a:rect l="l" t="t" r="r" b="b"/>
            <a:pathLst>
              <a:path w="7219482" h="45720">
                <a:moveTo>
                  <a:pt x="0" y="0"/>
                </a:moveTo>
                <a:lnTo>
                  <a:pt x="7219482" y="0"/>
                </a:lnTo>
                <a:lnTo>
                  <a:pt x="7219482" y="45720"/>
                </a:lnTo>
                <a:lnTo>
                  <a:pt x="0" y="45720"/>
                </a:lnTo>
                <a:close/>
              </a:path>
            </a:pathLst>
          </a:cu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Gilroy Medium"/>
              <a:ea typeface="+mn-ea"/>
              <a:cs typeface="+mn-cs"/>
            </a:endParaRPr>
          </a:p>
        </p:txBody>
      </p:sp>
      <p:sp>
        <p:nvSpPr>
          <p:cNvPr id="8" name="Rectangle 7">
            <a:extLst>
              <a:ext uri="{FF2B5EF4-FFF2-40B4-BE49-F238E27FC236}">
                <a16:creationId xmlns:a16="http://schemas.microsoft.com/office/drawing/2014/main" id="{362641C6-9A7C-2809-2B54-68A0CDE42973}"/>
              </a:ext>
            </a:extLst>
          </p:cNvPr>
          <p:cNvSpPr/>
          <p:nvPr/>
        </p:nvSpPr>
        <p:spPr>
          <a:xfrm>
            <a:off x="0" y="5920991"/>
            <a:ext cx="2644344" cy="45719"/>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Gilroy Medium"/>
              <a:ea typeface="+mn-ea"/>
              <a:cs typeface="+mn-cs"/>
            </a:endParaRPr>
          </a:p>
        </p:txBody>
      </p:sp>
      <p:sp>
        <p:nvSpPr>
          <p:cNvPr id="9" name="Rectangle 8">
            <a:extLst>
              <a:ext uri="{FF2B5EF4-FFF2-40B4-BE49-F238E27FC236}">
                <a16:creationId xmlns:a16="http://schemas.microsoft.com/office/drawing/2014/main" id="{ABB4E311-52F3-BB90-FBCE-A18C176A769B}"/>
              </a:ext>
            </a:extLst>
          </p:cNvPr>
          <p:cNvSpPr/>
          <p:nvPr/>
        </p:nvSpPr>
        <p:spPr>
          <a:xfrm>
            <a:off x="2566651" y="5920992"/>
            <a:ext cx="2405867" cy="45719"/>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Gilroy Medium"/>
              <a:ea typeface="+mn-ea"/>
              <a:cs typeface="+mn-cs"/>
            </a:endParaRPr>
          </a:p>
        </p:txBody>
      </p:sp>
      <p:sp>
        <p:nvSpPr>
          <p:cNvPr id="12" name="Freeform: Shape 11">
            <a:extLst>
              <a:ext uri="{FF2B5EF4-FFF2-40B4-BE49-F238E27FC236}">
                <a16:creationId xmlns:a16="http://schemas.microsoft.com/office/drawing/2014/main" id="{FE69F244-B8D0-91DF-FD27-7A15D58CF3FD}"/>
              </a:ext>
            </a:extLst>
          </p:cNvPr>
          <p:cNvSpPr/>
          <p:nvPr/>
        </p:nvSpPr>
        <p:spPr>
          <a:xfrm>
            <a:off x="4972518" y="5920991"/>
            <a:ext cx="7219482" cy="45720"/>
          </a:xfrm>
          <a:custGeom>
            <a:avLst/>
            <a:gdLst>
              <a:gd name="connsiteX0" fmla="*/ 0 w 7219482"/>
              <a:gd name="connsiteY0" fmla="*/ 0 h 45720"/>
              <a:gd name="connsiteX1" fmla="*/ 7219482 w 7219482"/>
              <a:gd name="connsiteY1" fmla="*/ 0 h 45720"/>
              <a:gd name="connsiteX2" fmla="*/ 7219482 w 7219482"/>
              <a:gd name="connsiteY2" fmla="*/ 45720 h 45720"/>
              <a:gd name="connsiteX3" fmla="*/ 0 w 7219482"/>
              <a:gd name="connsiteY3" fmla="*/ 45720 h 45720"/>
            </a:gdLst>
            <a:ahLst/>
            <a:cxnLst>
              <a:cxn ang="0">
                <a:pos x="connsiteX0" y="connsiteY0"/>
              </a:cxn>
              <a:cxn ang="0">
                <a:pos x="connsiteX1" y="connsiteY1"/>
              </a:cxn>
              <a:cxn ang="0">
                <a:pos x="connsiteX2" y="connsiteY2"/>
              </a:cxn>
              <a:cxn ang="0">
                <a:pos x="connsiteX3" y="connsiteY3"/>
              </a:cxn>
            </a:cxnLst>
            <a:rect l="l" t="t" r="r" b="b"/>
            <a:pathLst>
              <a:path w="7219482" h="45720">
                <a:moveTo>
                  <a:pt x="0" y="0"/>
                </a:moveTo>
                <a:lnTo>
                  <a:pt x="7219482" y="0"/>
                </a:lnTo>
                <a:lnTo>
                  <a:pt x="7219482" y="45720"/>
                </a:lnTo>
                <a:lnTo>
                  <a:pt x="0" y="45720"/>
                </a:lnTo>
                <a:close/>
              </a:path>
            </a:pathLst>
          </a:cu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Gilroy Medium"/>
              <a:ea typeface="+mn-ea"/>
              <a:cs typeface="+mn-cs"/>
            </a:endParaRPr>
          </a:p>
        </p:txBody>
      </p:sp>
      <p:sp>
        <p:nvSpPr>
          <p:cNvPr id="48" name="TextBox 47">
            <a:extLst>
              <a:ext uri="{FF2B5EF4-FFF2-40B4-BE49-F238E27FC236}">
                <a16:creationId xmlns:a16="http://schemas.microsoft.com/office/drawing/2014/main" id="{0F867FBA-95CA-6718-DD0D-267E617A4E22}"/>
              </a:ext>
            </a:extLst>
          </p:cNvPr>
          <p:cNvSpPr txBox="1"/>
          <p:nvPr/>
        </p:nvSpPr>
        <p:spPr>
          <a:xfrm>
            <a:off x="304800" y="1827286"/>
            <a:ext cx="1992222" cy="29928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solidFill>
                  <a:srgbClr val="8DBD29"/>
                </a:solidFill>
                <a:effectLst/>
                <a:uLnTx/>
                <a:uFillTx/>
                <a:latin typeface="GT Pressura LCG Black"/>
                <a:ea typeface="+mn-ea"/>
                <a:cs typeface="Calibri" panose="020F0502020204030204" pitchFamily="34" charset="0"/>
              </a:rPr>
              <a:t>SCOPE 1</a:t>
            </a:r>
            <a:endParaRPr kumimoji="0" lang="en-GB" sz="2000" b="0" i="0" u="none" strike="noStrike" kern="1200" cap="none" spc="0" normalizeH="0" baseline="0" noProof="0">
              <a:ln>
                <a:noFill/>
              </a:ln>
              <a:solidFill>
                <a:srgbClr val="8DBD29"/>
              </a:solidFill>
              <a:effectLst/>
              <a:uLnTx/>
              <a:uFillTx/>
              <a:latin typeface="GT Pressura LCG Black"/>
              <a:ea typeface="+mn-ea"/>
              <a:cs typeface="Calibri" panose="020F0502020204030204" pitchFamily="34" charset="0"/>
            </a:endParaRPr>
          </a:p>
        </p:txBody>
      </p:sp>
      <p:sp>
        <p:nvSpPr>
          <p:cNvPr id="49" name="TextBox 48">
            <a:extLst>
              <a:ext uri="{FF2B5EF4-FFF2-40B4-BE49-F238E27FC236}">
                <a16:creationId xmlns:a16="http://schemas.microsoft.com/office/drawing/2014/main" id="{D9119266-4E5A-2682-D332-2954CF24022C}"/>
              </a:ext>
            </a:extLst>
          </p:cNvPr>
          <p:cNvSpPr txBox="1"/>
          <p:nvPr/>
        </p:nvSpPr>
        <p:spPr>
          <a:xfrm>
            <a:off x="2714505" y="1827287"/>
            <a:ext cx="1992222" cy="29928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solidFill>
                  <a:srgbClr val="5D910D"/>
                </a:solidFill>
                <a:effectLst/>
                <a:uLnTx/>
                <a:uFillTx/>
                <a:latin typeface="GT Pressura LCG Black"/>
                <a:ea typeface="+mn-ea"/>
                <a:cs typeface="Calibri" panose="020F0502020204030204" pitchFamily="34" charset="0"/>
              </a:rPr>
              <a:t>SCOPE 2</a:t>
            </a:r>
            <a:endParaRPr kumimoji="0" lang="en-GB" sz="2000" b="0" i="0" u="none" strike="noStrike" kern="1200" cap="none" spc="0" normalizeH="0" baseline="0" noProof="0">
              <a:ln>
                <a:noFill/>
              </a:ln>
              <a:solidFill>
                <a:srgbClr val="5D910D"/>
              </a:solidFill>
              <a:effectLst/>
              <a:uLnTx/>
              <a:uFillTx/>
              <a:latin typeface="GT Pressura LCG Black"/>
              <a:ea typeface="+mn-ea"/>
              <a:cs typeface="Calibri" panose="020F0502020204030204" pitchFamily="34" charset="0"/>
            </a:endParaRPr>
          </a:p>
        </p:txBody>
      </p:sp>
      <p:sp>
        <p:nvSpPr>
          <p:cNvPr id="50" name="TextBox 49">
            <a:extLst>
              <a:ext uri="{FF2B5EF4-FFF2-40B4-BE49-F238E27FC236}">
                <a16:creationId xmlns:a16="http://schemas.microsoft.com/office/drawing/2014/main" id="{9E8E8A1F-7411-899B-3EE1-9188F7C86978}"/>
              </a:ext>
            </a:extLst>
          </p:cNvPr>
          <p:cNvSpPr txBox="1"/>
          <p:nvPr/>
        </p:nvSpPr>
        <p:spPr>
          <a:xfrm>
            <a:off x="5086230" y="1827287"/>
            <a:ext cx="1992222" cy="299281"/>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solidFill>
                  <a:srgbClr val="0F440E"/>
                </a:solidFill>
                <a:effectLst/>
                <a:uLnTx/>
                <a:uFillTx/>
                <a:latin typeface="GT Pressura LCG Black"/>
                <a:ea typeface="+mn-ea"/>
                <a:cs typeface="Calibri" panose="020F0502020204030204" pitchFamily="34" charset="0"/>
              </a:rPr>
              <a:t>SCOPE 3</a:t>
            </a:r>
            <a:endParaRPr kumimoji="0" lang="en-GB" sz="2000" b="0" i="0" u="none" strike="noStrike" kern="1200" cap="none" spc="0" normalizeH="0" baseline="0" noProof="0">
              <a:ln>
                <a:noFill/>
              </a:ln>
              <a:solidFill>
                <a:srgbClr val="0F440E"/>
              </a:solidFill>
              <a:effectLst/>
              <a:uLnTx/>
              <a:uFillTx/>
              <a:latin typeface="GT Pressura LCG Black"/>
              <a:ea typeface="+mn-ea"/>
              <a:cs typeface="Calibri" panose="020F0502020204030204" pitchFamily="34" charset="0"/>
            </a:endParaRPr>
          </a:p>
        </p:txBody>
      </p:sp>
      <p:sp>
        <p:nvSpPr>
          <p:cNvPr id="53" name="Rectangle 52">
            <a:extLst>
              <a:ext uri="{FF2B5EF4-FFF2-40B4-BE49-F238E27FC236}">
                <a16:creationId xmlns:a16="http://schemas.microsoft.com/office/drawing/2014/main" id="{9EF8E6AC-D030-46EC-4D23-2D5AC361C358}"/>
              </a:ext>
            </a:extLst>
          </p:cNvPr>
          <p:cNvSpPr/>
          <p:nvPr/>
        </p:nvSpPr>
        <p:spPr>
          <a:xfrm>
            <a:off x="0" y="6355802"/>
            <a:ext cx="2644344" cy="45719"/>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A874E8FE-29A4-BE24-EB67-97B00B36DF45}"/>
              </a:ext>
            </a:extLst>
          </p:cNvPr>
          <p:cNvSpPr/>
          <p:nvPr/>
        </p:nvSpPr>
        <p:spPr>
          <a:xfrm>
            <a:off x="2566651" y="6355803"/>
            <a:ext cx="2405867" cy="45719"/>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CE174BA-1D04-3D61-69A9-712CF7EED3C1}"/>
              </a:ext>
            </a:extLst>
          </p:cNvPr>
          <p:cNvSpPr/>
          <p:nvPr/>
        </p:nvSpPr>
        <p:spPr>
          <a:xfrm>
            <a:off x="4972518" y="6355802"/>
            <a:ext cx="7219482" cy="45720"/>
          </a:xfrm>
          <a:custGeom>
            <a:avLst/>
            <a:gdLst>
              <a:gd name="connsiteX0" fmla="*/ 0 w 7219482"/>
              <a:gd name="connsiteY0" fmla="*/ 0 h 45720"/>
              <a:gd name="connsiteX1" fmla="*/ 7219482 w 7219482"/>
              <a:gd name="connsiteY1" fmla="*/ 0 h 45720"/>
              <a:gd name="connsiteX2" fmla="*/ 7219482 w 7219482"/>
              <a:gd name="connsiteY2" fmla="*/ 45720 h 45720"/>
              <a:gd name="connsiteX3" fmla="*/ 0 w 7219482"/>
              <a:gd name="connsiteY3" fmla="*/ 45720 h 45720"/>
            </a:gdLst>
            <a:ahLst/>
            <a:cxnLst>
              <a:cxn ang="0">
                <a:pos x="connsiteX0" y="connsiteY0"/>
              </a:cxn>
              <a:cxn ang="0">
                <a:pos x="connsiteX1" y="connsiteY1"/>
              </a:cxn>
              <a:cxn ang="0">
                <a:pos x="connsiteX2" y="connsiteY2"/>
              </a:cxn>
              <a:cxn ang="0">
                <a:pos x="connsiteX3" y="connsiteY3"/>
              </a:cxn>
            </a:cxnLst>
            <a:rect l="l" t="t" r="r" b="b"/>
            <a:pathLst>
              <a:path w="7219482" h="45720">
                <a:moveTo>
                  <a:pt x="0" y="0"/>
                </a:moveTo>
                <a:lnTo>
                  <a:pt x="7219482" y="0"/>
                </a:lnTo>
                <a:lnTo>
                  <a:pt x="7219482" y="45720"/>
                </a:lnTo>
                <a:lnTo>
                  <a:pt x="0" y="45720"/>
                </a:lnTo>
                <a:close/>
              </a:path>
            </a:pathLst>
          </a:cu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8C7EE6F4-DFE6-E1DA-E55C-858B5728E631}"/>
              </a:ext>
            </a:extLst>
          </p:cNvPr>
          <p:cNvSpPr/>
          <p:nvPr/>
        </p:nvSpPr>
        <p:spPr>
          <a:xfrm>
            <a:off x="2834692" y="2684371"/>
            <a:ext cx="1877008" cy="3175760"/>
          </a:xfrm>
          <a:prstGeom prst="roundRect">
            <a:avLst>
              <a:gd name="adj" fmla="val 2966"/>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56" name="Freeform 131">
            <a:extLst>
              <a:ext uri="{FF2B5EF4-FFF2-40B4-BE49-F238E27FC236}">
                <a16:creationId xmlns:a16="http://schemas.microsoft.com/office/drawing/2014/main" id="{E104757C-8FA6-4C10-0025-775C26D06785}"/>
              </a:ext>
            </a:extLst>
          </p:cNvPr>
          <p:cNvSpPr>
            <a:spLocks/>
          </p:cNvSpPr>
          <p:nvPr/>
        </p:nvSpPr>
        <p:spPr bwMode="auto">
          <a:xfrm rot="16200000">
            <a:off x="2506593" y="3868967"/>
            <a:ext cx="3026727" cy="939203"/>
          </a:xfrm>
          <a:custGeom>
            <a:avLst/>
            <a:gdLst>
              <a:gd name="T0" fmla="*/ 1867 w 1867"/>
              <a:gd name="T1" fmla="*/ 130 h 193"/>
              <a:gd name="T2" fmla="*/ 1867 w 1867"/>
              <a:gd name="T3" fmla="*/ 130 h 193"/>
              <a:gd name="T4" fmla="*/ 1860 w 1867"/>
              <a:gd name="T5" fmla="*/ 123 h 193"/>
              <a:gd name="T6" fmla="*/ 1811 w 1867"/>
              <a:gd name="T7" fmla="*/ 123 h 193"/>
              <a:gd name="T8" fmla="*/ 1811 w 1867"/>
              <a:gd name="T9" fmla="*/ 54 h 193"/>
              <a:gd name="T10" fmla="*/ 1860 w 1867"/>
              <a:gd name="T11" fmla="*/ 54 h 193"/>
              <a:gd name="T12" fmla="*/ 1867 w 1867"/>
              <a:gd name="T13" fmla="*/ 47 h 193"/>
              <a:gd name="T14" fmla="*/ 1860 w 1867"/>
              <a:gd name="T15" fmla="*/ 40 h 193"/>
              <a:gd name="T16" fmla="*/ 1811 w 1867"/>
              <a:gd name="T17" fmla="*/ 40 h 193"/>
              <a:gd name="T18" fmla="*/ 1811 w 1867"/>
              <a:gd name="T19" fmla="*/ 6 h 193"/>
              <a:gd name="T20" fmla="*/ 1804 w 1867"/>
              <a:gd name="T21" fmla="*/ 0 h 193"/>
              <a:gd name="T22" fmla="*/ 1728 w 1867"/>
              <a:gd name="T23" fmla="*/ 0 h 193"/>
              <a:gd name="T24" fmla="*/ 1649 w 1867"/>
              <a:gd name="T25" fmla="*/ 61 h 193"/>
              <a:gd name="T26" fmla="*/ 1610 w 1867"/>
              <a:gd name="T27" fmla="*/ 61 h 193"/>
              <a:gd name="T28" fmla="*/ 1603 w 1867"/>
              <a:gd name="T29" fmla="*/ 68 h 193"/>
              <a:gd name="T30" fmla="*/ 1603 w 1867"/>
              <a:gd name="T31" fmla="*/ 82 h 193"/>
              <a:gd name="T32" fmla="*/ 1520 w 1867"/>
              <a:gd name="T33" fmla="*/ 82 h 193"/>
              <a:gd name="T34" fmla="*/ 1486 w 1867"/>
              <a:gd name="T35" fmla="*/ 116 h 193"/>
              <a:gd name="T36" fmla="*/ 1520 w 1867"/>
              <a:gd name="T37" fmla="*/ 151 h 193"/>
              <a:gd name="T38" fmla="*/ 1583 w 1867"/>
              <a:gd name="T39" fmla="*/ 151 h 193"/>
              <a:gd name="T40" fmla="*/ 1597 w 1867"/>
              <a:gd name="T41" fmla="*/ 165 h 193"/>
              <a:gd name="T42" fmla="*/ 1583 w 1867"/>
              <a:gd name="T43" fmla="*/ 179 h 193"/>
              <a:gd name="T44" fmla="*/ 6 w 1867"/>
              <a:gd name="T45" fmla="*/ 179 h 193"/>
              <a:gd name="T46" fmla="*/ 0 w 1867"/>
              <a:gd name="T47" fmla="*/ 186 h 193"/>
              <a:gd name="T48" fmla="*/ 6 w 1867"/>
              <a:gd name="T49" fmla="*/ 193 h 193"/>
              <a:gd name="T50" fmla="*/ 1583 w 1867"/>
              <a:gd name="T51" fmla="*/ 193 h 193"/>
              <a:gd name="T52" fmla="*/ 1610 w 1867"/>
              <a:gd name="T53" fmla="*/ 165 h 193"/>
              <a:gd name="T54" fmla="*/ 1583 w 1867"/>
              <a:gd name="T55" fmla="*/ 137 h 193"/>
              <a:gd name="T56" fmla="*/ 1520 w 1867"/>
              <a:gd name="T57" fmla="*/ 137 h 193"/>
              <a:gd name="T58" fmla="*/ 1500 w 1867"/>
              <a:gd name="T59" fmla="*/ 116 h 193"/>
              <a:gd name="T60" fmla="*/ 1520 w 1867"/>
              <a:gd name="T61" fmla="*/ 96 h 193"/>
              <a:gd name="T62" fmla="*/ 1603 w 1867"/>
              <a:gd name="T63" fmla="*/ 96 h 193"/>
              <a:gd name="T64" fmla="*/ 1603 w 1867"/>
              <a:gd name="T65" fmla="*/ 109 h 193"/>
              <a:gd name="T66" fmla="*/ 1610 w 1867"/>
              <a:gd name="T67" fmla="*/ 116 h 193"/>
              <a:gd name="T68" fmla="*/ 1649 w 1867"/>
              <a:gd name="T69" fmla="*/ 116 h 193"/>
              <a:gd name="T70" fmla="*/ 1728 w 1867"/>
              <a:gd name="T71" fmla="*/ 179 h 193"/>
              <a:gd name="T72" fmla="*/ 1804 w 1867"/>
              <a:gd name="T73" fmla="*/ 179 h 193"/>
              <a:gd name="T74" fmla="*/ 1811 w 1867"/>
              <a:gd name="T75" fmla="*/ 172 h 193"/>
              <a:gd name="T76" fmla="*/ 1811 w 1867"/>
              <a:gd name="T77" fmla="*/ 137 h 193"/>
              <a:gd name="T78" fmla="*/ 1860 w 1867"/>
              <a:gd name="T79" fmla="*/ 137 h 193"/>
              <a:gd name="T80" fmla="*/ 1867 w 1867"/>
              <a:gd name="T81" fmla="*/ 130 h 193"/>
              <a:gd name="connsiteX0" fmla="*/ 10438 w 10438"/>
              <a:gd name="connsiteY0" fmla="*/ 6736 h 10120"/>
              <a:gd name="connsiteX1" fmla="*/ 10438 w 10438"/>
              <a:gd name="connsiteY1" fmla="*/ 6736 h 10120"/>
              <a:gd name="connsiteX2" fmla="*/ 10401 w 10438"/>
              <a:gd name="connsiteY2" fmla="*/ 6373 h 10120"/>
              <a:gd name="connsiteX3" fmla="*/ 10138 w 10438"/>
              <a:gd name="connsiteY3" fmla="*/ 6373 h 10120"/>
              <a:gd name="connsiteX4" fmla="*/ 10138 w 10438"/>
              <a:gd name="connsiteY4" fmla="*/ 2798 h 10120"/>
              <a:gd name="connsiteX5" fmla="*/ 10401 w 10438"/>
              <a:gd name="connsiteY5" fmla="*/ 2798 h 10120"/>
              <a:gd name="connsiteX6" fmla="*/ 10438 w 10438"/>
              <a:gd name="connsiteY6" fmla="*/ 2435 h 10120"/>
              <a:gd name="connsiteX7" fmla="*/ 10401 w 10438"/>
              <a:gd name="connsiteY7" fmla="*/ 2073 h 10120"/>
              <a:gd name="connsiteX8" fmla="*/ 10138 w 10438"/>
              <a:gd name="connsiteY8" fmla="*/ 2073 h 10120"/>
              <a:gd name="connsiteX9" fmla="*/ 10138 w 10438"/>
              <a:gd name="connsiteY9" fmla="*/ 311 h 10120"/>
              <a:gd name="connsiteX10" fmla="*/ 10101 w 10438"/>
              <a:gd name="connsiteY10" fmla="*/ 0 h 10120"/>
              <a:gd name="connsiteX11" fmla="*/ 9693 w 10438"/>
              <a:gd name="connsiteY11" fmla="*/ 0 h 10120"/>
              <a:gd name="connsiteX12" fmla="*/ 9270 w 10438"/>
              <a:gd name="connsiteY12" fmla="*/ 3161 h 10120"/>
              <a:gd name="connsiteX13" fmla="*/ 9061 w 10438"/>
              <a:gd name="connsiteY13" fmla="*/ 3161 h 10120"/>
              <a:gd name="connsiteX14" fmla="*/ 9024 w 10438"/>
              <a:gd name="connsiteY14" fmla="*/ 3523 h 10120"/>
              <a:gd name="connsiteX15" fmla="*/ 9024 w 10438"/>
              <a:gd name="connsiteY15" fmla="*/ 4249 h 10120"/>
              <a:gd name="connsiteX16" fmla="*/ 8579 w 10438"/>
              <a:gd name="connsiteY16" fmla="*/ 4249 h 10120"/>
              <a:gd name="connsiteX17" fmla="*/ 8397 w 10438"/>
              <a:gd name="connsiteY17" fmla="*/ 6010 h 10120"/>
              <a:gd name="connsiteX18" fmla="*/ 8579 w 10438"/>
              <a:gd name="connsiteY18" fmla="*/ 7824 h 10120"/>
              <a:gd name="connsiteX19" fmla="*/ 8917 w 10438"/>
              <a:gd name="connsiteY19" fmla="*/ 7824 h 10120"/>
              <a:gd name="connsiteX20" fmla="*/ 8992 w 10438"/>
              <a:gd name="connsiteY20" fmla="*/ 8549 h 10120"/>
              <a:gd name="connsiteX21" fmla="*/ 8917 w 10438"/>
              <a:gd name="connsiteY21" fmla="*/ 9275 h 10120"/>
              <a:gd name="connsiteX22" fmla="*/ 470 w 10438"/>
              <a:gd name="connsiteY22" fmla="*/ 9275 h 10120"/>
              <a:gd name="connsiteX23" fmla="*/ 438 w 10438"/>
              <a:gd name="connsiteY23" fmla="*/ 9637 h 10120"/>
              <a:gd name="connsiteX24" fmla="*/ 6454 w 10438"/>
              <a:gd name="connsiteY24" fmla="*/ 10120 h 10120"/>
              <a:gd name="connsiteX25" fmla="*/ 8917 w 10438"/>
              <a:gd name="connsiteY25" fmla="*/ 10000 h 10120"/>
              <a:gd name="connsiteX26" fmla="*/ 9061 w 10438"/>
              <a:gd name="connsiteY26" fmla="*/ 8549 h 10120"/>
              <a:gd name="connsiteX27" fmla="*/ 8917 w 10438"/>
              <a:gd name="connsiteY27" fmla="*/ 7098 h 10120"/>
              <a:gd name="connsiteX28" fmla="*/ 8579 w 10438"/>
              <a:gd name="connsiteY28" fmla="*/ 7098 h 10120"/>
              <a:gd name="connsiteX29" fmla="*/ 8472 w 10438"/>
              <a:gd name="connsiteY29" fmla="*/ 6010 h 10120"/>
              <a:gd name="connsiteX30" fmla="*/ 8579 w 10438"/>
              <a:gd name="connsiteY30" fmla="*/ 4974 h 10120"/>
              <a:gd name="connsiteX31" fmla="*/ 9024 w 10438"/>
              <a:gd name="connsiteY31" fmla="*/ 4974 h 10120"/>
              <a:gd name="connsiteX32" fmla="*/ 9024 w 10438"/>
              <a:gd name="connsiteY32" fmla="*/ 5648 h 10120"/>
              <a:gd name="connsiteX33" fmla="*/ 9061 w 10438"/>
              <a:gd name="connsiteY33" fmla="*/ 6010 h 10120"/>
              <a:gd name="connsiteX34" fmla="*/ 9270 w 10438"/>
              <a:gd name="connsiteY34" fmla="*/ 6010 h 10120"/>
              <a:gd name="connsiteX35" fmla="*/ 9693 w 10438"/>
              <a:gd name="connsiteY35" fmla="*/ 9275 h 10120"/>
              <a:gd name="connsiteX36" fmla="*/ 10101 w 10438"/>
              <a:gd name="connsiteY36" fmla="*/ 9275 h 10120"/>
              <a:gd name="connsiteX37" fmla="*/ 10138 w 10438"/>
              <a:gd name="connsiteY37" fmla="*/ 8912 h 10120"/>
              <a:gd name="connsiteX38" fmla="*/ 10138 w 10438"/>
              <a:gd name="connsiteY38" fmla="*/ 7098 h 10120"/>
              <a:gd name="connsiteX39" fmla="*/ 10401 w 10438"/>
              <a:gd name="connsiteY39" fmla="*/ 7098 h 10120"/>
              <a:gd name="connsiteX40" fmla="*/ 10438 w 10438"/>
              <a:gd name="connsiteY40" fmla="*/ 6736 h 10120"/>
              <a:gd name="connsiteX0" fmla="*/ 10001 w 10001"/>
              <a:gd name="connsiteY0" fmla="*/ 6736 h 10120"/>
              <a:gd name="connsiteX1" fmla="*/ 10001 w 10001"/>
              <a:gd name="connsiteY1" fmla="*/ 6736 h 10120"/>
              <a:gd name="connsiteX2" fmla="*/ 9964 w 10001"/>
              <a:gd name="connsiteY2" fmla="*/ 6373 h 10120"/>
              <a:gd name="connsiteX3" fmla="*/ 9701 w 10001"/>
              <a:gd name="connsiteY3" fmla="*/ 6373 h 10120"/>
              <a:gd name="connsiteX4" fmla="*/ 9701 w 10001"/>
              <a:gd name="connsiteY4" fmla="*/ 2798 h 10120"/>
              <a:gd name="connsiteX5" fmla="*/ 9964 w 10001"/>
              <a:gd name="connsiteY5" fmla="*/ 2798 h 10120"/>
              <a:gd name="connsiteX6" fmla="*/ 10001 w 10001"/>
              <a:gd name="connsiteY6" fmla="*/ 2435 h 10120"/>
              <a:gd name="connsiteX7" fmla="*/ 9964 w 10001"/>
              <a:gd name="connsiteY7" fmla="*/ 2073 h 10120"/>
              <a:gd name="connsiteX8" fmla="*/ 9701 w 10001"/>
              <a:gd name="connsiteY8" fmla="*/ 2073 h 10120"/>
              <a:gd name="connsiteX9" fmla="*/ 9701 w 10001"/>
              <a:gd name="connsiteY9" fmla="*/ 311 h 10120"/>
              <a:gd name="connsiteX10" fmla="*/ 9664 w 10001"/>
              <a:gd name="connsiteY10" fmla="*/ 0 h 10120"/>
              <a:gd name="connsiteX11" fmla="*/ 9256 w 10001"/>
              <a:gd name="connsiteY11" fmla="*/ 0 h 10120"/>
              <a:gd name="connsiteX12" fmla="*/ 8833 w 10001"/>
              <a:gd name="connsiteY12" fmla="*/ 3161 h 10120"/>
              <a:gd name="connsiteX13" fmla="*/ 8624 w 10001"/>
              <a:gd name="connsiteY13" fmla="*/ 3161 h 10120"/>
              <a:gd name="connsiteX14" fmla="*/ 8587 w 10001"/>
              <a:gd name="connsiteY14" fmla="*/ 3523 h 10120"/>
              <a:gd name="connsiteX15" fmla="*/ 8587 w 10001"/>
              <a:gd name="connsiteY15" fmla="*/ 4249 h 10120"/>
              <a:gd name="connsiteX16" fmla="*/ 8142 w 10001"/>
              <a:gd name="connsiteY16" fmla="*/ 4249 h 10120"/>
              <a:gd name="connsiteX17" fmla="*/ 7960 w 10001"/>
              <a:gd name="connsiteY17" fmla="*/ 6010 h 10120"/>
              <a:gd name="connsiteX18" fmla="*/ 8142 w 10001"/>
              <a:gd name="connsiteY18" fmla="*/ 7824 h 10120"/>
              <a:gd name="connsiteX19" fmla="*/ 8480 w 10001"/>
              <a:gd name="connsiteY19" fmla="*/ 7824 h 10120"/>
              <a:gd name="connsiteX20" fmla="*/ 8555 w 10001"/>
              <a:gd name="connsiteY20" fmla="*/ 8549 h 10120"/>
              <a:gd name="connsiteX21" fmla="*/ 8480 w 10001"/>
              <a:gd name="connsiteY21" fmla="*/ 9275 h 10120"/>
              <a:gd name="connsiteX22" fmla="*/ 6030 w 10001"/>
              <a:gd name="connsiteY22" fmla="*/ 9275 h 10120"/>
              <a:gd name="connsiteX23" fmla="*/ 1 w 10001"/>
              <a:gd name="connsiteY23" fmla="*/ 9637 h 10120"/>
              <a:gd name="connsiteX24" fmla="*/ 6017 w 10001"/>
              <a:gd name="connsiteY24" fmla="*/ 10120 h 10120"/>
              <a:gd name="connsiteX25" fmla="*/ 8480 w 10001"/>
              <a:gd name="connsiteY25" fmla="*/ 10000 h 10120"/>
              <a:gd name="connsiteX26" fmla="*/ 8624 w 10001"/>
              <a:gd name="connsiteY26" fmla="*/ 8549 h 10120"/>
              <a:gd name="connsiteX27" fmla="*/ 8480 w 10001"/>
              <a:gd name="connsiteY27" fmla="*/ 7098 h 10120"/>
              <a:gd name="connsiteX28" fmla="*/ 8142 w 10001"/>
              <a:gd name="connsiteY28" fmla="*/ 7098 h 10120"/>
              <a:gd name="connsiteX29" fmla="*/ 8035 w 10001"/>
              <a:gd name="connsiteY29" fmla="*/ 6010 h 10120"/>
              <a:gd name="connsiteX30" fmla="*/ 8142 w 10001"/>
              <a:gd name="connsiteY30" fmla="*/ 4974 h 10120"/>
              <a:gd name="connsiteX31" fmla="*/ 8587 w 10001"/>
              <a:gd name="connsiteY31" fmla="*/ 4974 h 10120"/>
              <a:gd name="connsiteX32" fmla="*/ 8587 w 10001"/>
              <a:gd name="connsiteY32" fmla="*/ 5648 h 10120"/>
              <a:gd name="connsiteX33" fmla="*/ 8624 w 10001"/>
              <a:gd name="connsiteY33" fmla="*/ 6010 h 10120"/>
              <a:gd name="connsiteX34" fmla="*/ 8833 w 10001"/>
              <a:gd name="connsiteY34" fmla="*/ 6010 h 10120"/>
              <a:gd name="connsiteX35" fmla="*/ 9256 w 10001"/>
              <a:gd name="connsiteY35" fmla="*/ 9275 h 10120"/>
              <a:gd name="connsiteX36" fmla="*/ 9664 w 10001"/>
              <a:gd name="connsiteY36" fmla="*/ 9275 h 10120"/>
              <a:gd name="connsiteX37" fmla="*/ 9701 w 10001"/>
              <a:gd name="connsiteY37" fmla="*/ 8912 h 10120"/>
              <a:gd name="connsiteX38" fmla="*/ 9701 w 10001"/>
              <a:gd name="connsiteY38" fmla="*/ 7098 h 10120"/>
              <a:gd name="connsiteX39" fmla="*/ 9964 w 10001"/>
              <a:gd name="connsiteY39" fmla="*/ 7098 h 10120"/>
              <a:gd name="connsiteX40" fmla="*/ 10001 w 10001"/>
              <a:gd name="connsiteY40" fmla="*/ 6736 h 10120"/>
              <a:gd name="connsiteX0" fmla="*/ 4285 w 4285"/>
              <a:gd name="connsiteY0" fmla="*/ 6736 h 10120"/>
              <a:gd name="connsiteX1" fmla="*/ 4285 w 4285"/>
              <a:gd name="connsiteY1" fmla="*/ 6736 h 10120"/>
              <a:gd name="connsiteX2" fmla="*/ 4248 w 4285"/>
              <a:gd name="connsiteY2" fmla="*/ 6373 h 10120"/>
              <a:gd name="connsiteX3" fmla="*/ 3985 w 4285"/>
              <a:gd name="connsiteY3" fmla="*/ 6373 h 10120"/>
              <a:gd name="connsiteX4" fmla="*/ 3985 w 4285"/>
              <a:gd name="connsiteY4" fmla="*/ 2798 h 10120"/>
              <a:gd name="connsiteX5" fmla="*/ 4248 w 4285"/>
              <a:gd name="connsiteY5" fmla="*/ 2798 h 10120"/>
              <a:gd name="connsiteX6" fmla="*/ 4285 w 4285"/>
              <a:gd name="connsiteY6" fmla="*/ 2435 h 10120"/>
              <a:gd name="connsiteX7" fmla="*/ 4248 w 4285"/>
              <a:gd name="connsiteY7" fmla="*/ 2073 h 10120"/>
              <a:gd name="connsiteX8" fmla="*/ 3985 w 4285"/>
              <a:gd name="connsiteY8" fmla="*/ 2073 h 10120"/>
              <a:gd name="connsiteX9" fmla="*/ 3985 w 4285"/>
              <a:gd name="connsiteY9" fmla="*/ 311 h 10120"/>
              <a:gd name="connsiteX10" fmla="*/ 3948 w 4285"/>
              <a:gd name="connsiteY10" fmla="*/ 0 h 10120"/>
              <a:gd name="connsiteX11" fmla="*/ 3540 w 4285"/>
              <a:gd name="connsiteY11" fmla="*/ 0 h 10120"/>
              <a:gd name="connsiteX12" fmla="*/ 3117 w 4285"/>
              <a:gd name="connsiteY12" fmla="*/ 3161 h 10120"/>
              <a:gd name="connsiteX13" fmla="*/ 2908 w 4285"/>
              <a:gd name="connsiteY13" fmla="*/ 3161 h 10120"/>
              <a:gd name="connsiteX14" fmla="*/ 2871 w 4285"/>
              <a:gd name="connsiteY14" fmla="*/ 3523 h 10120"/>
              <a:gd name="connsiteX15" fmla="*/ 2871 w 4285"/>
              <a:gd name="connsiteY15" fmla="*/ 4249 h 10120"/>
              <a:gd name="connsiteX16" fmla="*/ 2426 w 4285"/>
              <a:gd name="connsiteY16" fmla="*/ 4249 h 10120"/>
              <a:gd name="connsiteX17" fmla="*/ 2244 w 4285"/>
              <a:gd name="connsiteY17" fmla="*/ 6010 h 10120"/>
              <a:gd name="connsiteX18" fmla="*/ 2426 w 4285"/>
              <a:gd name="connsiteY18" fmla="*/ 7824 h 10120"/>
              <a:gd name="connsiteX19" fmla="*/ 2764 w 4285"/>
              <a:gd name="connsiteY19" fmla="*/ 7824 h 10120"/>
              <a:gd name="connsiteX20" fmla="*/ 2839 w 4285"/>
              <a:gd name="connsiteY20" fmla="*/ 8549 h 10120"/>
              <a:gd name="connsiteX21" fmla="*/ 2764 w 4285"/>
              <a:gd name="connsiteY21" fmla="*/ 9275 h 10120"/>
              <a:gd name="connsiteX22" fmla="*/ 314 w 4285"/>
              <a:gd name="connsiteY22" fmla="*/ 9275 h 10120"/>
              <a:gd name="connsiteX23" fmla="*/ 301 w 4285"/>
              <a:gd name="connsiteY23" fmla="*/ 10120 h 10120"/>
              <a:gd name="connsiteX24" fmla="*/ 2764 w 4285"/>
              <a:gd name="connsiteY24" fmla="*/ 10000 h 10120"/>
              <a:gd name="connsiteX25" fmla="*/ 2908 w 4285"/>
              <a:gd name="connsiteY25" fmla="*/ 8549 h 10120"/>
              <a:gd name="connsiteX26" fmla="*/ 2764 w 4285"/>
              <a:gd name="connsiteY26" fmla="*/ 7098 h 10120"/>
              <a:gd name="connsiteX27" fmla="*/ 2426 w 4285"/>
              <a:gd name="connsiteY27" fmla="*/ 7098 h 10120"/>
              <a:gd name="connsiteX28" fmla="*/ 2319 w 4285"/>
              <a:gd name="connsiteY28" fmla="*/ 6010 h 10120"/>
              <a:gd name="connsiteX29" fmla="*/ 2426 w 4285"/>
              <a:gd name="connsiteY29" fmla="*/ 4974 h 10120"/>
              <a:gd name="connsiteX30" fmla="*/ 2871 w 4285"/>
              <a:gd name="connsiteY30" fmla="*/ 4974 h 10120"/>
              <a:gd name="connsiteX31" fmla="*/ 2871 w 4285"/>
              <a:gd name="connsiteY31" fmla="*/ 5648 h 10120"/>
              <a:gd name="connsiteX32" fmla="*/ 2908 w 4285"/>
              <a:gd name="connsiteY32" fmla="*/ 6010 h 10120"/>
              <a:gd name="connsiteX33" fmla="*/ 3117 w 4285"/>
              <a:gd name="connsiteY33" fmla="*/ 6010 h 10120"/>
              <a:gd name="connsiteX34" fmla="*/ 3540 w 4285"/>
              <a:gd name="connsiteY34" fmla="*/ 9275 h 10120"/>
              <a:gd name="connsiteX35" fmla="*/ 3948 w 4285"/>
              <a:gd name="connsiteY35" fmla="*/ 9275 h 10120"/>
              <a:gd name="connsiteX36" fmla="*/ 3985 w 4285"/>
              <a:gd name="connsiteY36" fmla="*/ 8912 h 10120"/>
              <a:gd name="connsiteX37" fmla="*/ 3985 w 4285"/>
              <a:gd name="connsiteY37" fmla="*/ 7098 h 10120"/>
              <a:gd name="connsiteX38" fmla="*/ 4248 w 4285"/>
              <a:gd name="connsiteY38" fmla="*/ 7098 h 10120"/>
              <a:gd name="connsiteX39" fmla="*/ 4285 w 4285"/>
              <a:gd name="connsiteY39" fmla="*/ 6736 h 10120"/>
              <a:gd name="connsiteX0" fmla="*/ 9691 w 9691"/>
              <a:gd name="connsiteY0" fmla="*/ 6656 h 10033"/>
              <a:gd name="connsiteX1" fmla="*/ 9691 w 9691"/>
              <a:gd name="connsiteY1" fmla="*/ 6656 h 10033"/>
              <a:gd name="connsiteX2" fmla="*/ 9605 w 9691"/>
              <a:gd name="connsiteY2" fmla="*/ 6297 h 10033"/>
              <a:gd name="connsiteX3" fmla="*/ 8991 w 9691"/>
              <a:gd name="connsiteY3" fmla="*/ 6297 h 10033"/>
              <a:gd name="connsiteX4" fmla="*/ 8991 w 9691"/>
              <a:gd name="connsiteY4" fmla="*/ 2765 h 10033"/>
              <a:gd name="connsiteX5" fmla="*/ 9605 w 9691"/>
              <a:gd name="connsiteY5" fmla="*/ 2765 h 10033"/>
              <a:gd name="connsiteX6" fmla="*/ 9691 w 9691"/>
              <a:gd name="connsiteY6" fmla="*/ 2406 h 10033"/>
              <a:gd name="connsiteX7" fmla="*/ 9605 w 9691"/>
              <a:gd name="connsiteY7" fmla="*/ 2048 h 10033"/>
              <a:gd name="connsiteX8" fmla="*/ 8991 w 9691"/>
              <a:gd name="connsiteY8" fmla="*/ 2048 h 10033"/>
              <a:gd name="connsiteX9" fmla="*/ 8991 w 9691"/>
              <a:gd name="connsiteY9" fmla="*/ 307 h 10033"/>
              <a:gd name="connsiteX10" fmla="*/ 8905 w 9691"/>
              <a:gd name="connsiteY10" fmla="*/ 0 h 10033"/>
              <a:gd name="connsiteX11" fmla="*/ 7952 w 9691"/>
              <a:gd name="connsiteY11" fmla="*/ 0 h 10033"/>
              <a:gd name="connsiteX12" fmla="*/ 6965 w 9691"/>
              <a:gd name="connsiteY12" fmla="*/ 3124 h 10033"/>
              <a:gd name="connsiteX13" fmla="*/ 6477 w 9691"/>
              <a:gd name="connsiteY13" fmla="*/ 3124 h 10033"/>
              <a:gd name="connsiteX14" fmla="*/ 6391 w 9691"/>
              <a:gd name="connsiteY14" fmla="*/ 3481 h 10033"/>
              <a:gd name="connsiteX15" fmla="*/ 6391 w 9691"/>
              <a:gd name="connsiteY15" fmla="*/ 4199 h 10033"/>
              <a:gd name="connsiteX16" fmla="*/ 5353 w 9691"/>
              <a:gd name="connsiteY16" fmla="*/ 4199 h 10033"/>
              <a:gd name="connsiteX17" fmla="*/ 4928 w 9691"/>
              <a:gd name="connsiteY17" fmla="*/ 5939 h 10033"/>
              <a:gd name="connsiteX18" fmla="*/ 5353 w 9691"/>
              <a:gd name="connsiteY18" fmla="*/ 7731 h 10033"/>
              <a:gd name="connsiteX19" fmla="*/ 6141 w 9691"/>
              <a:gd name="connsiteY19" fmla="*/ 7731 h 10033"/>
              <a:gd name="connsiteX20" fmla="*/ 6316 w 9691"/>
              <a:gd name="connsiteY20" fmla="*/ 8448 h 10033"/>
              <a:gd name="connsiteX21" fmla="*/ 6141 w 9691"/>
              <a:gd name="connsiteY21" fmla="*/ 9165 h 10033"/>
              <a:gd name="connsiteX22" fmla="*/ 424 w 9691"/>
              <a:gd name="connsiteY22" fmla="*/ 9165 h 10033"/>
              <a:gd name="connsiteX23" fmla="*/ 393 w 9691"/>
              <a:gd name="connsiteY23" fmla="*/ 10000 h 10033"/>
              <a:gd name="connsiteX24" fmla="*/ 6141 w 9691"/>
              <a:gd name="connsiteY24" fmla="*/ 9881 h 10033"/>
              <a:gd name="connsiteX25" fmla="*/ 6477 w 9691"/>
              <a:gd name="connsiteY25" fmla="*/ 8448 h 10033"/>
              <a:gd name="connsiteX26" fmla="*/ 6141 w 9691"/>
              <a:gd name="connsiteY26" fmla="*/ 7014 h 10033"/>
              <a:gd name="connsiteX27" fmla="*/ 5353 w 9691"/>
              <a:gd name="connsiteY27" fmla="*/ 7014 h 10033"/>
              <a:gd name="connsiteX28" fmla="*/ 5103 w 9691"/>
              <a:gd name="connsiteY28" fmla="*/ 5939 h 10033"/>
              <a:gd name="connsiteX29" fmla="*/ 5353 w 9691"/>
              <a:gd name="connsiteY29" fmla="*/ 4915 h 10033"/>
              <a:gd name="connsiteX30" fmla="*/ 6391 w 9691"/>
              <a:gd name="connsiteY30" fmla="*/ 4915 h 10033"/>
              <a:gd name="connsiteX31" fmla="*/ 6391 w 9691"/>
              <a:gd name="connsiteY31" fmla="*/ 5581 h 10033"/>
              <a:gd name="connsiteX32" fmla="*/ 6477 w 9691"/>
              <a:gd name="connsiteY32" fmla="*/ 5939 h 10033"/>
              <a:gd name="connsiteX33" fmla="*/ 6965 w 9691"/>
              <a:gd name="connsiteY33" fmla="*/ 5939 h 10033"/>
              <a:gd name="connsiteX34" fmla="*/ 7952 w 9691"/>
              <a:gd name="connsiteY34" fmla="*/ 9165 h 10033"/>
              <a:gd name="connsiteX35" fmla="*/ 8905 w 9691"/>
              <a:gd name="connsiteY35" fmla="*/ 9165 h 10033"/>
              <a:gd name="connsiteX36" fmla="*/ 8991 w 9691"/>
              <a:gd name="connsiteY36" fmla="*/ 8806 h 10033"/>
              <a:gd name="connsiteX37" fmla="*/ 8991 w 9691"/>
              <a:gd name="connsiteY37" fmla="*/ 7014 h 10033"/>
              <a:gd name="connsiteX38" fmla="*/ 9605 w 9691"/>
              <a:gd name="connsiteY38" fmla="*/ 7014 h 10033"/>
              <a:gd name="connsiteX39" fmla="*/ 9691 w 9691"/>
              <a:gd name="connsiteY39" fmla="*/ 6656 h 10033"/>
              <a:gd name="connsiteX0" fmla="*/ 9647 w 9647"/>
              <a:gd name="connsiteY0" fmla="*/ 6634 h 10000"/>
              <a:gd name="connsiteX1" fmla="*/ 9647 w 9647"/>
              <a:gd name="connsiteY1" fmla="*/ 6634 h 10000"/>
              <a:gd name="connsiteX2" fmla="*/ 9558 w 9647"/>
              <a:gd name="connsiteY2" fmla="*/ 6276 h 10000"/>
              <a:gd name="connsiteX3" fmla="*/ 8925 w 9647"/>
              <a:gd name="connsiteY3" fmla="*/ 6276 h 10000"/>
              <a:gd name="connsiteX4" fmla="*/ 8925 w 9647"/>
              <a:gd name="connsiteY4" fmla="*/ 2756 h 10000"/>
              <a:gd name="connsiteX5" fmla="*/ 9558 w 9647"/>
              <a:gd name="connsiteY5" fmla="*/ 2756 h 10000"/>
              <a:gd name="connsiteX6" fmla="*/ 9647 w 9647"/>
              <a:gd name="connsiteY6" fmla="*/ 2398 h 10000"/>
              <a:gd name="connsiteX7" fmla="*/ 9558 w 9647"/>
              <a:gd name="connsiteY7" fmla="*/ 2041 h 10000"/>
              <a:gd name="connsiteX8" fmla="*/ 8925 w 9647"/>
              <a:gd name="connsiteY8" fmla="*/ 2041 h 10000"/>
              <a:gd name="connsiteX9" fmla="*/ 8925 w 9647"/>
              <a:gd name="connsiteY9" fmla="*/ 306 h 10000"/>
              <a:gd name="connsiteX10" fmla="*/ 8836 w 9647"/>
              <a:gd name="connsiteY10" fmla="*/ 0 h 10000"/>
              <a:gd name="connsiteX11" fmla="*/ 7853 w 9647"/>
              <a:gd name="connsiteY11" fmla="*/ 0 h 10000"/>
              <a:gd name="connsiteX12" fmla="*/ 6834 w 9647"/>
              <a:gd name="connsiteY12" fmla="*/ 3114 h 10000"/>
              <a:gd name="connsiteX13" fmla="*/ 6331 w 9647"/>
              <a:gd name="connsiteY13" fmla="*/ 3114 h 10000"/>
              <a:gd name="connsiteX14" fmla="*/ 6242 w 9647"/>
              <a:gd name="connsiteY14" fmla="*/ 3470 h 10000"/>
              <a:gd name="connsiteX15" fmla="*/ 6242 w 9647"/>
              <a:gd name="connsiteY15" fmla="*/ 4185 h 10000"/>
              <a:gd name="connsiteX16" fmla="*/ 5171 w 9647"/>
              <a:gd name="connsiteY16" fmla="*/ 4185 h 10000"/>
              <a:gd name="connsiteX17" fmla="*/ 4732 w 9647"/>
              <a:gd name="connsiteY17" fmla="*/ 5919 h 10000"/>
              <a:gd name="connsiteX18" fmla="*/ 5171 w 9647"/>
              <a:gd name="connsiteY18" fmla="*/ 7706 h 10000"/>
              <a:gd name="connsiteX19" fmla="*/ 5984 w 9647"/>
              <a:gd name="connsiteY19" fmla="*/ 7706 h 10000"/>
              <a:gd name="connsiteX20" fmla="*/ 6164 w 9647"/>
              <a:gd name="connsiteY20" fmla="*/ 8420 h 10000"/>
              <a:gd name="connsiteX21" fmla="*/ 5984 w 9647"/>
              <a:gd name="connsiteY21" fmla="*/ 9135 h 10000"/>
              <a:gd name="connsiteX22" fmla="*/ 85 w 9647"/>
              <a:gd name="connsiteY22" fmla="*/ 9135 h 10000"/>
              <a:gd name="connsiteX23" fmla="*/ 53 w 9647"/>
              <a:gd name="connsiteY23" fmla="*/ 9967 h 10000"/>
              <a:gd name="connsiteX24" fmla="*/ 5984 w 9647"/>
              <a:gd name="connsiteY24" fmla="*/ 9848 h 10000"/>
              <a:gd name="connsiteX25" fmla="*/ 6331 w 9647"/>
              <a:gd name="connsiteY25" fmla="*/ 8420 h 10000"/>
              <a:gd name="connsiteX26" fmla="*/ 5984 w 9647"/>
              <a:gd name="connsiteY26" fmla="*/ 6991 h 10000"/>
              <a:gd name="connsiteX27" fmla="*/ 5171 w 9647"/>
              <a:gd name="connsiteY27" fmla="*/ 6991 h 10000"/>
              <a:gd name="connsiteX28" fmla="*/ 4913 w 9647"/>
              <a:gd name="connsiteY28" fmla="*/ 5919 h 10000"/>
              <a:gd name="connsiteX29" fmla="*/ 5171 w 9647"/>
              <a:gd name="connsiteY29" fmla="*/ 4899 h 10000"/>
              <a:gd name="connsiteX30" fmla="*/ 6242 w 9647"/>
              <a:gd name="connsiteY30" fmla="*/ 4899 h 10000"/>
              <a:gd name="connsiteX31" fmla="*/ 6242 w 9647"/>
              <a:gd name="connsiteY31" fmla="*/ 5563 h 10000"/>
              <a:gd name="connsiteX32" fmla="*/ 6331 w 9647"/>
              <a:gd name="connsiteY32" fmla="*/ 5919 h 10000"/>
              <a:gd name="connsiteX33" fmla="*/ 6834 w 9647"/>
              <a:gd name="connsiteY33" fmla="*/ 5919 h 10000"/>
              <a:gd name="connsiteX34" fmla="*/ 7853 w 9647"/>
              <a:gd name="connsiteY34" fmla="*/ 9135 h 10000"/>
              <a:gd name="connsiteX35" fmla="*/ 8836 w 9647"/>
              <a:gd name="connsiteY35" fmla="*/ 9135 h 10000"/>
              <a:gd name="connsiteX36" fmla="*/ 8925 w 9647"/>
              <a:gd name="connsiteY36" fmla="*/ 8777 h 10000"/>
              <a:gd name="connsiteX37" fmla="*/ 8925 w 9647"/>
              <a:gd name="connsiteY37" fmla="*/ 6991 h 10000"/>
              <a:gd name="connsiteX38" fmla="*/ 9558 w 9647"/>
              <a:gd name="connsiteY38" fmla="*/ 6991 h 10000"/>
              <a:gd name="connsiteX39" fmla="*/ 9647 w 9647"/>
              <a:gd name="connsiteY39" fmla="*/ 6634 h 10000"/>
              <a:gd name="connsiteX0" fmla="*/ 9965 w 9965"/>
              <a:gd name="connsiteY0" fmla="*/ 6634 h 9967"/>
              <a:gd name="connsiteX1" fmla="*/ 9965 w 9965"/>
              <a:gd name="connsiteY1" fmla="*/ 6634 h 9967"/>
              <a:gd name="connsiteX2" fmla="*/ 9873 w 9965"/>
              <a:gd name="connsiteY2" fmla="*/ 6276 h 9967"/>
              <a:gd name="connsiteX3" fmla="*/ 9217 w 9965"/>
              <a:gd name="connsiteY3" fmla="*/ 6276 h 9967"/>
              <a:gd name="connsiteX4" fmla="*/ 9217 w 9965"/>
              <a:gd name="connsiteY4" fmla="*/ 2756 h 9967"/>
              <a:gd name="connsiteX5" fmla="*/ 9873 w 9965"/>
              <a:gd name="connsiteY5" fmla="*/ 2756 h 9967"/>
              <a:gd name="connsiteX6" fmla="*/ 9965 w 9965"/>
              <a:gd name="connsiteY6" fmla="*/ 2398 h 9967"/>
              <a:gd name="connsiteX7" fmla="*/ 9873 w 9965"/>
              <a:gd name="connsiteY7" fmla="*/ 2041 h 9967"/>
              <a:gd name="connsiteX8" fmla="*/ 9217 w 9965"/>
              <a:gd name="connsiteY8" fmla="*/ 2041 h 9967"/>
              <a:gd name="connsiteX9" fmla="*/ 9217 w 9965"/>
              <a:gd name="connsiteY9" fmla="*/ 306 h 9967"/>
              <a:gd name="connsiteX10" fmla="*/ 9124 w 9965"/>
              <a:gd name="connsiteY10" fmla="*/ 0 h 9967"/>
              <a:gd name="connsiteX11" fmla="*/ 8105 w 9965"/>
              <a:gd name="connsiteY11" fmla="*/ 0 h 9967"/>
              <a:gd name="connsiteX12" fmla="*/ 7049 w 9965"/>
              <a:gd name="connsiteY12" fmla="*/ 3114 h 9967"/>
              <a:gd name="connsiteX13" fmla="*/ 6528 w 9965"/>
              <a:gd name="connsiteY13" fmla="*/ 3114 h 9967"/>
              <a:gd name="connsiteX14" fmla="*/ 6435 w 9965"/>
              <a:gd name="connsiteY14" fmla="*/ 3470 h 9967"/>
              <a:gd name="connsiteX15" fmla="*/ 6435 w 9965"/>
              <a:gd name="connsiteY15" fmla="*/ 4185 h 9967"/>
              <a:gd name="connsiteX16" fmla="*/ 5325 w 9965"/>
              <a:gd name="connsiteY16" fmla="*/ 4185 h 9967"/>
              <a:gd name="connsiteX17" fmla="*/ 4870 w 9965"/>
              <a:gd name="connsiteY17" fmla="*/ 5919 h 9967"/>
              <a:gd name="connsiteX18" fmla="*/ 5325 w 9965"/>
              <a:gd name="connsiteY18" fmla="*/ 7706 h 9967"/>
              <a:gd name="connsiteX19" fmla="*/ 6168 w 9965"/>
              <a:gd name="connsiteY19" fmla="*/ 7706 h 9967"/>
              <a:gd name="connsiteX20" fmla="*/ 6355 w 9965"/>
              <a:gd name="connsiteY20" fmla="*/ 8420 h 9967"/>
              <a:gd name="connsiteX21" fmla="*/ 6168 w 9965"/>
              <a:gd name="connsiteY21" fmla="*/ 9135 h 9967"/>
              <a:gd name="connsiteX22" fmla="*/ 53 w 9965"/>
              <a:gd name="connsiteY22" fmla="*/ 9135 h 9967"/>
              <a:gd name="connsiteX23" fmla="*/ 20 w 9965"/>
              <a:gd name="connsiteY23" fmla="*/ 9967 h 9967"/>
              <a:gd name="connsiteX24" fmla="*/ 6168 w 9965"/>
              <a:gd name="connsiteY24" fmla="*/ 9848 h 9967"/>
              <a:gd name="connsiteX25" fmla="*/ 6528 w 9965"/>
              <a:gd name="connsiteY25" fmla="*/ 8420 h 9967"/>
              <a:gd name="connsiteX26" fmla="*/ 6168 w 9965"/>
              <a:gd name="connsiteY26" fmla="*/ 6991 h 9967"/>
              <a:gd name="connsiteX27" fmla="*/ 5325 w 9965"/>
              <a:gd name="connsiteY27" fmla="*/ 6991 h 9967"/>
              <a:gd name="connsiteX28" fmla="*/ 5058 w 9965"/>
              <a:gd name="connsiteY28" fmla="*/ 5919 h 9967"/>
              <a:gd name="connsiteX29" fmla="*/ 5325 w 9965"/>
              <a:gd name="connsiteY29" fmla="*/ 4899 h 9967"/>
              <a:gd name="connsiteX30" fmla="*/ 6435 w 9965"/>
              <a:gd name="connsiteY30" fmla="*/ 4899 h 9967"/>
              <a:gd name="connsiteX31" fmla="*/ 6435 w 9965"/>
              <a:gd name="connsiteY31" fmla="*/ 5563 h 9967"/>
              <a:gd name="connsiteX32" fmla="*/ 6528 w 9965"/>
              <a:gd name="connsiteY32" fmla="*/ 5919 h 9967"/>
              <a:gd name="connsiteX33" fmla="*/ 7049 w 9965"/>
              <a:gd name="connsiteY33" fmla="*/ 5919 h 9967"/>
              <a:gd name="connsiteX34" fmla="*/ 8105 w 9965"/>
              <a:gd name="connsiteY34" fmla="*/ 9135 h 9967"/>
              <a:gd name="connsiteX35" fmla="*/ 9124 w 9965"/>
              <a:gd name="connsiteY35" fmla="*/ 9135 h 9967"/>
              <a:gd name="connsiteX36" fmla="*/ 9217 w 9965"/>
              <a:gd name="connsiteY36" fmla="*/ 8777 h 9967"/>
              <a:gd name="connsiteX37" fmla="*/ 9217 w 9965"/>
              <a:gd name="connsiteY37" fmla="*/ 6991 h 9967"/>
              <a:gd name="connsiteX38" fmla="*/ 9873 w 9965"/>
              <a:gd name="connsiteY38" fmla="*/ 6991 h 9967"/>
              <a:gd name="connsiteX39" fmla="*/ 9965 w 9965"/>
              <a:gd name="connsiteY39" fmla="*/ 6634 h 9967"/>
              <a:gd name="connsiteX0" fmla="*/ 11313 w 11313"/>
              <a:gd name="connsiteY0" fmla="*/ 6656 h 10022"/>
              <a:gd name="connsiteX1" fmla="*/ 11313 w 11313"/>
              <a:gd name="connsiteY1" fmla="*/ 6656 h 10022"/>
              <a:gd name="connsiteX2" fmla="*/ 11221 w 11313"/>
              <a:gd name="connsiteY2" fmla="*/ 6297 h 10022"/>
              <a:gd name="connsiteX3" fmla="*/ 10562 w 11313"/>
              <a:gd name="connsiteY3" fmla="*/ 6297 h 10022"/>
              <a:gd name="connsiteX4" fmla="*/ 10562 w 11313"/>
              <a:gd name="connsiteY4" fmla="*/ 2765 h 10022"/>
              <a:gd name="connsiteX5" fmla="*/ 11221 w 11313"/>
              <a:gd name="connsiteY5" fmla="*/ 2765 h 10022"/>
              <a:gd name="connsiteX6" fmla="*/ 11313 w 11313"/>
              <a:gd name="connsiteY6" fmla="*/ 2406 h 10022"/>
              <a:gd name="connsiteX7" fmla="*/ 11221 w 11313"/>
              <a:gd name="connsiteY7" fmla="*/ 2048 h 10022"/>
              <a:gd name="connsiteX8" fmla="*/ 10562 w 11313"/>
              <a:gd name="connsiteY8" fmla="*/ 2048 h 10022"/>
              <a:gd name="connsiteX9" fmla="*/ 10562 w 11313"/>
              <a:gd name="connsiteY9" fmla="*/ 307 h 10022"/>
              <a:gd name="connsiteX10" fmla="*/ 10469 w 11313"/>
              <a:gd name="connsiteY10" fmla="*/ 0 h 10022"/>
              <a:gd name="connsiteX11" fmla="*/ 9446 w 11313"/>
              <a:gd name="connsiteY11" fmla="*/ 0 h 10022"/>
              <a:gd name="connsiteX12" fmla="*/ 8387 w 11313"/>
              <a:gd name="connsiteY12" fmla="*/ 3124 h 10022"/>
              <a:gd name="connsiteX13" fmla="*/ 7864 w 11313"/>
              <a:gd name="connsiteY13" fmla="*/ 3124 h 10022"/>
              <a:gd name="connsiteX14" fmla="*/ 7771 w 11313"/>
              <a:gd name="connsiteY14" fmla="*/ 3481 h 10022"/>
              <a:gd name="connsiteX15" fmla="*/ 7771 w 11313"/>
              <a:gd name="connsiteY15" fmla="*/ 4199 h 10022"/>
              <a:gd name="connsiteX16" fmla="*/ 6657 w 11313"/>
              <a:gd name="connsiteY16" fmla="*/ 4199 h 10022"/>
              <a:gd name="connsiteX17" fmla="*/ 6200 w 11313"/>
              <a:gd name="connsiteY17" fmla="*/ 5939 h 10022"/>
              <a:gd name="connsiteX18" fmla="*/ 6657 w 11313"/>
              <a:gd name="connsiteY18" fmla="*/ 7732 h 10022"/>
              <a:gd name="connsiteX19" fmla="*/ 7503 w 11313"/>
              <a:gd name="connsiteY19" fmla="*/ 7732 h 10022"/>
              <a:gd name="connsiteX20" fmla="*/ 7690 w 11313"/>
              <a:gd name="connsiteY20" fmla="*/ 8448 h 10022"/>
              <a:gd name="connsiteX21" fmla="*/ 7503 w 11313"/>
              <a:gd name="connsiteY21" fmla="*/ 9165 h 10022"/>
              <a:gd name="connsiteX22" fmla="*/ 2 w 11313"/>
              <a:gd name="connsiteY22" fmla="*/ 9333 h 10022"/>
              <a:gd name="connsiteX23" fmla="*/ 1333 w 11313"/>
              <a:gd name="connsiteY23" fmla="*/ 10000 h 10022"/>
              <a:gd name="connsiteX24" fmla="*/ 7503 w 11313"/>
              <a:gd name="connsiteY24" fmla="*/ 9881 h 10022"/>
              <a:gd name="connsiteX25" fmla="*/ 7864 w 11313"/>
              <a:gd name="connsiteY25" fmla="*/ 8448 h 10022"/>
              <a:gd name="connsiteX26" fmla="*/ 7503 w 11313"/>
              <a:gd name="connsiteY26" fmla="*/ 7014 h 10022"/>
              <a:gd name="connsiteX27" fmla="*/ 6657 w 11313"/>
              <a:gd name="connsiteY27" fmla="*/ 7014 h 10022"/>
              <a:gd name="connsiteX28" fmla="*/ 6389 w 11313"/>
              <a:gd name="connsiteY28" fmla="*/ 5939 h 10022"/>
              <a:gd name="connsiteX29" fmla="*/ 6657 w 11313"/>
              <a:gd name="connsiteY29" fmla="*/ 4915 h 10022"/>
              <a:gd name="connsiteX30" fmla="*/ 7771 w 11313"/>
              <a:gd name="connsiteY30" fmla="*/ 4915 h 10022"/>
              <a:gd name="connsiteX31" fmla="*/ 7771 w 11313"/>
              <a:gd name="connsiteY31" fmla="*/ 5581 h 10022"/>
              <a:gd name="connsiteX32" fmla="*/ 7864 w 11313"/>
              <a:gd name="connsiteY32" fmla="*/ 5939 h 10022"/>
              <a:gd name="connsiteX33" fmla="*/ 8387 w 11313"/>
              <a:gd name="connsiteY33" fmla="*/ 5939 h 10022"/>
              <a:gd name="connsiteX34" fmla="*/ 9446 w 11313"/>
              <a:gd name="connsiteY34" fmla="*/ 9165 h 10022"/>
              <a:gd name="connsiteX35" fmla="*/ 10469 w 11313"/>
              <a:gd name="connsiteY35" fmla="*/ 9165 h 10022"/>
              <a:gd name="connsiteX36" fmla="*/ 10562 w 11313"/>
              <a:gd name="connsiteY36" fmla="*/ 8806 h 10022"/>
              <a:gd name="connsiteX37" fmla="*/ 10562 w 11313"/>
              <a:gd name="connsiteY37" fmla="*/ 7014 h 10022"/>
              <a:gd name="connsiteX38" fmla="*/ 11221 w 11313"/>
              <a:gd name="connsiteY38" fmla="*/ 7014 h 10022"/>
              <a:gd name="connsiteX39" fmla="*/ 11313 w 11313"/>
              <a:gd name="connsiteY39" fmla="*/ 6656 h 10022"/>
              <a:gd name="connsiteX0" fmla="*/ 12240 w 12240"/>
              <a:gd name="connsiteY0" fmla="*/ 6656 h 9890"/>
              <a:gd name="connsiteX1" fmla="*/ 12240 w 12240"/>
              <a:gd name="connsiteY1" fmla="*/ 6656 h 9890"/>
              <a:gd name="connsiteX2" fmla="*/ 12148 w 12240"/>
              <a:gd name="connsiteY2" fmla="*/ 6297 h 9890"/>
              <a:gd name="connsiteX3" fmla="*/ 11489 w 12240"/>
              <a:gd name="connsiteY3" fmla="*/ 6297 h 9890"/>
              <a:gd name="connsiteX4" fmla="*/ 11489 w 12240"/>
              <a:gd name="connsiteY4" fmla="*/ 2765 h 9890"/>
              <a:gd name="connsiteX5" fmla="*/ 12148 w 12240"/>
              <a:gd name="connsiteY5" fmla="*/ 2765 h 9890"/>
              <a:gd name="connsiteX6" fmla="*/ 12240 w 12240"/>
              <a:gd name="connsiteY6" fmla="*/ 2406 h 9890"/>
              <a:gd name="connsiteX7" fmla="*/ 12148 w 12240"/>
              <a:gd name="connsiteY7" fmla="*/ 2048 h 9890"/>
              <a:gd name="connsiteX8" fmla="*/ 11489 w 12240"/>
              <a:gd name="connsiteY8" fmla="*/ 2048 h 9890"/>
              <a:gd name="connsiteX9" fmla="*/ 11489 w 12240"/>
              <a:gd name="connsiteY9" fmla="*/ 307 h 9890"/>
              <a:gd name="connsiteX10" fmla="*/ 11396 w 12240"/>
              <a:gd name="connsiteY10" fmla="*/ 0 h 9890"/>
              <a:gd name="connsiteX11" fmla="*/ 10373 w 12240"/>
              <a:gd name="connsiteY11" fmla="*/ 0 h 9890"/>
              <a:gd name="connsiteX12" fmla="*/ 9314 w 12240"/>
              <a:gd name="connsiteY12" fmla="*/ 3124 h 9890"/>
              <a:gd name="connsiteX13" fmla="*/ 8791 w 12240"/>
              <a:gd name="connsiteY13" fmla="*/ 3124 h 9890"/>
              <a:gd name="connsiteX14" fmla="*/ 8698 w 12240"/>
              <a:gd name="connsiteY14" fmla="*/ 3481 h 9890"/>
              <a:gd name="connsiteX15" fmla="*/ 8698 w 12240"/>
              <a:gd name="connsiteY15" fmla="*/ 4199 h 9890"/>
              <a:gd name="connsiteX16" fmla="*/ 7584 w 12240"/>
              <a:gd name="connsiteY16" fmla="*/ 4199 h 9890"/>
              <a:gd name="connsiteX17" fmla="*/ 7127 w 12240"/>
              <a:gd name="connsiteY17" fmla="*/ 5939 h 9890"/>
              <a:gd name="connsiteX18" fmla="*/ 7584 w 12240"/>
              <a:gd name="connsiteY18" fmla="*/ 7732 h 9890"/>
              <a:gd name="connsiteX19" fmla="*/ 8430 w 12240"/>
              <a:gd name="connsiteY19" fmla="*/ 7732 h 9890"/>
              <a:gd name="connsiteX20" fmla="*/ 8617 w 12240"/>
              <a:gd name="connsiteY20" fmla="*/ 8448 h 9890"/>
              <a:gd name="connsiteX21" fmla="*/ 8430 w 12240"/>
              <a:gd name="connsiteY21" fmla="*/ 9165 h 9890"/>
              <a:gd name="connsiteX22" fmla="*/ 929 w 12240"/>
              <a:gd name="connsiteY22" fmla="*/ 9333 h 9890"/>
              <a:gd name="connsiteX23" fmla="*/ 944 w 12240"/>
              <a:gd name="connsiteY23" fmla="*/ 9832 h 9890"/>
              <a:gd name="connsiteX24" fmla="*/ 8430 w 12240"/>
              <a:gd name="connsiteY24" fmla="*/ 9881 h 9890"/>
              <a:gd name="connsiteX25" fmla="*/ 8791 w 12240"/>
              <a:gd name="connsiteY25" fmla="*/ 8448 h 9890"/>
              <a:gd name="connsiteX26" fmla="*/ 8430 w 12240"/>
              <a:gd name="connsiteY26" fmla="*/ 7014 h 9890"/>
              <a:gd name="connsiteX27" fmla="*/ 7584 w 12240"/>
              <a:gd name="connsiteY27" fmla="*/ 7014 h 9890"/>
              <a:gd name="connsiteX28" fmla="*/ 7316 w 12240"/>
              <a:gd name="connsiteY28" fmla="*/ 5939 h 9890"/>
              <a:gd name="connsiteX29" fmla="*/ 7584 w 12240"/>
              <a:gd name="connsiteY29" fmla="*/ 4915 h 9890"/>
              <a:gd name="connsiteX30" fmla="*/ 8698 w 12240"/>
              <a:gd name="connsiteY30" fmla="*/ 4915 h 9890"/>
              <a:gd name="connsiteX31" fmla="*/ 8698 w 12240"/>
              <a:gd name="connsiteY31" fmla="*/ 5581 h 9890"/>
              <a:gd name="connsiteX32" fmla="*/ 8791 w 12240"/>
              <a:gd name="connsiteY32" fmla="*/ 5939 h 9890"/>
              <a:gd name="connsiteX33" fmla="*/ 9314 w 12240"/>
              <a:gd name="connsiteY33" fmla="*/ 5939 h 9890"/>
              <a:gd name="connsiteX34" fmla="*/ 10373 w 12240"/>
              <a:gd name="connsiteY34" fmla="*/ 9165 h 9890"/>
              <a:gd name="connsiteX35" fmla="*/ 11396 w 12240"/>
              <a:gd name="connsiteY35" fmla="*/ 9165 h 9890"/>
              <a:gd name="connsiteX36" fmla="*/ 11489 w 12240"/>
              <a:gd name="connsiteY36" fmla="*/ 8806 h 9890"/>
              <a:gd name="connsiteX37" fmla="*/ 11489 w 12240"/>
              <a:gd name="connsiteY37" fmla="*/ 7014 h 9890"/>
              <a:gd name="connsiteX38" fmla="*/ 12148 w 12240"/>
              <a:gd name="connsiteY38" fmla="*/ 7014 h 9890"/>
              <a:gd name="connsiteX39" fmla="*/ 12240 w 12240"/>
              <a:gd name="connsiteY39" fmla="*/ 6656 h 9890"/>
              <a:gd name="connsiteX0" fmla="*/ 9691 w 9691"/>
              <a:gd name="connsiteY0" fmla="*/ 6730 h 9991"/>
              <a:gd name="connsiteX1" fmla="*/ 9691 w 9691"/>
              <a:gd name="connsiteY1" fmla="*/ 6730 h 9991"/>
              <a:gd name="connsiteX2" fmla="*/ 9616 w 9691"/>
              <a:gd name="connsiteY2" fmla="*/ 6367 h 9991"/>
              <a:gd name="connsiteX3" fmla="*/ 9077 w 9691"/>
              <a:gd name="connsiteY3" fmla="*/ 6367 h 9991"/>
              <a:gd name="connsiteX4" fmla="*/ 9077 w 9691"/>
              <a:gd name="connsiteY4" fmla="*/ 2796 h 9991"/>
              <a:gd name="connsiteX5" fmla="*/ 9616 w 9691"/>
              <a:gd name="connsiteY5" fmla="*/ 2796 h 9991"/>
              <a:gd name="connsiteX6" fmla="*/ 9691 w 9691"/>
              <a:gd name="connsiteY6" fmla="*/ 2433 h 9991"/>
              <a:gd name="connsiteX7" fmla="*/ 9616 w 9691"/>
              <a:gd name="connsiteY7" fmla="*/ 2071 h 9991"/>
              <a:gd name="connsiteX8" fmla="*/ 9077 w 9691"/>
              <a:gd name="connsiteY8" fmla="*/ 2071 h 9991"/>
              <a:gd name="connsiteX9" fmla="*/ 9077 w 9691"/>
              <a:gd name="connsiteY9" fmla="*/ 310 h 9991"/>
              <a:gd name="connsiteX10" fmla="*/ 9001 w 9691"/>
              <a:gd name="connsiteY10" fmla="*/ 0 h 9991"/>
              <a:gd name="connsiteX11" fmla="*/ 8166 w 9691"/>
              <a:gd name="connsiteY11" fmla="*/ 0 h 9991"/>
              <a:gd name="connsiteX12" fmla="*/ 7300 w 9691"/>
              <a:gd name="connsiteY12" fmla="*/ 3159 h 9991"/>
              <a:gd name="connsiteX13" fmla="*/ 6873 w 9691"/>
              <a:gd name="connsiteY13" fmla="*/ 3159 h 9991"/>
              <a:gd name="connsiteX14" fmla="*/ 6797 w 9691"/>
              <a:gd name="connsiteY14" fmla="*/ 3520 h 9991"/>
              <a:gd name="connsiteX15" fmla="*/ 6797 w 9691"/>
              <a:gd name="connsiteY15" fmla="*/ 4246 h 9991"/>
              <a:gd name="connsiteX16" fmla="*/ 5887 w 9691"/>
              <a:gd name="connsiteY16" fmla="*/ 4246 h 9991"/>
              <a:gd name="connsiteX17" fmla="*/ 5514 w 9691"/>
              <a:gd name="connsiteY17" fmla="*/ 6005 h 9991"/>
              <a:gd name="connsiteX18" fmla="*/ 5887 w 9691"/>
              <a:gd name="connsiteY18" fmla="*/ 7818 h 9991"/>
              <a:gd name="connsiteX19" fmla="*/ 6578 w 9691"/>
              <a:gd name="connsiteY19" fmla="*/ 7818 h 9991"/>
              <a:gd name="connsiteX20" fmla="*/ 6731 w 9691"/>
              <a:gd name="connsiteY20" fmla="*/ 8542 h 9991"/>
              <a:gd name="connsiteX21" fmla="*/ 6578 w 9691"/>
              <a:gd name="connsiteY21" fmla="*/ 9267 h 9991"/>
              <a:gd name="connsiteX22" fmla="*/ 450 w 9691"/>
              <a:gd name="connsiteY22" fmla="*/ 9437 h 9991"/>
              <a:gd name="connsiteX23" fmla="*/ 462 w 9691"/>
              <a:gd name="connsiteY23" fmla="*/ 9941 h 9991"/>
              <a:gd name="connsiteX24" fmla="*/ 6578 w 9691"/>
              <a:gd name="connsiteY24" fmla="*/ 9991 h 9991"/>
              <a:gd name="connsiteX25" fmla="*/ 6873 w 9691"/>
              <a:gd name="connsiteY25" fmla="*/ 8542 h 9991"/>
              <a:gd name="connsiteX26" fmla="*/ 6578 w 9691"/>
              <a:gd name="connsiteY26" fmla="*/ 7092 h 9991"/>
              <a:gd name="connsiteX27" fmla="*/ 5887 w 9691"/>
              <a:gd name="connsiteY27" fmla="*/ 7092 h 9991"/>
              <a:gd name="connsiteX28" fmla="*/ 5668 w 9691"/>
              <a:gd name="connsiteY28" fmla="*/ 6005 h 9991"/>
              <a:gd name="connsiteX29" fmla="*/ 5887 w 9691"/>
              <a:gd name="connsiteY29" fmla="*/ 4970 h 9991"/>
              <a:gd name="connsiteX30" fmla="*/ 6797 w 9691"/>
              <a:gd name="connsiteY30" fmla="*/ 4970 h 9991"/>
              <a:gd name="connsiteX31" fmla="*/ 6797 w 9691"/>
              <a:gd name="connsiteY31" fmla="*/ 5643 h 9991"/>
              <a:gd name="connsiteX32" fmla="*/ 6873 w 9691"/>
              <a:gd name="connsiteY32" fmla="*/ 6005 h 9991"/>
              <a:gd name="connsiteX33" fmla="*/ 7300 w 9691"/>
              <a:gd name="connsiteY33" fmla="*/ 6005 h 9991"/>
              <a:gd name="connsiteX34" fmla="*/ 8166 w 9691"/>
              <a:gd name="connsiteY34" fmla="*/ 9267 h 9991"/>
              <a:gd name="connsiteX35" fmla="*/ 9001 w 9691"/>
              <a:gd name="connsiteY35" fmla="*/ 9267 h 9991"/>
              <a:gd name="connsiteX36" fmla="*/ 9077 w 9691"/>
              <a:gd name="connsiteY36" fmla="*/ 8904 h 9991"/>
              <a:gd name="connsiteX37" fmla="*/ 9077 w 9691"/>
              <a:gd name="connsiteY37" fmla="*/ 7092 h 9991"/>
              <a:gd name="connsiteX38" fmla="*/ 9616 w 9691"/>
              <a:gd name="connsiteY38" fmla="*/ 7092 h 9991"/>
              <a:gd name="connsiteX39" fmla="*/ 9691 w 9691"/>
              <a:gd name="connsiteY39" fmla="*/ 6730 h 9991"/>
              <a:gd name="connsiteX0" fmla="*/ 10309 w 10309"/>
              <a:gd name="connsiteY0" fmla="*/ 6736 h 10014"/>
              <a:gd name="connsiteX1" fmla="*/ 10309 w 10309"/>
              <a:gd name="connsiteY1" fmla="*/ 6736 h 10014"/>
              <a:gd name="connsiteX2" fmla="*/ 10232 w 10309"/>
              <a:gd name="connsiteY2" fmla="*/ 6373 h 10014"/>
              <a:gd name="connsiteX3" fmla="*/ 9675 w 10309"/>
              <a:gd name="connsiteY3" fmla="*/ 6373 h 10014"/>
              <a:gd name="connsiteX4" fmla="*/ 9675 w 10309"/>
              <a:gd name="connsiteY4" fmla="*/ 2799 h 10014"/>
              <a:gd name="connsiteX5" fmla="*/ 10232 w 10309"/>
              <a:gd name="connsiteY5" fmla="*/ 2799 h 10014"/>
              <a:gd name="connsiteX6" fmla="*/ 10309 w 10309"/>
              <a:gd name="connsiteY6" fmla="*/ 2435 h 10014"/>
              <a:gd name="connsiteX7" fmla="*/ 10232 w 10309"/>
              <a:gd name="connsiteY7" fmla="*/ 2073 h 10014"/>
              <a:gd name="connsiteX8" fmla="*/ 9675 w 10309"/>
              <a:gd name="connsiteY8" fmla="*/ 2073 h 10014"/>
              <a:gd name="connsiteX9" fmla="*/ 9675 w 10309"/>
              <a:gd name="connsiteY9" fmla="*/ 310 h 10014"/>
              <a:gd name="connsiteX10" fmla="*/ 9597 w 10309"/>
              <a:gd name="connsiteY10" fmla="*/ 0 h 10014"/>
              <a:gd name="connsiteX11" fmla="*/ 8735 w 10309"/>
              <a:gd name="connsiteY11" fmla="*/ 0 h 10014"/>
              <a:gd name="connsiteX12" fmla="*/ 7842 w 10309"/>
              <a:gd name="connsiteY12" fmla="*/ 3162 h 10014"/>
              <a:gd name="connsiteX13" fmla="*/ 7401 w 10309"/>
              <a:gd name="connsiteY13" fmla="*/ 3162 h 10014"/>
              <a:gd name="connsiteX14" fmla="*/ 7323 w 10309"/>
              <a:gd name="connsiteY14" fmla="*/ 3523 h 10014"/>
              <a:gd name="connsiteX15" fmla="*/ 7323 w 10309"/>
              <a:gd name="connsiteY15" fmla="*/ 4250 h 10014"/>
              <a:gd name="connsiteX16" fmla="*/ 6384 w 10309"/>
              <a:gd name="connsiteY16" fmla="*/ 4250 h 10014"/>
              <a:gd name="connsiteX17" fmla="*/ 5999 w 10309"/>
              <a:gd name="connsiteY17" fmla="*/ 6010 h 10014"/>
              <a:gd name="connsiteX18" fmla="*/ 6384 w 10309"/>
              <a:gd name="connsiteY18" fmla="*/ 7825 h 10014"/>
              <a:gd name="connsiteX19" fmla="*/ 7097 w 10309"/>
              <a:gd name="connsiteY19" fmla="*/ 7825 h 10014"/>
              <a:gd name="connsiteX20" fmla="*/ 7255 w 10309"/>
              <a:gd name="connsiteY20" fmla="*/ 8550 h 10014"/>
              <a:gd name="connsiteX21" fmla="*/ 7097 w 10309"/>
              <a:gd name="connsiteY21" fmla="*/ 9275 h 10014"/>
              <a:gd name="connsiteX22" fmla="*/ 791 w 10309"/>
              <a:gd name="connsiteY22" fmla="*/ 9370 h 10014"/>
              <a:gd name="connsiteX23" fmla="*/ 786 w 10309"/>
              <a:gd name="connsiteY23" fmla="*/ 9950 h 10014"/>
              <a:gd name="connsiteX24" fmla="*/ 7097 w 10309"/>
              <a:gd name="connsiteY24" fmla="*/ 10000 h 10014"/>
              <a:gd name="connsiteX25" fmla="*/ 7401 w 10309"/>
              <a:gd name="connsiteY25" fmla="*/ 8550 h 10014"/>
              <a:gd name="connsiteX26" fmla="*/ 7097 w 10309"/>
              <a:gd name="connsiteY26" fmla="*/ 7098 h 10014"/>
              <a:gd name="connsiteX27" fmla="*/ 6384 w 10309"/>
              <a:gd name="connsiteY27" fmla="*/ 7098 h 10014"/>
              <a:gd name="connsiteX28" fmla="*/ 6158 w 10309"/>
              <a:gd name="connsiteY28" fmla="*/ 6010 h 10014"/>
              <a:gd name="connsiteX29" fmla="*/ 6384 w 10309"/>
              <a:gd name="connsiteY29" fmla="*/ 4974 h 10014"/>
              <a:gd name="connsiteX30" fmla="*/ 7323 w 10309"/>
              <a:gd name="connsiteY30" fmla="*/ 4974 h 10014"/>
              <a:gd name="connsiteX31" fmla="*/ 7323 w 10309"/>
              <a:gd name="connsiteY31" fmla="*/ 5648 h 10014"/>
              <a:gd name="connsiteX32" fmla="*/ 7401 w 10309"/>
              <a:gd name="connsiteY32" fmla="*/ 6010 h 10014"/>
              <a:gd name="connsiteX33" fmla="*/ 7842 w 10309"/>
              <a:gd name="connsiteY33" fmla="*/ 6010 h 10014"/>
              <a:gd name="connsiteX34" fmla="*/ 8735 w 10309"/>
              <a:gd name="connsiteY34" fmla="*/ 9275 h 10014"/>
              <a:gd name="connsiteX35" fmla="*/ 9597 w 10309"/>
              <a:gd name="connsiteY35" fmla="*/ 9275 h 10014"/>
              <a:gd name="connsiteX36" fmla="*/ 9675 w 10309"/>
              <a:gd name="connsiteY36" fmla="*/ 8912 h 10014"/>
              <a:gd name="connsiteX37" fmla="*/ 9675 w 10309"/>
              <a:gd name="connsiteY37" fmla="*/ 7098 h 10014"/>
              <a:gd name="connsiteX38" fmla="*/ 10232 w 10309"/>
              <a:gd name="connsiteY38" fmla="*/ 7098 h 10014"/>
              <a:gd name="connsiteX39" fmla="*/ 10309 w 10309"/>
              <a:gd name="connsiteY39" fmla="*/ 6736 h 10014"/>
              <a:gd name="connsiteX0" fmla="*/ 9994 w 9994"/>
              <a:gd name="connsiteY0" fmla="*/ 6736 h 10000"/>
              <a:gd name="connsiteX1" fmla="*/ 9994 w 9994"/>
              <a:gd name="connsiteY1" fmla="*/ 6736 h 10000"/>
              <a:gd name="connsiteX2" fmla="*/ 9917 w 9994"/>
              <a:gd name="connsiteY2" fmla="*/ 6373 h 10000"/>
              <a:gd name="connsiteX3" fmla="*/ 9360 w 9994"/>
              <a:gd name="connsiteY3" fmla="*/ 6373 h 10000"/>
              <a:gd name="connsiteX4" fmla="*/ 9360 w 9994"/>
              <a:gd name="connsiteY4" fmla="*/ 2799 h 10000"/>
              <a:gd name="connsiteX5" fmla="*/ 9917 w 9994"/>
              <a:gd name="connsiteY5" fmla="*/ 2799 h 10000"/>
              <a:gd name="connsiteX6" fmla="*/ 9994 w 9994"/>
              <a:gd name="connsiteY6" fmla="*/ 2435 h 10000"/>
              <a:gd name="connsiteX7" fmla="*/ 9917 w 9994"/>
              <a:gd name="connsiteY7" fmla="*/ 2073 h 10000"/>
              <a:gd name="connsiteX8" fmla="*/ 9360 w 9994"/>
              <a:gd name="connsiteY8" fmla="*/ 2073 h 10000"/>
              <a:gd name="connsiteX9" fmla="*/ 9360 w 9994"/>
              <a:gd name="connsiteY9" fmla="*/ 310 h 10000"/>
              <a:gd name="connsiteX10" fmla="*/ 9282 w 9994"/>
              <a:gd name="connsiteY10" fmla="*/ 0 h 10000"/>
              <a:gd name="connsiteX11" fmla="*/ 8420 w 9994"/>
              <a:gd name="connsiteY11" fmla="*/ 0 h 10000"/>
              <a:gd name="connsiteX12" fmla="*/ 7527 w 9994"/>
              <a:gd name="connsiteY12" fmla="*/ 3162 h 10000"/>
              <a:gd name="connsiteX13" fmla="*/ 7086 w 9994"/>
              <a:gd name="connsiteY13" fmla="*/ 3162 h 10000"/>
              <a:gd name="connsiteX14" fmla="*/ 7008 w 9994"/>
              <a:gd name="connsiteY14" fmla="*/ 3523 h 10000"/>
              <a:gd name="connsiteX15" fmla="*/ 7008 w 9994"/>
              <a:gd name="connsiteY15" fmla="*/ 4250 h 10000"/>
              <a:gd name="connsiteX16" fmla="*/ 6069 w 9994"/>
              <a:gd name="connsiteY16" fmla="*/ 4250 h 10000"/>
              <a:gd name="connsiteX17" fmla="*/ 5684 w 9994"/>
              <a:gd name="connsiteY17" fmla="*/ 6010 h 10000"/>
              <a:gd name="connsiteX18" fmla="*/ 6069 w 9994"/>
              <a:gd name="connsiteY18" fmla="*/ 7825 h 10000"/>
              <a:gd name="connsiteX19" fmla="*/ 6782 w 9994"/>
              <a:gd name="connsiteY19" fmla="*/ 7825 h 10000"/>
              <a:gd name="connsiteX20" fmla="*/ 6940 w 9994"/>
              <a:gd name="connsiteY20" fmla="*/ 8550 h 10000"/>
              <a:gd name="connsiteX21" fmla="*/ 6782 w 9994"/>
              <a:gd name="connsiteY21" fmla="*/ 9275 h 10000"/>
              <a:gd name="connsiteX22" fmla="*/ 476 w 9994"/>
              <a:gd name="connsiteY22" fmla="*/ 9370 h 10000"/>
              <a:gd name="connsiteX23" fmla="*/ 471 w 9994"/>
              <a:gd name="connsiteY23" fmla="*/ 9950 h 10000"/>
              <a:gd name="connsiteX24" fmla="*/ 6782 w 9994"/>
              <a:gd name="connsiteY24" fmla="*/ 10000 h 10000"/>
              <a:gd name="connsiteX25" fmla="*/ 7086 w 9994"/>
              <a:gd name="connsiteY25" fmla="*/ 8550 h 10000"/>
              <a:gd name="connsiteX26" fmla="*/ 6782 w 9994"/>
              <a:gd name="connsiteY26" fmla="*/ 7098 h 10000"/>
              <a:gd name="connsiteX27" fmla="*/ 6069 w 9994"/>
              <a:gd name="connsiteY27" fmla="*/ 7098 h 10000"/>
              <a:gd name="connsiteX28" fmla="*/ 5843 w 9994"/>
              <a:gd name="connsiteY28" fmla="*/ 6010 h 10000"/>
              <a:gd name="connsiteX29" fmla="*/ 6069 w 9994"/>
              <a:gd name="connsiteY29" fmla="*/ 4974 h 10000"/>
              <a:gd name="connsiteX30" fmla="*/ 7008 w 9994"/>
              <a:gd name="connsiteY30" fmla="*/ 4974 h 10000"/>
              <a:gd name="connsiteX31" fmla="*/ 7008 w 9994"/>
              <a:gd name="connsiteY31" fmla="*/ 5648 h 10000"/>
              <a:gd name="connsiteX32" fmla="*/ 7086 w 9994"/>
              <a:gd name="connsiteY32" fmla="*/ 6010 h 10000"/>
              <a:gd name="connsiteX33" fmla="*/ 7527 w 9994"/>
              <a:gd name="connsiteY33" fmla="*/ 6010 h 10000"/>
              <a:gd name="connsiteX34" fmla="*/ 8420 w 9994"/>
              <a:gd name="connsiteY34" fmla="*/ 9275 h 10000"/>
              <a:gd name="connsiteX35" fmla="*/ 9282 w 9994"/>
              <a:gd name="connsiteY35" fmla="*/ 9275 h 10000"/>
              <a:gd name="connsiteX36" fmla="*/ 9360 w 9994"/>
              <a:gd name="connsiteY36" fmla="*/ 8912 h 10000"/>
              <a:gd name="connsiteX37" fmla="*/ 9360 w 9994"/>
              <a:gd name="connsiteY37" fmla="*/ 7098 h 10000"/>
              <a:gd name="connsiteX38" fmla="*/ 9917 w 9994"/>
              <a:gd name="connsiteY38" fmla="*/ 7098 h 10000"/>
              <a:gd name="connsiteX39" fmla="*/ 9994 w 9994"/>
              <a:gd name="connsiteY39" fmla="*/ 6736 h 10000"/>
              <a:gd name="connsiteX0" fmla="*/ 9548 w 9548"/>
              <a:gd name="connsiteY0" fmla="*/ 6736 h 10000"/>
              <a:gd name="connsiteX1" fmla="*/ 9548 w 9548"/>
              <a:gd name="connsiteY1" fmla="*/ 6736 h 10000"/>
              <a:gd name="connsiteX2" fmla="*/ 9471 w 9548"/>
              <a:gd name="connsiteY2" fmla="*/ 6373 h 10000"/>
              <a:gd name="connsiteX3" fmla="*/ 8914 w 9548"/>
              <a:gd name="connsiteY3" fmla="*/ 6373 h 10000"/>
              <a:gd name="connsiteX4" fmla="*/ 8914 w 9548"/>
              <a:gd name="connsiteY4" fmla="*/ 2799 h 10000"/>
              <a:gd name="connsiteX5" fmla="*/ 9471 w 9548"/>
              <a:gd name="connsiteY5" fmla="*/ 2799 h 10000"/>
              <a:gd name="connsiteX6" fmla="*/ 9548 w 9548"/>
              <a:gd name="connsiteY6" fmla="*/ 2435 h 10000"/>
              <a:gd name="connsiteX7" fmla="*/ 9471 w 9548"/>
              <a:gd name="connsiteY7" fmla="*/ 2073 h 10000"/>
              <a:gd name="connsiteX8" fmla="*/ 8914 w 9548"/>
              <a:gd name="connsiteY8" fmla="*/ 2073 h 10000"/>
              <a:gd name="connsiteX9" fmla="*/ 8914 w 9548"/>
              <a:gd name="connsiteY9" fmla="*/ 310 h 10000"/>
              <a:gd name="connsiteX10" fmla="*/ 8836 w 9548"/>
              <a:gd name="connsiteY10" fmla="*/ 0 h 10000"/>
              <a:gd name="connsiteX11" fmla="*/ 7973 w 9548"/>
              <a:gd name="connsiteY11" fmla="*/ 0 h 10000"/>
              <a:gd name="connsiteX12" fmla="*/ 7080 w 9548"/>
              <a:gd name="connsiteY12" fmla="*/ 3162 h 10000"/>
              <a:gd name="connsiteX13" fmla="*/ 6638 w 9548"/>
              <a:gd name="connsiteY13" fmla="*/ 3162 h 10000"/>
              <a:gd name="connsiteX14" fmla="*/ 6560 w 9548"/>
              <a:gd name="connsiteY14" fmla="*/ 3523 h 10000"/>
              <a:gd name="connsiteX15" fmla="*/ 6560 w 9548"/>
              <a:gd name="connsiteY15" fmla="*/ 4250 h 10000"/>
              <a:gd name="connsiteX16" fmla="*/ 5621 w 9548"/>
              <a:gd name="connsiteY16" fmla="*/ 4250 h 10000"/>
              <a:gd name="connsiteX17" fmla="*/ 5235 w 9548"/>
              <a:gd name="connsiteY17" fmla="*/ 6010 h 10000"/>
              <a:gd name="connsiteX18" fmla="*/ 5621 w 9548"/>
              <a:gd name="connsiteY18" fmla="*/ 7825 h 10000"/>
              <a:gd name="connsiteX19" fmla="*/ 6334 w 9548"/>
              <a:gd name="connsiteY19" fmla="*/ 7825 h 10000"/>
              <a:gd name="connsiteX20" fmla="*/ 6492 w 9548"/>
              <a:gd name="connsiteY20" fmla="*/ 8550 h 10000"/>
              <a:gd name="connsiteX21" fmla="*/ 6334 w 9548"/>
              <a:gd name="connsiteY21" fmla="*/ 9275 h 10000"/>
              <a:gd name="connsiteX22" fmla="*/ 24 w 9548"/>
              <a:gd name="connsiteY22" fmla="*/ 9370 h 10000"/>
              <a:gd name="connsiteX23" fmla="*/ 19 w 9548"/>
              <a:gd name="connsiteY23" fmla="*/ 9950 h 10000"/>
              <a:gd name="connsiteX24" fmla="*/ 6334 w 9548"/>
              <a:gd name="connsiteY24" fmla="*/ 10000 h 10000"/>
              <a:gd name="connsiteX25" fmla="*/ 6638 w 9548"/>
              <a:gd name="connsiteY25" fmla="*/ 8550 h 10000"/>
              <a:gd name="connsiteX26" fmla="*/ 6334 w 9548"/>
              <a:gd name="connsiteY26" fmla="*/ 7098 h 10000"/>
              <a:gd name="connsiteX27" fmla="*/ 5621 w 9548"/>
              <a:gd name="connsiteY27" fmla="*/ 7098 h 10000"/>
              <a:gd name="connsiteX28" fmla="*/ 5395 w 9548"/>
              <a:gd name="connsiteY28" fmla="*/ 6010 h 10000"/>
              <a:gd name="connsiteX29" fmla="*/ 5621 w 9548"/>
              <a:gd name="connsiteY29" fmla="*/ 4974 h 10000"/>
              <a:gd name="connsiteX30" fmla="*/ 6560 w 9548"/>
              <a:gd name="connsiteY30" fmla="*/ 4974 h 10000"/>
              <a:gd name="connsiteX31" fmla="*/ 6560 w 9548"/>
              <a:gd name="connsiteY31" fmla="*/ 5648 h 10000"/>
              <a:gd name="connsiteX32" fmla="*/ 6638 w 9548"/>
              <a:gd name="connsiteY32" fmla="*/ 6010 h 10000"/>
              <a:gd name="connsiteX33" fmla="*/ 7080 w 9548"/>
              <a:gd name="connsiteY33" fmla="*/ 6010 h 10000"/>
              <a:gd name="connsiteX34" fmla="*/ 7973 w 9548"/>
              <a:gd name="connsiteY34" fmla="*/ 9275 h 10000"/>
              <a:gd name="connsiteX35" fmla="*/ 8836 w 9548"/>
              <a:gd name="connsiteY35" fmla="*/ 9275 h 10000"/>
              <a:gd name="connsiteX36" fmla="*/ 8914 w 9548"/>
              <a:gd name="connsiteY36" fmla="*/ 8912 h 10000"/>
              <a:gd name="connsiteX37" fmla="*/ 8914 w 9548"/>
              <a:gd name="connsiteY37" fmla="*/ 7098 h 10000"/>
              <a:gd name="connsiteX38" fmla="*/ 9471 w 9548"/>
              <a:gd name="connsiteY38" fmla="*/ 7098 h 10000"/>
              <a:gd name="connsiteX39" fmla="*/ 9548 w 9548"/>
              <a:gd name="connsiteY39" fmla="*/ 6736 h 10000"/>
              <a:gd name="connsiteX0" fmla="*/ 10472 w 10472"/>
              <a:gd name="connsiteY0" fmla="*/ 6736 h 10017"/>
              <a:gd name="connsiteX1" fmla="*/ 10472 w 10472"/>
              <a:gd name="connsiteY1" fmla="*/ 6736 h 10017"/>
              <a:gd name="connsiteX2" fmla="*/ 10391 w 10472"/>
              <a:gd name="connsiteY2" fmla="*/ 6373 h 10017"/>
              <a:gd name="connsiteX3" fmla="*/ 9808 w 10472"/>
              <a:gd name="connsiteY3" fmla="*/ 6373 h 10017"/>
              <a:gd name="connsiteX4" fmla="*/ 9808 w 10472"/>
              <a:gd name="connsiteY4" fmla="*/ 2799 h 10017"/>
              <a:gd name="connsiteX5" fmla="*/ 10391 w 10472"/>
              <a:gd name="connsiteY5" fmla="*/ 2799 h 10017"/>
              <a:gd name="connsiteX6" fmla="*/ 10472 w 10472"/>
              <a:gd name="connsiteY6" fmla="*/ 2435 h 10017"/>
              <a:gd name="connsiteX7" fmla="*/ 10391 w 10472"/>
              <a:gd name="connsiteY7" fmla="*/ 2073 h 10017"/>
              <a:gd name="connsiteX8" fmla="*/ 9808 w 10472"/>
              <a:gd name="connsiteY8" fmla="*/ 2073 h 10017"/>
              <a:gd name="connsiteX9" fmla="*/ 9808 w 10472"/>
              <a:gd name="connsiteY9" fmla="*/ 310 h 10017"/>
              <a:gd name="connsiteX10" fmla="*/ 9726 w 10472"/>
              <a:gd name="connsiteY10" fmla="*/ 0 h 10017"/>
              <a:gd name="connsiteX11" fmla="*/ 8822 w 10472"/>
              <a:gd name="connsiteY11" fmla="*/ 0 h 10017"/>
              <a:gd name="connsiteX12" fmla="*/ 7887 w 10472"/>
              <a:gd name="connsiteY12" fmla="*/ 3162 h 10017"/>
              <a:gd name="connsiteX13" fmla="*/ 7424 w 10472"/>
              <a:gd name="connsiteY13" fmla="*/ 3162 h 10017"/>
              <a:gd name="connsiteX14" fmla="*/ 7343 w 10472"/>
              <a:gd name="connsiteY14" fmla="*/ 3523 h 10017"/>
              <a:gd name="connsiteX15" fmla="*/ 7343 w 10472"/>
              <a:gd name="connsiteY15" fmla="*/ 4250 h 10017"/>
              <a:gd name="connsiteX16" fmla="*/ 6359 w 10472"/>
              <a:gd name="connsiteY16" fmla="*/ 4250 h 10017"/>
              <a:gd name="connsiteX17" fmla="*/ 5955 w 10472"/>
              <a:gd name="connsiteY17" fmla="*/ 6010 h 10017"/>
              <a:gd name="connsiteX18" fmla="*/ 6359 w 10472"/>
              <a:gd name="connsiteY18" fmla="*/ 7825 h 10017"/>
              <a:gd name="connsiteX19" fmla="*/ 7106 w 10472"/>
              <a:gd name="connsiteY19" fmla="*/ 7825 h 10017"/>
              <a:gd name="connsiteX20" fmla="*/ 7271 w 10472"/>
              <a:gd name="connsiteY20" fmla="*/ 8550 h 10017"/>
              <a:gd name="connsiteX21" fmla="*/ 7106 w 10472"/>
              <a:gd name="connsiteY21" fmla="*/ 9275 h 10017"/>
              <a:gd name="connsiteX22" fmla="*/ 504 w 10472"/>
              <a:gd name="connsiteY22" fmla="*/ 9313 h 10017"/>
              <a:gd name="connsiteX23" fmla="*/ 492 w 10472"/>
              <a:gd name="connsiteY23" fmla="*/ 9950 h 10017"/>
              <a:gd name="connsiteX24" fmla="*/ 7106 w 10472"/>
              <a:gd name="connsiteY24" fmla="*/ 10000 h 10017"/>
              <a:gd name="connsiteX25" fmla="*/ 7424 w 10472"/>
              <a:gd name="connsiteY25" fmla="*/ 8550 h 10017"/>
              <a:gd name="connsiteX26" fmla="*/ 7106 w 10472"/>
              <a:gd name="connsiteY26" fmla="*/ 7098 h 10017"/>
              <a:gd name="connsiteX27" fmla="*/ 6359 w 10472"/>
              <a:gd name="connsiteY27" fmla="*/ 7098 h 10017"/>
              <a:gd name="connsiteX28" fmla="*/ 6122 w 10472"/>
              <a:gd name="connsiteY28" fmla="*/ 6010 h 10017"/>
              <a:gd name="connsiteX29" fmla="*/ 6359 w 10472"/>
              <a:gd name="connsiteY29" fmla="*/ 4974 h 10017"/>
              <a:gd name="connsiteX30" fmla="*/ 7343 w 10472"/>
              <a:gd name="connsiteY30" fmla="*/ 4974 h 10017"/>
              <a:gd name="connsiteX31" fmla="*/ 7343 w 10472"/>
              <a:gd name="connsiteY31" fmla="*/ 5648 h 10017"/>
              <a:gd name="connsiteX32" fmla="*/ 7424 w 10472"/>
              <a:gd name="connsiteY32" fmla="*/ 6010 h 10017"/>
              <a:gd name="connsiteX33" fmla="*/ 7887 w 10472"/>
              <a:gd name="connsiteY33" fmla="*/ 6010 h 10017"/>
              <a:gd name="connsiteX34" fmla="*/ 8822 w 10472"/>
              <a:gd name="connsiteY34" fmla="*/ 9275 h 10017"/>
              <a:gd name="connsiteX35" fmla="*/ 9726 w 10472"/>
              <a:gd name="connsiteY35" fmla="*/ 9275 h 10017"/>
              <a:gd name="connsiteX36" fmla="*/ 9808 w 10472"/>
              <a:gd name="connsiteY36" fmla="*/ 8912 h 10017"/>
              <a:gd name="connsiteX37" fmla="*/ 9808 w 10472"/>
              <a:gd name="connsiteY37" fmla="*/ 7098 h 10017"/>
              <a:gd name="connsiteX38" fmla="*/ 10391 w 10472"/>
              <a:gd name="connsiteY38" fmla="*/ 7098 h 10017"/>
              <a:gd name="connsiteX39" fmla="*/ 10472 w 10472"/>
              <a:gd name="connsiteY39" fmla="*/ 6736 h 10017"/>
              <a:gd name="connsiteX0" fmla="*/ 10470 w 10470"/>
              <a:gd name="connsiteY0" fmla="*/ 6736 h 10017"/>
              <a:gd name="connsiteX1" fmla="*/ 10470 w 10470"/>
              <a:gd name="connsiteY1" fmla="*/ 6736 h 10017"/>
              <a:gd name="connsiteX2" fmla="*/ 10389 w 10470"/>
              <a:gd name="connsiteY2" fmla="*/ 6373 h 10017"/>
              <a:gd name="connsiteX3" fmla="*/ 9806 w 10470"/>
              <a:gd name="connsiteY3" fmla="*/ 6373 h 10017"/>
              <a:gd name="connsiteX4" fmla="*/ 9806 w 10470"/>
              <a:gd name="connsiteY4" fmla="*/ 2799 h 10017"/>
              <a:gd name="connsiteX5" fmla="*/ 10389 w 10470"/>
              <a:gd name="connsiteY5" fmla="*/ 2799 h 10017"/>
              <a:gd name="connsiteX6" fmla="*/ 10470 w 10470"/>
              <a:gd name="connsiteY6" fmla="*/ 2435 h 10017"/>
              <a:gd name="connsiteX7" fmla="*/ 10389 w 10470"/>
              <a:gd name="connsiteY7" fmla="*/ 2073 h 10017"/>
              <a:gd name="connsiteX8" fmla="*/ 9806 w 10470"/>
              <a:gd name="connsiteY8" fmla="*/ 2073 h 10017"/>
              <a:gd name="connsiteX9" fmla="*/ 9806 w 10470"/>
              <a:gd name="connsiteY9" fmla="*/ 310 h 10017"/>
              <a:gd name="connsiteX10" fmla="*/ 9724 w 10470"/>
              <a:gd name="connsiteY10" fmla="*/ 0 h 10017"/>
              <a:gd name="connsiteX11" fmla="*/ 8820 w 10470"/>
              <a:gd name="connsiteY11" fmla="*/ 0 h 10017"/>
              <a:gd name="connsiteX12" fmla="*/ 7885 w 10470"/>
              <a:gd name="connsiteY12" fmla="*/ 3162 h 10017"/>
              <a:gd name="connsiteX13" fmla="*/ 7422 w 10470"/>
              <a:gd name="connsiteY13" fmla="*/ 3162 h 10017"/>
              <a:gd name="connsiteX14" fmla="*/ 7341 w 10470"/>
              <a:gd name="connsiteY14" fmla="*/ 3523 h 10017"/>
              <a:gd name="connsiteX15" fmla="*/ 7341 w 10470"/>
              <a:gd name="connsiteY15" fmla="*/ 4250 h 10017"/>
              <a:gd name="connsiteX16" fmla="*/ 6357 w 10470"/>
              <a:gd name="connsiteY16" fmla="*/ 4250 h 10017"/>
              <a:gd name="connsiteX17" fmla="*/ 5953 w 10470"/>
              <a:gd name="connsiteY17" fmla="*/ 6010 h 10017"/>
              <a:gd name="connsiteX18" fmla="*/ 6357 w 10470"/>
              <a:gd name="connsiteY18" fmla="*/ 7825 h 10017"/>
              <a:gd name="connsiteX19" fmla="*/ 7104 w 10470"/>
              <a:gd name="connsiteY19" fmla="*/ 7825 h 10017"/>
              <a:gd name="connsiteX20" fmla="*/ 7269 w 10470"/>
              <a:gd name="connsiteY20" fmla="*/ 8550 h 10017"/>
              <a:gd name="connsiteX21" fmla="*/ 7104 w 10470"/>
              <a:gd name="connsiteY21" fmla="*/ 9275 h 10017"/>
              <a:gd name="connsiteX22" fmla="*/ 502 w 10470"/>
              <a:gd name="connsiteY22" fmla="*/ 9313 h 10017"/>
              <a:gd name="connsiteX23" fmla="*/ 490 w 10470"/>
              <a:gd name="connsiteY23" fmla="*/ 9950 h 10017"/>
              <a:gd name="connsiteX24" fmla="*/ 7104 w 10470"/>
              <a:gd name="connsiteY24" fmla="*/ 10000 h 10017"/>
              <a:gd name="connsiteX25" fmla="*/ 7422 w 10470"/>
              <a:gd name="connsiteY25" fmla="*/ 8550 h 10017"/>
              <a:gd name="connsiteX26" fmla="*/ 7104 w 10470"/>
              <a:gd name="connsiteY26" fmla="*/ 7098 h 10017"/>
              <a:gd name="connsiteX27" fmla="*/ 6357 w 10470"/>
              <a:gd name="connsiteY27" fmla="*/ 7098 h 10017"/>
              <a:gd name="connsiteX28" fmla="*/ 6120 w 10470"/>
              <a:gd name="connsiteY28" fmla="*/ 6010 h 10017"/>
              <a:gd name="connsiteX29" fmla="*/ 6357 w 10470"/>
              <a:gd name="connsiteY29" fmla="*/ 4974 h 10017"/>
              <a:gd name="connsiteX30" fmla="*/ 7341 w 10470"/>
              <a:gd name="connsiteY30" fmla="*/ 4974 h 10017"/>
              <a:gd name="connsiteX31" fmla="*/ 7341 w 10470"/>
              <a:gd name="connsiteY31" fmla="*/ 5648 h 10017"/>
              <a:gd name="connsiteX32" fmla="*/ 7422 w 10470"/>
              <a:gd name="connsiteY32" fmla="*/ 6010 h 10017"/>
              <a:gd name="connsiteX33" fmla="*/ 7885 w 10470"/>
              <a:gd name="connsiteY33" fmla="*/ 6010 h 10017"/>
              <a:gd name="connsiteX34" fmla="*/ 8820 w 10470"/>
              <a:gd name="connsiteY34" fmla="*/ 9275 h 10017"/>
              <a:gd name="connsiteX35" fmla="*/ 9724 w 10470"/>
              <a:gd name="connsiteY35" fmla="*/ 9275 h 10017"/>
              <a:gd name="connsiteX36" fmla="*/ 9806 w 10470"/>
              <a:gd name="connsiteY36" fmla="*/ 8912 h 10017"/>
              <a:gd name="connsiteX37" fmla="*/ 9806 w 10470"/>
              <a:gd name="connsiteY37" fmla="*/ 7098 h 10017"/>
              <a:gd name="connsiteX38" fmla="*/ 10389 w 10470"/>
              <a:gd name="connsiteY38" fmla="*/ 7098 h 10017"/>
              <a:gd name="connsiteX39" fmla="*/ 10470 w 10470"/>
              <a:gd name="connsiteY39" fmla="*/ 6736 h 10017"/>
              <a:gd name="connsiteX0" fmla="*/ 9987 w 9987"/>
              <a:gd name="connsiteY0" fmla="*/ 6736 h 10000"/>
              <a:gd name="connsiteX1" fmla="*/ 9987 w 9987"/>
              <a:gd name="connsiteY1" fmla="*/ 6736 h 10000"/>
              <a:gd name="connsiteX2" fmla="*/ 9906 w 9987"/>
              <a:gd name="connsiteY2" fmla="*/ 6373 h 10000"/>
              <a:gd name="connsiteX3" fmla="*/ 9323 w 9987"/>
              <a:gd name="connsiteY3" fmla="*/ 6373 h 10000"/>
              <a:gd name="connsiteX4" fmla="*/ 9323 w 9987"/>
              <a:gd name="connsiteY4" fmla="*/ 2799 h 10000"/>
              <a:gd name="connsiteX5" fmla="*/ 9906 w 9987"/>
              <a:gd name="connsiteY5" fmla="*/ 2799 h 10000"/>
              <a:gd name="connsiteX6" fmla="*/ 9987 w 9987"/>
              <a:gd name="connsiteY6" fmla="*/ 2435 h 10000"/>
              <a:gd name="connsiteX7" fmla="*/ 9906 w 9987"/>
              <a:gd name="connsiteY7" fmla="*/ 2073 h 10000"/>
              <a:gd name="connsiteX8" fmla="*/ 9323 w 9987"/>
              <a:gd name="connsiteY8" fmla="*/ 2073 h 10000"/>
              <a:gd name="connsiteX9" fmla="*/ 9323 w 9987"/>
              <a:gd name="connsiteY9" fmla="*/ 310 h 10000"/>
              <a:gd name="connsiteX10" fmla="*/ 9241 w 9987"/>
              <a:gd name="connsiteY10" fmla="*/ 0 h 10000"/>
              <a:gd name="connsiteX11" fmla="*/ 8337 w 9987"/>
              <a:gd name="connsiteY11" fmla="*/ 0 h 10000"/>
              <a:gd name="connsiteX12" fmla="*/ 7402 w 9987"/>
              <a:gd name="connsiteY12" fmla="*/ 3162 h 10000"/>
              <a:gd name="connsiteX13" fmla="*/ 6939 w 9987"/>
              <a:gd name="connsiteY13" fmla="*/ 3162 h 10000"/>
              <a:gd name="connsiteX14" fmla="*/ 6858 w 9987"/>
              <a:gd name="connsiteY14" fmla="*/ 3523 h 10000"/>
              <a:gd name="connsiteX15" fmla="*/ 6858 w 9987"/>
              <a:gd name="connsiteY15" fmla="*/ 4250 h 10000"/>
              <a:gd name="connsiteX16" fmla="*/ 5874 w 9987"/>
              <a:gd name="connsiteY16" fmla="*/ 4250 h 10000"/>
              <a:gd name="connsiteX17" fmla="*/ 5470 w 9987"/>
              <a:gd name="connsiteY17" fmla="*/ 6010 h 10000"/>
              <a:gd name="connsiteX18" fmla="*/ 5874 w 9987"/>
              <a:gd name="connsiteY18" fmla="*/ 7825 h 10000"/>
              <a:gd name="connsiteX19" fmla="*/ 6621 w 9987"/>
              <a:gd name="connsiteY19" fmla="*/ 7825 h 10000"/>
              <a:gd name="connsiteX20" fmla="*/ 6786 w 9987"/>
              <a:gd name="connsiteY20" fmla="*/ 8550 h 10000"/>
              <a:gd name="connsiteX21" fmla="*/ 6621 w 9987"/>
              <a:gd name="connsiteY21" fmla="*/ 9275 h 10000"/>
              <a:gd name="connsiteX22" fmla="*/ 19 w 9987"/>
              <a:gd name="connsiteY22" fmla="*/ 9313 h 10000"/>
              <a:gd name="connsiteX23" fmla="*/ 7 w 9987"/>
              <a:gd name="connsiteY23" fmla="*/ 9950 h 10000"/>
              <a:gd name="connsiteX24" fmla="*/ 6621 w 9987"/>
              <a:gd name="connsiteY24" fmla="*/ 10000 h 10000"/>
              <a:gd name="connsiteX25" fmla="*/ 6939 w 9987"/>
              <a:gd name="connsiteY25" fmla="*/ 8550 h 10000"/>
              <a:gd name="connsiteX26" fmla="*/ 6621 w 9987"/>
              <a:gd name="connsiteY26" fmla="*/ 7098 h 10000"/>
              <a:gd name="connsiteX27" fmla="*/ 5874 w 9987"/>
              <a:gd name="connsiteY27" fmla="*/ 7098 h 10000"/>
              <a:gd name="connsiteX28" fmla="*/ 5637 w 9987"/>
              <a:gd name="connsiteY28" fmla="*/ 6010 h 10000"/>
              <a:gd name="connsiteX29" fmla="*/ 5874 w 9987"/>
              <a:gd name="connsiteY29" fmla="*/ 4974 h 10000"/>
              <a:gd name="connsiteX30" fmla="*/ 6858 w 9987"/>
              <a:gd name="connsiteY30" fmla="*/ 4974 h 10000"/>
              <a:gd name="connsiteX31" fmla="*/ 6858 w 9987"/>
              <a:gd name="connsiteY31" fmla="*/ 5648 h 10000"/>
              <a:gd name="connsiteX32" fmla="*/ 6939 w 9987"/>
              <a:gd name="connsiteY32" fmla="*/ 6010 h 10000"/>
              <a:gd name="connsiteX33" fmla="*/ 7402 w 9987"/>
              <a:gd name="connsiteY33" fmla="*/ 6010 h 10000"/>
              <a:gd name="connsiteX34" fmla="*/ 8337 w 9987"/>
              <a:gd name="connsiteY34" fmla="*/ 9275 h 10000"/>
              <a:gd name="connsiteX35" fmla="*/ 9241 w 9987"/>
              <a:gd name="connsiteY35" fmla="*/ 9275 h 10000"/>
              <a:gd name="connsiteX36" fmla="*/ 9323 w 9987"/>
              <a:gd name="connsiteY36" fmla="*/ 8912 h 10000"/>
              <a:gd name="connsiteX37" fmla="*/ 9323 w 9987"/>
              <a:gd name="connsiteY37" fmla="*/ 7098 h 10000"/>
              <a:gd name="connsiteX38" fmla="*/ 9906 w 9987"/>
              <a:gd name="connsiteY38" fmla="*/ 7098 h 10000"/>
              <a:gd name="connsiteX39" fmla="*/ 9987 w 9987"/>
              <a:gd name="connsiteY39" fmla="*/ 67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7" h="10000">
                <a:moveTo>
                  <a:pt x="9987" y="6736"/>
                </a:moveTo>
                <a:lnTo>
                  <a:pt x="9987" y="6736"/>
                </a:lnTo>
                <a:cubicBezTo>
                  <a:pt x="9987" y="6529"/>
                  <a:pt x="9941" y="6373"/>
                  <a:pt x="9906" y="6373"/>
                </a:cubicBezTo>
                <a:lnTo>
                  <a:pt x="9323" y="6373"/>
                </a:lnTo>
                <a:lnTo>
                  <a:pt x="9323" y="2799"/>
                </a:lnTo>
                <a:lnTo>
                  <a:pt x="9906" y="2799"/>
                </a:lnTo>
                <a:cubicBezTo>
                  <a:pt x="9941" y="2799"/>
                  <a:pt x="9987" y="2642"/>
                  <a:pt x="9987" y="2435"/>
                </a:cubicBezTo>
                <a:cubicBezTo>
                  <a:pt x="9987" y="2228"/>
                  <a:pt x="9941" y="2073"/>
                  <a:pt x="9906" y="2073"/>
                </a:cubicBezTo>
                <a:lnTo>
                  <a:pt x="9323" y="2073"/>
                </a:lnTo>
                <a:lnTo>
                  <a:pt x="9323" y="310"/>
                </a:lnTo>
                <a:cubicBezTo>
                  <a:pt x="9323" y="104"/>
                  <a:pt x="9288" y="0"/>
                  <a:pt x="9241" y="0"/>
                </a:cubicBezTo>
                <a:lnTo>
                  <a:pt x="8337" y="0"/>
                </a:lnTo>
                <a:cubicBezTo>
                  <a:pt x="7900" y="0"/>
                  <a:pt x="7533" y="1295"/>
                  <a:pt x="7402" y="3162"/>
                </a:cubicBezTo>
                <a:lnTo>
                  <a:pt x="6939" y="3162"/>
                </a:lnTo>
                <a:cubicBezTo>
                  <a:pt x="6904" y="3162"/>
                  <a:pt x="6858" y="3316"/>
                  <a:pt x="6858" y="3523"/>
                </a:cubicBezTo>
                <a:lnTo>
                  <a:pt x="6858" y="4250"/>
                </a:lnTo>
                <a:lnTo>
                  <a:pt x="5874" y="4250"/>
                </a:lnTo>
                <a:cubicBezTo>
                  <a:pt x="5650" y="4250"/>
                  <a:pt x="5470" y="5026"/>
                  <a:pt x="5470" y="6010"/>
                </a:cubicBezTo>
                <a:cubicBezTo>
                  <a:pt x="5470" y="6995"/>
                  <a:pt x="5650" y="7825"/>
                  <a:pt x="5874" y="7825"/>
                </a:cubicBezTo>
                <a:lnTo>
                  <a:pt x="6621" y="7825"/>
                </a:lnTo>
                <a:cubicBezTo>
                  <a:pt x="6703" y="7825"/>
                  <a:pt x="6786" y="8136"/>
                  <a:pt x="6786" y="8550"/>
                </a:cubicBezTo>
                <a:cubicBezTo>
                  <a:pt x="6786" y="8912"/>
                  <a:pt x="6703" y="9275"/>
                  <a:pt x="6621" y="9275"/>
                </a:cubicBezTo>
                <a:lnTo>
                  <a:pt x="19" y="9313"/>
                </a:lnTo>
                <a:cubicBezTo>
                  <a:pt x="4" y="9340"/>
                  <a:pt x="-7" y="9921"/>
                  <a:pt x="7" y="9950"/>
                </a:cubicBezTo>
                <a:cubicBezTo>
                  <a:pt x="21" y="9979"/>
                  <a:pt x="389" y="10000"/>
                  <a:pt x="6621" y="10000"/>
                </a:cubicBezTo>
                <a:cubicBezTo>
                  <a:pt x="6798" y="9948"/>
                  <a:pt x="6939" y="9325"/>
                  <a:pt x="6939" y="8550"/>
                </a:cubicBezTo>
                <a:cubicBezTo>
                  <a:pt x="6939" y="7720"/>
                  <a:pt x="6798" y="7098"/>
                  <a:pt x="6621" y="7098"/>
                </a:cubicBezTo>
                <a:lnTo>
                  <a:pt x="5874" y="7098"/>
                </a:lnTo>
                <a:cubicBezTo>
                  <a:pt x="5742" y="7098"/>
                  <a:pt x="5637" y="6632"/>
                  <a:pt x="5637" y="6010"/>
                </a:cubicBezTo>
                <a:cubicBezTo>
                  <a:pt x="5637" y="5440"/>
                  <a:pt x="5742" y="4974"/>
                  <a:pt x="5874" y="4974"/>
                </a:cubicBezTo>
                <a:lnTo>
                  <a:pt x="6858" y="4974"/>
                </a:lnTo>
                <a:lnTo>
                  <a:pt x="6858" y="5648"/>
                </a:lnTo>
                <a:cubicBezTo>
                  <a:pt x="6858" y="5855"/>
                  <a:pt x="6904" y="6010"/>
                  <a:pt x="6939" y="6010"/>
                </a:cubicBezTo>
                <a:lnTo>
                  <a:pt x="7402" y="6010"/>
                </a:lnTo>
                <a:cubicBezTo>
                  <a:pt x="7533" y="7877"/>
                  <a:pt x="7900" y="9275"/>
                  <a:pt x="8337" y="9275"/>
                </a:cubicBezTo>
                <a:lnTo>
                  <a:pt x="9241" y="9275"/>
                </a:lnTo>
                <a:cubicBezTo>
                  <a:pt x="9288" y="9275"/>
                  <a:pt x="9323" y="9119"/>
                  <a:pt x="9323" y="8912"/>
                </a:cubicBezTo>
                <a:lnTo>
                  <a:pt x="9323" y="7098"/>
                </a:lnTo>
                <a:lnTo>
                  <a:pt x="9906" y="7098"/>
                </a:lnTo>
                <a:cubicBezTo>
                  <a:pt x="9941" y="7098"/>
                  <a:pt x="9987" y="6943"/>
                  <a:pt x="9987" y="6736"/>
                </a:cubicBezTo>
                <a:close/>
              </a:path>
            </a:pathLst>
          </a:custGeom>
          <a:solidFill>
            <a:srgbClr val="FFFFFF">
              <a:alpha val="78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257" name="Rectangle 256">
            <a:extLst>
              <a:ext uri="{FF2B5EF4-FFF2-40B4-BE49-F238E27FC236}">
                <a16:creationId xmlns:a16="http://schemas.microsoft.com/office/drawing/2014/main" id="{3690C0C2-AB6B-1570-2D31-476B5DB2A83B}"/>
              </a:ext>
            </a:extLst>
          </p:cNvPr>
          <p:cNvSpPr/>
          <p:nvPr/>
        </p:nvSpPr>
        <p:spPr>
          <a:xfrm>
            <a:off x="2979964" y="4690891"/>
            <a:ext cx="817799" cy="92333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Gilroy Medium"/>
                <a:ea typeface="+mn-ea"/>
                <a:cs typeface="Leelawadee" panose="020B0502040204020203" pitchFamily="34" charset="-34"/>
              </a:rPr>
              <a:t>Purchased electricity, steam, heating &amp; cooling for own use</a:t>
            </a:r>
          </a:p>
        </p:txBody>
      </p:sp>
      <p:sp>
        <p:nvSpPr>
          <p:cNvPr id="58" name="Rectangle 57">
            <a:extLst>
              <a:ext uri="{FF2B5EF4-FFF2-40B4-BE49-F238E27FC236}">
                <a16:creationId xmlns:a16="http://schemas.microsoft.com/office/drawing/2014/main" id="{6A95EF08-20AA-58E4-DCDA-0D3283DF7A97}"/>
              </a:ext>
            </a:extLst>
          </p:cNvPr>
          <p:cNvSpPr/>
          <p:nvPr/>
        </p:nvSpPr>
        <p:spPr>
          <a:xfrm>
            <a:off x="2834692" y="5989571"/>
            <a:ext cx="1790501" cy="320512"/>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D910D"/>
                </a:solidFill>
                <a:effectLst/>
                <a:uLnTx/>
                <a:uFillTx/>
                <a:latin typeface="GT Pressura LCG Black"/>
                <a:ea typeface="Arial Narrow" charset="0"/>
                <a:cs typeface="Leelawadee" panose="020B0502040204020203" pitchFamily="34" charset="-34"/>
              </a:rPr>
              <a:t>INDIRECT</a:t>
            </a:r>
          </a:p>
        </p:txBody>
      </p:sp>
      <p:grpSp>
        <p:nvGrpSpPr>
          <p:cNvPr id="65" name="Group 43">
            <a:extLst>
              <a:ext uri="{FF2B5EF4-FFF2-40B4-BE49-F238E27FC236}">
                <a16:creationId xmlns:a16="http://schemas.microsoft.com/office/drawing/2014/main" id="{D32D3350-537A-0F61-4D32-C426715D9FEE}"/>
              </a:ext>
            </a:extLst>
          </p:cNvPr>
          <p:cNvGrpSpPr>
            <a:grpSpLocks noChangeAspect="1"/>
          </p:cNvGrpSpPr>
          <p:nvPr/>
        </p:nvGrpSpPr>
        <p:grpSpPr bwMode="auto">
          <a:xfrm>
            <a:off x="9218076" y="2880914"/>
            <a:ext cx="568471" cy="631957"/>
            <a:chOff x="3461" y="2566"/>
            <a:chExt cx="648" cy="646"/>
          </a:xfrm>
          <a:solidFill>
            <a:schemeClr val="bg1">
              <a:alpha val="78000"/>
            </a:schemeClr>
          </a:solidFill>
        </p:grpSpPr>
        <p:sp>
          <p:nvSpPr>
            <p:cNvPr id="66" name="Freeform 44">
              <a:extLst>
                <a:ext uri="{FF2B5EF4-FFF2-40B4-BE49-F238E27FC236}">
                  <a16:creationId xmlns:a16="http://schemas.microsoft.com/office/drawing/2014/main" id="{73C1A08A-B184-A1B5-68AA-D1DF8D4E012C}"/>
                </a:ext>
              </a:extLst>
            </p:cNvPr>
            <p:cNvSpPr>
              <a:spLocks/>
            </p:cNvSpPr>
            <p:nvPr/>
          </p:nvSpPr>
          <p:spPr bwMode="auto">
            <a:xfrm>
              <a:off x="3500" y="2841"/>
              <a:ext cx="83" cy="83"/>
            </a:xfrm>
            <a:custGeom>
              <a:avLst/>
              <a:gdLst>
                <a:gd name="T0" fmla="*/ 36 w 36"/>
                <a:gd name="T1" fmla="*/ 0 h 36"/>
                <a:gd name="T2" fmla="*/ 36 w 36"/>
                <a:gd name="T3" fmla="*/ 0 h 36"/>
                <a:gd name="T4" fmla="*/ 0 w 36"/>
                <a:gd name="T5" fmla="*/ 0 h 36"/>
                <a:gd name="T6" fmla="*/ 0 w 36"/>
                <a:gd name="T7" fmla="*/ 36 h 36"/>
                <a:gd name="T8" fmla="*/ 36 w 36"/>
                <a:gd name="T9" fmla="*/ 36 h 36"/>
                <a:gd name="T10" fmla="*/ 36 w 36"/>
                <a:gd name="T11" fmla="*/ 0 h 36"/>
              </a:gdLst>
              <a:ahLst/>
              <a:cxnLst>
                <a:cxn ang="0">
                  <a:pos x="T0" y="T1"/>
                </a:cxn>
                <a:cxn ang="0">
                  <a:pos x="T2" y="T3"/>
                </a:cxn>
                <a:cxn ang="0">
                  <a:pos x="T4" y="T5"/>
                </a:cxn>
                <a:cxn ang="0">
                  <a:pos x="T6" y="T7"/>
                </a:cxn>
                <a:cxn ang="0">
                  <a:pos x="T8" y="T9"/>
                </a:cxn>
                <a:cxn ang="0">
                  <a:pos x="T10" y="T11"/>
                </a:cxn>
              </a:cxnLst>
              <a:rect l="0" t="0" r="r" b="b"/>
              <a:pathLst>
                <a:path w="36" h="36">
                  <a:moveTo>
                    <a:pt x="36" y="0"/>
                  </a:moveTo>
                  <a:lnTo>
                    <a:pt x="36" y="0"/>
                  </a:lnTo>
                  <a:lnTo>
                    <a:pt x="0" y="0"/>
                  </a:lnTo>
                  <a:lnTo>
                    <a:pt x="0" y="36"/>
                  </a:lnTo>
                  <a:lnTo>
                    <a:pt x="36" y="36"/>
                  </a:lnTo>
                  <a:lnTo>
                    <a:pt x="3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6" name="Freeform 45">
              <a:extLst>
                <a:ext uri="{FF2B5EF4-FFF2-40B4-BE49-F238E27FC236}">
                  <a16:creationId xmlns:a16="http://schemas.microsoft.com/office/drawing/2014/main" id="{B5A98816-58A6-7745-32BF-88781D1C79ED}"/>
                </a:ext>
              </a:extLst>
            </p:cNvPr>
            <p:cNvSpPr>
              <a:spLocks/>
            </p:cNvSpPr>
            <p:nvPr/>
          </p:nvSpPr>
          <p:spPr bwMode="auto">
            <a:xfrm>
              <a:off x="3611" y="2841"/>
              <a:ext cx="111" cy="83"/>
            </a:xfrm>
            <a:custGeom>
              <a:avLst/>
              <a:gdLst>
                <a:gd name="T0" fmla="*/ 48 w 48"/>
                <a:gd name="T1" fmla="*/ 0 h 36"/>
                <a:gd name="T2" fmla="*/ 48 w 48"/>
                <a:gd name="T3" fmla="*/ 0 h 36"/>
                <a:gd name="T4" fmla="*/ 0 w 48"/>
                <a:gd name="T5" fmla="*/ 0 h 36"/>
                <a:gd name="T6" fmla="*/ 0 w 48"/>
                <a:gd name="T7" fmla="*/ 36 h 36"/>
                <a:gd name="T8" fmla="*/ 48 w 48"/>
                <a:gd name="T9" fmla="*/ 36 h 36"/>
                <a:gd name="T10" fmla="*/ 48 w 48"/>
                <a:gd name="T11" fmla="*/ 0 h 36"/>
              </a:gdLst>
              <a:ahLst/>
              <a:cxnLst>
                <a:cxn ang="0">
                  <a:pos x="T0" y="T1"/>
                </a:cxn>
                <a:cxn ang="0">
                  <a:pos x="T2" y="T3"/>
                </a:cxn>
                <a:cxn ang="0">
                  <a:pos x="T4" y="T5"/>
                </a:cxn>
                <a:cxn ang="0">
                  <a:pos x="T6" y="T7"/>
                </a:cxn>
                <a:cxn ang="0">
                  <a:pos x="T8" y="T9"/>
                </a:cxn>
                <a:cxn ang="0">
                  <a:pos x="T10" y="T11"/>
                </a:cxn>
              </a:cxnLst>
              <a:rect l="0" t="0" r="r" b="b"/>
              <a:pathLst>
                <a:path w="48" h="36">
                  <a:moveTo>
                    <a:pt x="48" y="0"/>
                  </a:moveTo>
                  <a:lnTo>
                    <a:pt x="48" y="0"/>
                  </a:lnTo>
                  <a:lnTo>
                    <a:pt x="0" y="0"/>
                  </a:lnTo>
                  <a:lnTo>
                    <a:pt x="0" y="36"/>
                  </a:lnTo>
                  <a:lnTo>
                    <a:pt x="48" y="36"/>
                  </a:lnTo>
                  <a:lnTo>
                    <a:pt x="4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7" name="Freeform 46">
              <a:extLst>
                <a:ext uri="{FF2B5EF4-FFF2-40B4-BE49-F238E27FC236}">
                  <a16:creationId xmlns:a16="http://schemas.microsoft.com/office/drawing/2014/main" id="{E8CDEE31-54B4-B959-8568-B39AA2D3ABAD}"/>
                </a:ext>
              </a:extLst>
            </p:cNvPr>
            <p:cNvSpPr>
              <a:spLocks/>
            </p:cNvSpPr>
            <p:nvPr/>
          </p:nvSpPr>
          <p:spPr bwMode="auto">
            <a:xfrm>
              <a:off x="3749" y="2841"/>
              <a:ext cx="194" cy="83"/>
            </a:xfrm>
            <a:custGeom>
              <a:avLst/>
              <a:gdLst>
                <a:gd name="T0" fmla="*/ 84 w 84"/>
                <a:gd name="T1" fmla="*/ 0 h 36"/>
                <a:gd name="T2" fmla="*/ 84 w 84"/>
                <a:gd name="T3" fmla="*/ 0 h 36"/>
                <a:gd name="T4" fmla="*/ 0 w 84"/>
                <a:gd name="T5" fmla="*/ 0 h 36"/>
                <a:gd name="T6" fmla="*/ 0 w 84"/>
                <a:gd name="T7" fmla="*/ 36 h 36"/>
                <a:gd name="T8" fmla="*/ 84 w 84"/>
                <a:gd name="T9" fmla="*/ 36 h 36"/>
                <a:gd name="T10" fmla="*/ 84 w 84"/>
                <a:gd name="T11" fmla="*/ 0 h 36"/>
              </a:gdLst>
              <a:ahLst/>
              <a:cxnLst>
                <a:cxn ang="0">
                  <a:pos x="T0" y="T1"/>
                </a:cxn>
                <a:cxn ang="0">
                  <a:pos x="T2" y="T3"/>
                </a:cxn>
                <a:cxn ang="0">
                  <a:pos x="T4" y="T5"/>
                </a:cxn>
                <a:cxn ang="0">
                  <a:pos x="T6" y="T7"/>
                </a:cxn>
                <a:cxn ang="0">
                  <a:pos x="T8" y="T9"/>
                </a:cxn>
                <a:cxn ang="0">
                  <a:pos x="T10" y="T11"/>
                </a:cxn>
              </a:cxnLst>
              <a:rect l="0" t="0" r="r" b="b"/>
              <a:pathLst>
                <a:path w="84" h="36">
                  <a:moveTo>
                    <a:pt x="84" y="0"/>
                  </a:moveTo>
                  <a:lnTo>
                    <a:pt x="84" y="0"/>
                  </a:lnTo>
                  <a:lnTo>
                    <a:pt x="0" y="0"/>
                  </a:lnTo>
                  <a:lnTo>
                    <a:pt x="0" y="36"/>
                  </a:lnTo>
                  <a:lnTo>
                    <a:pt x="84" y="36"/>
                  </a:lnTo>
                  <a:lnTo>
                    <a:pt x="8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78" name="Freeform 47">
              <a:extLst>
                <a:ext uri="{FF2B5EF4-FFF2-40B4-BE49-F238E27FC236}">
                  <a16:creationId xmlns:a16="http://schemas.microsoft.com/office/drawing/2014/main" id="{B12430BC-1686-37F3-9CA9-1C5DB24A4EEF}"/>
                </a:ext>
              </a:extLst>
            </p:cNvPr>
            <p:cNvSpPr>
              <a:spLocks/>
            </p:cNvSpPr>
            <p:nvPr/>
          </p:nvSpPr>
          <p:spPr bwMode="auto">
            <a:xfrm>
              <a:off x="3971" y="2578"/>
              <a:ext cx="138" cy="456"/>
            </a:xfrm>
            <a:custGeom>
              <a:avLst/>
              <a:gdLst>
                <a:gd name="T0" fmla="*/ 60 w 60"/>
                <a:gd name="T1" fmla="*/ 6 h 198"/>
                <a:gd name="T2" fmla="*/ 60 w 60"/>
                <a:gd name="T3" fmla="*/ 6 h 198"/>
                <a:gd name="T4" fmla="*/ 54 w 60"/>
                <a:gd name="T5" fmla="*/ 0 h 198"/>
                <a:gd name="T6" fmla="*/ 48 w 60"/>
                <a:gd name="T7" fmla="*/ 6 h 198"/>
                <a:gd name="T8" fmla="*/ 48 w 60"/>
                <a:gd name="T9" fmla="*/ 36 h 198"/>
                <a:gd name="T10" fmla="*/ 30 w 60"/>
                <a:gd name="T11" fmla="*/ 30 h 198"/>
                <a:gd name="T12" fmla="*/ 0 w 60"/>
                <a:gd name="T13" fmla="*/ 30 h 198"/>
                <a:gd name="T14" fmla="*/ 0 w 60"/>
                <a:gd name="T15" fmla="*/ 54 h 198"/>
                <a:gd name="T16" fmla="*/ 30 w 60"/>
                <a:gd name="T17" fmla="*/ 54 h 198"/>
                <a:gd name="T18" fmla="*/ 36 w 60"/>
                <a:gd name="T19" fmla="*/ 60 h 198"/>
                <a:gd name="T20" fmla="*/ 36 w 60"/>
                <a:gd name="T21" fmla="*/ 96 h 198"/>
                <a:gd name="T22" fmla="*/ 30 w 60"/>
                <a:gd name="T23" fmla="*/ 102 h 198"/>
                <a:gd name="T24" fmla="*/ 0 w 60"/>
                <a:gd name="T25" fmla="*/ 102 h 198"/>
                <a:gd name="T26" fmla="*/ 0 w 60"/>
                <a:gd name="T27" fmla="*/ 198 h 198"/>
                <a:gd name="T28" fmla="*/ 60 w 60"/>
                <a:gd name="T29" fmla="*/ 198 h 198"/>
                <a:gd name="T30" fmla="*/ 60 w 60"/>
                <a:gd name="T31" fmla="*/ 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98">
                  <a:moveTo>
                    <a:pt x="60" y="6"/>
                  </a:moveTo>
                  <a:lnTo>
                    <a:pt x="60" y="6"/>
                  </a:lnTo>
                  <a:cubicBezTo>
                    <a:pt x="60" y="3"/>
                    <a:pt x="58" y="0"/>
                    <a:pt x="54" y="0"/>
                  </a:cubicBezTo>
                  <a:cubicBezTo>
                    <a:pt x="51" y="0"/>
                    <a:pt x="48" y="3"/>
                    <a:pt x="48" y="6"/>
                  </a:cubicBezTo>
                  <a:lnTo>
                    <a:pt x="48" y="36"/>
                  </a:lnTo>
                  <a:cubicBezTo>
                    <a:pt x="43" y="32"/>
                    <a:pt x="37" y="30"/>
                    <a:pt x="30" y="30"/>
                  </a:cubicBezTo>
                  <a:lnTo>
                    <a:pt x="0" y="30"/>
                  </a:lnTo>
                  <a:lnTo>
                    <a:pt x="0" y="54"/>
                  </a:lnTo>
                  <a:lnTo>
                    <a:pt x="30" y="54"/>
                  </a:lnTo>
                  <a:cubicBezTo>
                    <a:pt x="34" y="54"/>
                    <a:pt x="36" y="56"/>
                    <a:pt x="36" y="60"/>
                  </a:cubicBezTo>
                  <a:lnTo>
                    <a:pt x="36" y="96"/>
                  </a:lnTo>
                  <a:cubicBezTo>
                    <a:pt x="36" y="99"/>
                    <a:pt x="34" y="102"/>
                    <a:pt x="30" y="102"/>
                  </a:cubicBezTo>
                  <a:lnTo>
                    <a:pt x="0" y="102"/>
                  </a:lnTo>
                  <a:lnTo>
                    <a:pt x="0" y="198"/>
                  </a:lnTo>
                  <a:lnTo>
                    <a:pt x="60" y="198"/>
                  </a:lnTo>
                  <a:lnTo>
                    <a:pt x="60" y="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80" name="Freeform 48">
              <a:extLst>
                <a:ext uri="{FF2B5EF4-FFF2-40B4-BE49-F238E27FC236}">
                  <a16:creationId xmlns:a16="http://schemas.microsoft.com/office/drawing/2014/main" id="{7E60ECD0-C0DB-108B-C206-67238BC077BE}"/>
                </a:ext>
              </a:extLst>
            </p:cNvPr>
            <p:cNvSpPr>
              <a:spLocks/>
            </p:cNvSpPr>
            <p:nvPr/>
          </p:nvSpPr>
          <p:spPr bwMode="auto">
            <a:xfrm>
              <a:off x="3639" y="2566"/>
              <a:ext cx="304" cy="247"/>
            </a:xfrm>
            <a:custGeom>
              <a:avLst/>
              <a:gdLst>
                <a:gd name="T0" fmla="*/ 10 w 132"/>
                <a:gd name="T1" fmla="*/ 89 h 107"/>
                <a:gd name="T2" fmla="*/ 10 w 132"/>
                <a:gd name="T3" fmla="*/ 89 h 107"/>
                <a:gd name="T4" fmla="*/ 14 w 132"/>
                <a:gd name="T5" fmla="*/ 87 h 107"/>
                <a:gd name="T6" fmla="*/ 14 w 132"/>
                <a:gd name="T7" fmla="*/ 79 h 107"/>
                <a:gd name="T8" fmla="*/ 12 w 132"/>
                <a:gd name="T9" fmla="*/ 75 h 107"/>
                <a:gd name="T10" fmla="*/ 19 w 132"/>
                <a:gd name="T11" fmla="*/ 68 h 107"/>
                <a:gd name="T12" fmla="*/ 25 w 132"/>
                <a:gd name="T13" fmla="*/ 75 h 107"/>
                <a:gd name="T14" fmla="*/ 23 w 132"/>
                <a:gd name="T15" fmla="*/ 79 h 107"/>
                <a:gd name="T16" fmla="*/ 24 w 132"/>
                <a:gd name="T17" fmla="*/ 87 h 107"/>
                <a:gd name="T18" fmla="*/ 32 w 132"/>
                <a:gd name="T19" fmla="*/ 87 h 107"/>
                <a:gd name="T20" fmla="*/ 37 w 132"/>
                <a:gd name="T21" fmla="*/ 75 h 107"/>
                <a:gd name="T22" fmla="*/ 25 w 132"/>
                <a:gd name="T23" fmla="*/ 58 h 107"/>
                <a:gd name="T24" fmla="*/ 24 w 132"/>
                <a:gd name="T25" fmla="*/ 24 h 107"/>
                <a:gd name="T26" fmla="*/ 88 w 132"/>
                <a:gd name="T27" fmla="*/ 107 h 107"/>
                <a:gd name="T28" fmla="*/ 132 w 132"/>
                <a:gd name="T29" fmla="*/ 107 h 107"/>
                <a:gd name="T30" fmla="*/ 23 w 132"/>
                <a:gd name="T31" fmla="*/ 2 h 107"/>
                <a:gd name="T32" fmla="*/ 18 w 132"/>
                <a:gd name="T33" fmla="*/ 0 h 107"/>
                <a:gd name="T34" fmla="*/ 12 w 132"/>
                <a:gd name="T35" fmla="*/ 5 h 107"/>
                <a:gd name="T36" fmla="*/ 12 w 132"/>
                <a:gd name="T37" fmla="*/ 5 h 107"/>
                <a:gd name="T38" fmla="*/ 13 w 132"/>
                <a:gd name="T39" fmla="*/ 58 h 107"/>
                <a:gd name="T40" fmla="*/ 0 w 132"/>
                <a:gd name="T41" fmla="*/ 75 h 107"/>
                <a:gd name="T42" fmla="*/ 5 w 132"/>
                <a:gd name="T43" fmla="*/ 87 h 107"/>
                <a:gd name="T44" fmla="*/ 10 w 132"/>
                <a:gd name="T45" fmla="*/ 8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07">
                  <a:moveTo>
                    <a:pt x="10" y="89"/>
                  </a:moveTo>
                  <a:lnTo>
                    <a:pt x="10" y="89"/>
                  </a:lnTo>
                  <a:cubicBezTo>
                    <a:pt x="11" y="89"/>
                    <a:pt x="13" y="88"/>
                    <a:pt x="14" y="87"/>
                  </a:cubicBezTo>
                  <a:cubicBezTo>
                    <a:pt x="16" y="85"/>
                    <a:pt x="16" y="81"/>
                    <a:pt x="14" y="79"/>
                  </a:cubicBezTo>
                  <a:cubicBezTo>
                    <a:pt x="13" y="78"/>
                    <a:pt x="12" y="76"/>
                    <a:pt x="12" y="75"/>
                  </a:cubicBezTo>
                  <a:cubicBezTo>
                    <a:pt x="12" y="71"/>
                    <a:pt x="15" y="68"/>
                    <a:pt x="19" y="68"/>
                  </a:cubicBezTo>
                  <a:cubicBezTo>
                    <a:pt x="22" y="68"/>
                    <a:pt x="25" y="71"/>
                    <a:pt x="25" y="75"/>
                  </a:cubicBezTo>
                  <a:cubicBezTo>
                    <a:pt x="25" y="76"/>
                    <a:pt x="24" y="77"/>
                    <a:pt x="23" y="79"/>
                  </a:cubicBezTo>
                  <a:cubicBezTo>
                    <a:pt x="21" y="81"/>
                    <a:pt x="21" y="85"/>
                    <a:pt x="24" y="87"/>
                  </a:cubicBezTo>
                  <a:cubicBezTo>
                    <a:pt x="26" y="89"/>
                    <a:pt x="30" y="89"/>
                    <a:pt x="32" y="87"/>
                  </a:cubicBezTo>
                  <a:cubicBezTo>
                    <a:pt x="35" y="83"/>
                    <a:pt x="37" y="79"/>
                    <a:pt x="37" y="75"/>
                  </a:cubicBezTo>
                  <a:cubicBezTo>
                    <a:pt x="37" y="67"/>
                    <a:pt x="32" y="60"/>
                    <a:pt x="25" y="58"/>
                  </a:cubicBezTo>
                  <a:lnTo>
                    <a:pt x="24" y="24"/>
                  </a:lnTo>
                  <a:lnTo>
                    <a:pt x="88" y="107"/>
                  </a:lnTo>
                  <a:lnTo>
                    <a:pt x="132" y="107"/>
                  </a:lnTo>
                  <a:lnTo>
                    <a:pt x="23" y="2"/>
                  </a:lnTo>
                  <a:cubicBezTo>
                    <a:pt x="21" y="0"/>
                    <a:pt x="20" y="0"/>
                    <a:pt x="18" y="0"/>
                  </a:cubicBezTo>
                  <a:cubicBezTo>
                    <a:pt x="16" y="0"/>
                    <a:pt x="12" y="2"/>
                    <a:pt x="12" y="5"/>
                  </a:cubicBezTo>
                  <a:lnTo>
                    <a:pt x="12" y="5"/>
                  </a:lnTo>
                  <a:lnTo>
                    <a:pt x="13" y="58"/>
                  </a:lnTo>
                  <a:cubicBezTo>
                    <a:pt x="6" y="60"/>
                    <a:pt x="0" y="67"/>
                    <a:pt x="0" y="75"/>
                  </a:cubicBezTo>
                  <a:cubicBezTo>
                    <a:pt x="0" y="79"/>
                    <a:pt x="2" y="83"/>
                    <a:pt x="5" y="87"/>
                  </a:cubicBezTo>
                  <a:cubicBezTo>
                    <a:pt x="6" y="88"/>
                    <a:pt x="8" y="89"/>
                    <a:pt x="10" y="89"/>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81" name="Freeform 49">
              <a:extLst>
                <a:ext uri="{FF2B5EF4-FFF2-40B4-BE49-F238E27FC236}">
                  <a16:creationId xmlns:a16="http://schemas.microsoft.com/office/drawing/2014/main" id="{263A8F93-BF33-A388-0581-27749FC451FB}"/>
                </a:ext>
              </a:extLst>
            </p:cNvPr>
            <p:cNvSpPr>
              <a:spLocks/>
            </p:cNvSpPr>
            <p:nvPr/>
          </p:nvSpPr>
          <p:spPr bwMode="auto">
            <a:xfrm>
              <a:off x="3461" y="3062"/>
              <a:ext cx="648" cy="150"/>
            </a:xfrm>
            <a:custGeom>
              <a:avLst/>
              <a:gdLst>
                <a:gd name="T0" fmla="*/ 281 w 281"/>
                <a:gd name="T1" fmla="*/ 0 h 65"/>
                <a:gd name="T2" fmla="*/ 281 w 281"/>
                <a:gd name="T3" fmla="*/ 0 h 65"/>
                <a:gd name="T4" fmla="*/ 6 w 281"/>
                <a:gd name="T5" fmla="*/ 0 h 65"/>
                <a:gd name="T6" fmla="*/ 25 w 281"/>
                <a:gd name="T7" fmla="*/ 44 h 65"/>
                <a:gd name="T8" fmla="*/ 6 w 281"/>
                <a:gd name="T9" fmla="*/ 54 h 65"/>
                <a:gd name="T10" fmla="*/ 6 w 281"/>
                <a:gd name="T11" fmla="*/ 54 h 65"/>
                <a:gd name="T12" fmla="*/ 0 w 281"/>
                <a:gd name="T13" fmla="*/ 60 h 65"/>
                <a:gd name="T14" fmla="*/ 6 w 281"/>
                <a:gd name="T15" fmla="*/ 65 h 65"/>
                <a:gd name="T16" fmla="*/ 32 w 281"/>
                <a:gd name="T17" fmla="*/ 54 h 65"/>
                <a:gd name="T18" fmla="*/ 59 w 281"/>
                <a:gd name="T19" fmla="*/ 65 h 65"/>
                <a:gd name="T20" fmla="*/ 59 w 281"/>
                <a:gd name="T21" fmla="*/ 65 h 65"/>
                <a:gd name="T22" fmla="*/ 86 w 281"/>
                <a:gd name="T23" fmla="*/ 54 h 65"/>
                <a:gd name="T24" fmla="*/ 113 w 281"/>
                <a:gd name="T25" fmla="*/ 65 h 65"/>
                <a:gd name="T26" fmla="*/ 113 w 281"/>
                <a:gd name="T27" fmla="*/ 65 h 65"/>
                <a:gd name="T28" fmla="*/ 141 w 281"/>
                <a:gd name="T29" fmla="*/ 54 h 65"/>
                <a:gd name="T30" fmla="*/ 167 w 281"/>
                <a:gd name="T31" fmla="*/ 65 h 65"/>
                <a:gd name="T32" fmla="*/ 167 w 281"/>
                <a:gd name="T33" fmla="*/ 65 h 65"/>
                <a:gd name="T34" fmla="*/ 194 w 281"/>
                <a:gd name="T35" fmla="*/ 54 h 65"/>
                <a:gd name="T36" fmla="*/ 221 w 281"/>
                <a:gd name="T37" fmla="*/ 65 h 65"/>
                <a:gd name="T38" fmla="*/ 221 w 281"/>
                <a:gd name="T39" fmla="*/ 65 h 65"/>
                <a:gd name="T40" fmla="*/ 248 w 281"/>
                <a:gd name="T41" fmla="*/ 54 h 65"/>
                <a:gd name="T42" fmla="*/ 275 w 281"/>
                <a:gd name="T43" fmla="*/ 65 h 65"/>
                <a:gd name="T44" fmla="*/ 275 w 281"/>
                <a:gd name="T45" fmla="*/ 65 h 65"/>
                <a:gd name="T46" fmla="*/ 281 w 281"/>
                <a:gd name="T47" fmla="*/ 60 h 65"/>
                <a:gd name="T48" fmla="*/ 275 w 281"/>
                <a:gd name="T49" fmla="*/ 54 h 65"/>
                <a:gd name="T50" fmla="*/ 275 w 281"/>
                <a:gd name="T51" fmla="*/ 54 h 65"/>
                <a:gd name="T52" fmla="*/ 258 w 281"/>
                <a:gd name="T53" fmla="*/ 47 h 65"/>
                <a:gd name="T54" fmla="*/ 281 w 281"/>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1" h="65">
                  <a:moveTo>
                    <a:pt x="281" y="0"/>
                  </a:moveTo>
                  <a:lnTo>
                    <a:pt x="281" y="0"/>
                  </a:lnTo>
                  <a:lnTo>
                    <a:pt x="6" y="0"/>
                  </a:lnTo>
                  <a:cubicBezTo>
                    <a:pt x="6" y="17"/>
                    <a:pt x="13" y="33"/>
                    <a:pt x="25" y="44"/>
                  </a:cubicBezTo>
                  <a:cubicBezTo>
                    <a:pt x="20" y="50"/>
                    <a:pt x="13" y="54"/>
                    <a:pt x="6" y="54"/>
                  </a:cubicBezTo>
                  <a:lnTo>
                    <a:pt x="6" y="54"/>
                  </a:lnTo>
                  <a:cubicBezTo>
                    <a:pt x="2" y="54"/>
                    <a:pt x="0" y="56"/>
                    <a:pt x="0" y="60"/>
                  </a:cubicBezTo>
                  <a:cubicBezTo>
                    <a:pt x="0" y="63"/>
                    <a:pt x="2" y="65"/>
                    <a:pt x="6" y="65"/>
                  </a:cubicBezTo>
                  <a:cubicBezTo>
                    <a:pt x="16" y="65"/>
                    <a:pt x="25" y="61"/>
                    <a:pt x="32" y="54"/>
                  </a:cubicBezTo>
                  <a:cubicBezTo>
                    <a:pt x="39" y="61"/>
                    <a:pt x="49" y="65"/>
                    <a:pt x="59" y="65"/>
                  </a:cubicBezTo>
                  <a:lnTo>
                    <a:pt x="59" y="65"/>
                  </a:lnTo>
                  <a:cubicBezTo>
                    <a:pt x="70" y="65"/>
                    <a:pt x="79" y="61"/>
                    <a:pt x="86" y="54"/>
                  </a:cubicBezTo>
                  <a:cubicBezTo>
                    <a:pt x="93" y="61"/>
                    <a:pt x="103" y="65"/>
                    <a:pt x="113" y="65"/>
                  </a:cubicBezTo>
                  <a:lnTo>
                    <a:pt x="113" y="65"/>
                  </a:lnTo>
                  <a:cubicBezTo>
                    <a:pt x="124" y="65"/>
                    <a:pt x="133" y="61"/>
                    <a:pt x="141" y="54"/>
                  </a:cubicBezTo>
                  <a:cubicBezTo>
                    <a:pt x="147" y="61"/>
                    <a:pt x="157" y="65"/>
                    <a:pt x="167" y="65"/>
                  </a:cubicBezTo>
                  <a:lnTo>
                    <a:pt x="167" y="65"/>
                  </a:lnTo>
                  <a:cubicBezTo>
                    <a:pt x="178" y="65"/>
                    <a:pt x="187" y="61"/>
                    <a:pt x="194" y="54"/>
                  </a:cubicBezTo>
                  <a:cubicBezTo>
                    <a:pt x="201" y="61"/>
                    <a:pt x="211" y="65"/>
                    <a:pt x="221" y="65"/>
                  </a:cubicBezTo>
                  <a:lnTo>
                    <a:pt x="221" y="65"/>
                  </a:lnTo>
                  <a:cubicBezTo>
                    <a:pt x="232" y="65"/>
                    <a:pt x="241" y="61"/>
                    <a:pt x="248" y="54"/>
                  </a:cubicBezTo>
                  <a:cubicBezTo>
                    <a:pt x="255" y="61"/>
                    <a:pt x="265" y="65"/>
                    <a:pt x="275" y="65"/>
                  </a:cubicBezTo>
                  <a:lnTo>
                    <a:pt x="275" y="65"/>
                  </a:lnTo>
                  <a:cubicBezTo>
                    <a:pt x="278" y="65"/>
                    <a:pt x="281" y="63"/>
                    <a:pt x="281" y="60"/>
                  </a:cubicBezTo>
                  <a:cubicBezTo>
                    <a:pt x="281" y="56"/>
                    <a:pt x="278" y="54"/>
                    <a:pt x="275" y="54"/>
                  </a:cubicBezTo>
                  <a:lnTo>
                    <a:pt x="275" y="54"/>
                  </a:lnTo>
                  <a:cubicBezTo>
                    <a:pt x="269" y="54"/>
                    <a:pt x="263" y="51"/>
                    <a:pt x="258" y="47"/>
                  </a:cubicBezTo>
                  <a:cubicBezTo>
                    <a:pt x="272" y="36"/>
                    <a:pt x="281" y="19"/>
                    <a:pt x="281" y="0"/>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98" name="Freeform 50">
              <a:extLst>
                <a:ext uri="{FF2B5EF4-FFF2-40B4-BE49-F238E27FC236}">
                  <a16:creationId xmlns:a16="http://schemas.microsoft.com/office/drawing/2014/main" id="{EC8A2B8C-0B21-2A36-9622-F7EA19AEBBCA}"/>
                </a:ext>
              </a:extLst>
            </p:cNvPr>
            <p:cNvSpPr>
              <a:spLocks/>
            </p:cNvSpPr>
            <p:nvPr/>
          </p:nvSpPr>
          <p:spPr bwMode="auto">
            <a:xfrm>
              <a:off x="3500" y="2951"/>
              <a:ext cx="222" cy="83"/>
            </a:xfrm>
            <a:custGeom>
              <a:avLst/>
              <a:gdLst>
                <a:gd name="T0" fmla="*/ 96 w 96"/>
                <a:gd name="T1" fmla="*/ 0 h 36"/>
                <a:gd name="T2" fmla="*/ 96 w 96"/>
                <a:gd name="T3" fmla="*/ 0 h 36"/>
                <a:gd name="T4" fmla="*/ 0 w 96"/>
                <a:gd name="T5" fmla="*/ 0 h 36"/>
                <a:gd name="T6" fmla="*/ 0 w 96"/>
                <a:gd name="T7" fmla="*/ 36 h 36"/>
                <a:gd name="T8" fmla="*/ 96 w 96"/>
                <a:gd name="T9" fmla="*/ 36 h 36"/>
                <a:gd name="T10" fmla="*/ 96 w 96"/>
                <a:gd name="T11" fmla="*/ 0 h 36"/>
              </a:gdLst>
              <a:ahLst/>
              <a:cxnLst>
                <a:cxn ang="0">
                  <a:pos x="T0" y="T1"/>
                </a:cxn>
                <a:cxn ang="0">
                  <a:pos x="T2" y="T3"/>
                </a:cxn>
                <a:cxn ang="0">
                  <a:pos x="T4" y="T5"/>
                </a:cxn>
                <a:cxn ang="0">
                  <a:pos x="T6" y="T7"/>
                </a:cxn>
                <a:cxn ang="0">
                  <a:pos x="T8" y="T9"/>
                </a:cxn>
                <a:cxn ang="0">
                  <a:pos x="T10" y="T11"/>
                </a:cxn>
              </a:cxnLst>
              <a:rect l="0" t="0" r="r" b="b"/>
              <a:pathLst>
                <a:path w="96" h="36">
                  <a:moveTo>
                    <a:pt x="96" y="0"/>
                  </a:moveTo>
                  <a:lnTo>
                    <a:pt x="96" y="0"/>
                  </a:lnTo>
                  <a:lnTo>
                    <a:pt x="0" y="0"/>
                  </a:lnTo>
                  <a:lnTo>
                    <a:pt x="0" y="36"/>
                  </a:lnTo>
                  <a:lnTo>
                    <a:pt x="96" y="36"/>
                  </a:lnTo>
                  <a:lnTo>
                    <a:pt x="9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06" name="Freeform 51">
              <a:extLst>
                <a:ext uri="{FF2B5EF4-FFF2-40B4-BE49-F238E27FC236}">
                  <a16:creationId xmlns:a16="http://schemas.microsoft.com/office/drawing/2014/main" id="{72F68304-9180-0501-94EB-B0C6590BB914}"/>
                </a:ext>
              </a:extLst>
            </p:cNvPr>
            <p:cNvSpPr>
              <a:spLocks/>
            </p:cNvSpPr>
            <p:nvPr/>
          </p:nvSpPr>
          <p:spPr bwMode="auto">
            <a:xfrm>
              <a:off x="3749" y="2951"/>
              <a:ext cx="83" cy="83"/>
            </a:xfrm>
            <a:custGeom>
              <a:avLst/>
              <a:gdLst>
                <a:gd name="T0" fmla="*/ 0 w 36"/>
                <a:gd name="T1" fmla="*/ 36 h 36"/>
                <a:gd name="T2" fmla="*/ 0 w 36"/>
                <a:gd name="T3" fmla="*/ 36 h 36"/>
                <a:gd name="T4" fmla="*/ 36 w 36"/>
                <a:gd name="T5" fmla="*/ 36 h 36"/>
                <a:gd name="T6" fmla="*/ 36 w 36"/>
                <a:gd name="T7" fmla="*/ 0 h 36"/>
                <a:gd name="T8" fmla="*/ 0 w 36"/>
                <a:gd name="T9" fmla="*/ 0 h 36"/>
                <a:gd name="T10" fmla="*/ 0 w 36"/>
                <a:gd name="T11" fmla="*/ 36 h 36"/>
              </a:gdLst>
              <a:ahLst/>
              <a:cxnLst>
                <a:cxn ang="0">
                  <a:pos x="T0" y="T1"/>
                </a:cxn>
                <a:cxn ang="0">
                  <a:pos x="T2" y="T3"/>
                </a:cxn>
                <a:cxn ang="0">
                  <a:pos x="T4" y="T5"/>
                </a:cxn>
                <a:cxn ang="0">
                  <a:pos x="T6" y="T7"/>
                </a:cxn>
                <a:cxn ang="0">
                  <a:pos x="T8" y="T9"/>
                </a:cxn>
                <a:cxn ang="0">
                  <a:pos x="T10" y="T11"/>
                </a:cxn>
              </a:cxnLst>
              <a:rect l="0" t="0" r="r" b="b"/>
              <a:pathLst>
                <a:path w="36" h="36">
                  <a:moveTo>
                    <a:pt x="0" y="36"/>
                  </a:moveTo>
                  <a:lnTo>
                    <a:pt x="0" y="36"/>
                  </a:lnTo>
                  <a:lnTo>
                    <a:pt x="36" y="36"/>
                  </a:lnTo>
                  <a:lnTo>
                    <a:pt x="36" y="0"/>
                  </a:lnTo>
                  <a:lnTo>
                    <a:pt x="0" y="0"/>
                  </a:lnTo>
                  <a:lnTo>
                    <a:pt x="0" y="3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07" name="Freeform 52">
              <a:extLst>
                <a:ext uri="{FF2B5EF4-FFF2-40B4-BE49-F238E27FC236}">
                  <a16:creationId xmlns:a16="http://schemas.microsoft.com/office/drawing/2014/main" id="{F4DE6DEF-FDC9-D0BC-B38C-CDBD0B23C56E}"/>
                </a:ext>
              </a:extLst>
            </p:cNvPr>
            <p:cNvSpPr>
              <a:spLocks/>
            </p:cNvSpPr>
            <p:nvPr/>
          </p:nvSpPr>
          <p:spPr bwMode="auto">
            <a:xfrm>
              <a:off x="3860" y="2951"/>
              <a:ext cx="83" cy="83"/>
            </a:xfrm>
            <a:custGeom>
              <a:avLst/>
              <a:gdLst>
                <a:gd name="T0" fmla="*/ 36 w 36"/>
                <a:gd name="T1" fmla="*/ 0 h 36"/>
                <a:gd name="T2" fmla="*/ 36 w 36"/>
                <a:gd name="T3" fmla="*/ 0 h 36"/>
                <a:gd name="T4" fmla="*/ 0 w 36"/>
                <a:gd name="T5" fmla="*/ 0 h 36"/>
                <a:gd name="T6" fmla="*/ 0 w 36"/>
                <a:gd name="T7" fmla="*/ 36 h 36"/>
                <a:gd name="T8" fmla="*/ 36 w 36"/>
                <a:gd name="T9" fmla="*/ 36 h 36"/>
                <a:gd name="T10" fmla="*/ 36 w 36"/>
                <a:gd name="T11" fmla="*/ 0 h 36"/>
              </a:gdLst>
              <a:ahLst/>
              <a:cxnLst>
                <a:cxn ang="0">
                  <a:pos x="T0" y="T1"/>
                </a:cxn>
                <a:cxn ang="0">
                  <a:pos x="T2" y="T3"/>
                </a:cxn>
                <a:cxn ang="0">
                  <a:pos x="T4" y="T5"/>
                </a:cxn>
                <a:cxn ang="0">
                  <a:pos x="T6" y="T7"/>
                </a:cxn>
                <a:cxn ang="0">
                  <a:pos x="T8" y="T9"/>
                </a:cxn>
                <a:cxn ang="0">
                  <a:pos x="T10" y="T11"/>
                </a:cxn>
              </a:cxnLst>
              <a:rect l="0" t="0" r="r" b="b"/>
              <a:pathLst>
                <a:path w="36" h="36">
                  <a:moveTo>
                    <a:pt x="36" y="0"/>
                  </a:moveTo>
                  <a:lnTo>
                    <a:pt x="36" y="0"/>
                  </a:lnTo>
                  <a:lnTo>
                    <a:pt x="0" y="0"/>
                  </a:lnTo>
                  <a:lnTo>
                    <a:pt x="0" y="36"/>
                  </a:lnTo>
                  <a:lnTo>
                    <a:pt x="36" y="36"/>
                  </a:lnTo>
                  <a:lnTo>
                    <a:pt x="3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grpSp>
        <p:nvGrpSpPr>
          <p:cNvPr id="109" name="Group 19">
            <a:extLst>
              <a:ext uri="{FF2B5EF4-FFF2-40B4-BE49-F238E27FC236}">
                <a16:creationId xmlns:a16="http://schemas.microsoft.com/office/drawing/2014/main" id="{669D6344-12E5-EF09-BA63-B5A240D45E7F}"/>
              </a:ext>
            </a:extLst>
          </p:cNvPr>
          <p:cNvGrpSpPr>
            <a:grpSpLocks noChangeAspect="1"/>
          </p:cNvGrpSpPr>
          <p:nvPr/>
        </p:nvGrpSpPr>
        <p:grpSpPr bwMode="auto">
          <a:xfrm>
            <a:off x="8630387" y="4362451"/>
            <a:ext cx="617620" cy="611216"/>
            <a:chOff x="2396" y="1999"/>
            <a:chExt cx="477" cy="478"/>
          </a:xfrm>
          <a:solidFill>
            <a:schemeClr val="bg1">
              <a:alpha val="78000"/>
            </a:schemeClr>
          </a:solidFill>
        </p:grpSpPr>
        <p:sp>
          <p:nvSpPr>
            <p:cNvPr id="110" name="Freeform 20">
              <a:extLst>
                <a:ext uri="{FF2B5EF4-FFF2-40B4-BE49-F238E27FC236}">
                  <a16:creationId xmlns:a16="http://schemas.microsoft.com/office/drawing/2014/main" id="{51566BB7-47D6-18C9-7747-EE9CC463C91A}"/>
                </a:ext>
              </a:extLst>
            </p:cNvPr>
            <p:cNvSpPr>
              <a:spLocks noEditPoints="1"/>
            </p:cNvSpPr>
            <p:nvPr/>
          </p:nvSpPr>
          <p:spPr bwMode="auto">
            <a:xfrm>
              <a:off x="2396" y="2096"/>
              <a:ext cx="477" cy="381"/>
            </a:xfrm>
            <a:custGeom>
              <a:avLst/>
              <a:gdLst>
                <a:gd name="T0" fmla="*/ 252 w 287"/>
                <a:gd name="T1" fmla="*/ 157 h 229"/>
                <a:gd name="T2" fmla="*/ 252 w 287"/>
                <a:gd name="T3" fmla="*/ 157 h 229"/>
                <a:gd name="T4" fmla="*/ 234 w 287"/>
                <a:gd name="T5" fmla="*/ 157 h 229"/>
                <a:gd name="T6" fmla="*/ 228 w 287"/>
                <a:gd name="T7" fmla="*/ 151 h 229"/>
                <a:gd name="T8" fmla="*/ 234 w 287"/>
                <a:gd name="T9" fmla="*/ 145 h 229"/>
                <a:gd name="T10" fmla="*/ 252 w 287"/>
                <a:gd name="T11" fmla="*/ 145 h 229"/>
                <a:gd name="T12" fmla="*/ 258 w 287"/>
                <a:gd name="T13" fmla="*/ 151 h 229"/>
                <a:gd name="T14" fmla="*/ 252 w 287"/>
                <a:gd name="T15" fmla="*/ 157 h 229"/>
                <a:gd name="T16" fmla="*/ 252 w 287"/>
                <a:gd name="T17" fmla="*/ 193 h 229"/>
                <a:gd name="T18" fmla="*/ 252 w 287"/>
                <a:gd name="T19" fmla="*/ 193 h 229"/>
                <a:gd name="T20" fmla="*/ 234 w 287"/>
                <a:gd name="T21" fmla="*/ 193 h 229"/>
                <a:gd name="T22" fmla="*/ 228 w 287"/>
                <a:gd name="T23" fmla="*/ 187 h 229"/>
                <a:gd name="T24" fmla="*/ 234 w 287"/>
                <a:gd name="T25" fmla="*/ 181 h 229"/>
                <a:gd name="T26" fmla="*/ 252 w 287"/>
                <a:gd name="T27" fmla="*/ 181 h 229"/>
                <a:gd name="T28" fmla="*/ 258 w 287"/>
                <a:gd name="T29" fmla="*/ 187 h 229"/>
                <a:gd name="T30" fmla="*/ 252 w 287"/>
                <a:gd name="T31" fmla="*/ 193 h 229"/>
                <a:gd name="T32" fmla="*/ 180 w 287"/>
                <a:gd name="T33" fmla="*/ 157 h 229"/>
                <a:gd name="T34" fmla="*/ 180 w 287"/>
                <a:gd name="T35" fmla="*/ 157 h 229"/>
                <a:gd name="T36" fmla="*/ 162 w 287"/>
                <a:gd name="T37" fmla="*/ 157 h 229"/>
                <a:gd name="T38" fmla="*/ 156 w 287"/>
                <a:gd name="T39" fmla="*/ 151 h 229"/>
                <a:gd name="T40" fmla="*/ 162 w 287"/>
                <a:gd name="T41" fmla="*/ 145 h 229"/>
                <a:gd name="T42" fmla="*/ 180 w 287"/>
                <a:gd name="T43" fmla="*/ 145 h 229"/>
                <a:gd name="T44" fmla="*/ 186 w 287"/>
                <a:gd name="T45" fmla="*/ 151 h 229"/>
                <a:gd name="T46" fmla="*/ 180 w 287"/>
                <a:gd name="T47" fmla="*/ 157 h 229"/>
                <a:gd name="T48" fmla="*/ 180 w 287"/>
                <a:gd name="T49" fmla="*/ 193 h 229"/>
                <a:gd name="T50" fmla="*/ 180 w 287"/>
                <a:gd name="T51" fmla="*/ 193 h 229"/>
                <a:gd name="T52" fmla="*/ 162 w 287"/>
                <a:gd name="T53" fmla="*/ 193 h 229"/>
                <a:gd name="T54" fmla="*/ 156 w 287"/>
                <a:gd name="T55" fmla="*/ 187 h 229"/>
                <a:gd name="T56" fmla="*/ 162 w 287"/>
                <a:gd name="T57" fmla="*/ 181 h 229"/>
                <a:gd name="T58" fmla="*/ 180 w 287"/>
                <a:gd name="T59" fmla="*/ 181 h 229"/>
                <a:gd name="T60" fmla="*/ 186 w 287"/>
                <a:gd name="T61" fmla="*/ 187 h 229"/>
                <a:gd name="T62" fmla="*/ 180 w 287"/>
                <a:gd name="T63" fmla="*/ 193 h 229"/>
                <a:gd name="T64" fmla="*/ 107 w 287"/>
                <a:gd name="T65" fmla="*/ 157 h 229"/>
                <a:gd name="T66" fmla="*/ 107 w 287"/>
                <a:gd name="T67" fmla="*/ 157 h 229"/>
                <a:gd name="T68" fmla="*/ 89 w 287"/>
                <a:gd name="T69" fmla="*/ 157 h 229"/>
                <a:gd name="T70" fmla="*/ 83 w 287"/>
                <a:gd name="T71" fmla="*/ 151 h 229"/>
                <a:gd name="T72" fmla="*/ 89 w 287"/>
                <a:gd name="T73" fmla="*/ 145 h 229"/>
                <a:gd name="T74" fmla="*/ 107 w 287"/>
                <a:gd name="T75" fmla="*/ 145 h 229"/>
                <a:gd name="T76" fmla="*/ 113 w 287"/>
                <a:gd name="T77" fmla="*/ 151 h 229"/>
                <a:gd name="T78" fmla="*/ 107 w 287"/>
                <a:gd name="T79" fmla="*/ 157 h 229"/>
                <a:gd name="T80" fmla="*/ 107 w 287"/>
                <a:gd name="T81" fmla="*/ 193 h 229"/>
                <a:gd name="T82" fmla="*/ 107 w 287"/>
                <a:gd name="T83" fmla="*/ 193 h 229"/>
                <a:gd name="T84" fmla="*/ 89 w 287"/>
                <a:gd name="T85" fmla="*/ 193 h 229"/>
                <a:gd name="T86" fmla="*/ 83 w 287"/>
                <a:gd name="T87" fmla="*/ 187 h 229"/>
                <a:gd name="T88" fmla="*/ 89 w 287"/>
                <a:gd name="T89" fmla="*/ 181 h 229"/>
                <a:gd name="T90" fmla="*/ 107 w 287"/>
                <a:gd name="T91" fmla="*/ 181 h 229"/>
                <a:gd name="T92" fmla="*/ 113 w 287"/>
                <a:gd name="T93" fmla="*/ 187 h 229"/>
                <a:gd name="T94" fmla="*/ 107 w 287"/>
                <a:gd name="T95" fmla="*/ 193 h 229"/>
                <a:gd name="T96" fmla="*/ 215 w 287"/>
                <a:gd name="T97" fmla="*/ 106 h 229"/>
                <a:gd name="T98" fmla="*/ 215 w 287"/>
                <a:gd name="T99" fmla="*/ 106 h 229"/>
                <a:gd name="T100" fmla="*/ 215 w 287"/>
                <a:gd name="T101" fmla="*/ 65 h 229"/>
                <a:gd name="T102" fmla="*/ 143 w 287"/>
                <a:gd name="T103" fmla="*/ 106 h 229"/>
                <a:gd name="T104" fmla="*/ 143 w 287"/>
                <a:gd name="T105" fmla="*/ 64 h 229"/>
                <a:gd name="T106" fmla="*/ 79 w 287"/>
                <a:gd name="T107" fmla="*/ 106 h 229"/>
                <a:gd name="T108" fmla="*/ 57 w 287"/>
                <a:gd name="T109" fmla="*/ 0 h 229"/>
                <a:gd name="T110" fmla="*/ 18 w 287"/>
                <a:gd name="T111" fmla="*/ 0 h 229"/>
                <a:gd name="T112" fmla="*/ 0 w 287"/>
                <a:gd name="T113" fmla="*/ 127 h 229"/>
                <a:gd name="T114" fmla="*/ 0 w 287"/>
                <a:gd name="T115" fmla="*/ 229 h 229"/>
                <a:gd name="T116" fmla="*/ 287 w 287"/>
                <a:gd name="T117" fmla="*/ 229 h 229"/>
                <a:gd name="T118" fmla="*/ 287 w 287"/>
                <a:gd name="T119" fmla="*/ 65 h 229"/>
                <a:gd name="T120" fmla="*/ 215 w 287"/>
                <a:gd name="T121" fmla="*/ 10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7" h="229">
                  <a:moveTo>
                    <a:pt x="252" y="157"/>
                  </a:moveTo>
                  <a:lnTo>
                    <a:pt x="252" y="157"/>
                  </a:lnTo>
                  <a:lnTo>
                    <a:pt x="234" y="157"/>
                  </a:lnTo>
                  <a:cubicBezTo>
                    <a:pt x="230" y="157"/>
                    <a:pt x="228" y="154"/>
                    <a:pt x="228" y="151"/>
                  </a:cubicBezTo>
                  <a:cubicBezTo>
                    <a:pt x="228" y="147"/>
                    <a:pt x="230" y="145"/>
                    <a:pt x="234" y="145"/>
                  </a:cubicBezTo>
                  <a:lnTo>
                    <a:pt x="252" y="145"/>
                  </a:lnTo>
                  <a:cubicBezTo>
                    <a:pt x="255" y="145"/>
                    <a:pt x="258" y="147"/>
                    <a:pt x="258" y="151"/>
                  </a:cubicBezTo>
                  <a:cubicBezTo>
                    <a:pt x="258" y="154"/>
                    <a:pt x="255" y="157"/>
                    <a:pt x="252" y="157"/>
                  </a:cubicBezTo>
                  <a:close/>
                  <a:moveTo>
                    <a:pt x="252" y="193"/>
                  </a:moveTo>
                  <a:lnTo>
                    <a:pt x="252" y="193"/>
                  </a:lnTo>
                  <a:lnTo>
                    <a:pt x="234" y="193"/>
                  </a:lnTo>
                  <a:cubicBezTo>
                    <a:pt x="230" y="193"/>
                    <a:pt x="228" y="190"/>
                    <a:pt x="228" y="187"/>
                  </a:cubicBezTo>
                  <a:cubicBezTo>
                    <a:pt x="228" y="183"/>
                    <a:pt x="230" y="181"/>
                    <a:pt x="234" y="181"/>
                  </a:cubicBezTo>
                  <a:lnTo>
                    <a:pt x="252" y="181"/>
                  </a:lnTo>
                  <a:cubicBezTo>
                    <a:pt x="255" y="181"/>
                    <a:pt x="258" y="183"/>
                    <a:pt x="258" y="187"/>
                  </a:cubicBezTo>
                  <a:cubicBezTo>
                    <a:pt x="258" y="190"/>
                    <a:pt x="255" y="193"/>
                    <a:pt x="252" y="193"/>
                  </a:cubicBezTo>
                  <a:close/>
                  <a:moveTo>
                    <a:pt x="180" y="157"/>
                  </a:moveTo>
                  <a:lnTo>
                    <a:pt x="180" y="157"/>
                  </a:lnTo>
                  <a:lnTo>
                    <a:pt x="162" y="157"/>
                  </a:lnTo>
                  <a:cubicBezTo>
                    <a:pt x="158" y="157"/>
                    <a:pt x="156" y="154"/>
                    <a:pt x="156" y="151"/>
                  </a:cubicBezTo>
                  <a:cubicBezTo>
                    <a:pt x="156" y="147"/>
                    <a:pt x="158" y="145"/>
                    <a:pt x="162" y="145"/>
                  </a:cubicBezTo>
                  <a:lnTo>
                    <a:pt x="180" y="145"/>
                  </a:lnTo>
                  <a:cubicBezTo>
                    <a:pt x="183" y="145"/>
                    <a:pt x="186" y="147"/>
                    <a:pt x="186" y="151"/>
                  </a:cubicBezTo>
                  <a:cubicBezTo>
                    <a:pt x="186" y="154"/>
                    <a:pt x="183" y="157"/>
                    <a:pt x="180" y="157"/>
                  </a:cubicBezTo>
                  <a:close/>
                  <a:moveTo>
                    <a:pt x="180" y="193"/>
                  </a:moveTo>
                  <a:lnTo>
                    <a:pt x="180" y="193"/>
                  </a:lnTo>
                  <a:lnTo>
                    <a:pt x="162" y="193"/>
                  </a:lnTo>
                  <a:cubicBezTo>
                    <a:pt x="158" y="193"/>
                    <a:pt x="156" y="190"/>
                    <a:pt x="156" y="187"/>
                  </a:cubicBezTo>
                  <a:cubicBezTo>
                    <a:pt x="156" y="183"/>
                    <a:pt x="158" y="181"/>
                    <a:pt x="162" y="181"/>
                  </a:cubicBezTo>
                  <a:lnTo>
                    <a:pt x="180" y="181"/>
                  </a:lnTo>
                  <a:cubicBezTo>
                    <a:pt x="183" y="181"/>
                    <a:pt x="186" y="183"/>
                    <a:pt x="186" y="187"/>
                  </a:cubicBezTo>
                  <a:cubicBezTo>
                    <a:pt x="186" y="190"/>
                    <a:pt x="183" y="193"/>
                    <a:pt x="180" y="193"/>
                  </a:cubicBezTo>
                  <a:close/>
                  <a:moveTo>
                    <a:pt x="107" y="157"/>
                  </a:moveTo>
                  <a:lnTo>
                    <a:pt x="107" y="157"/>
                  </a:lnTo>
                  <a:lnTo>
                    <a:pt x="89" y="157"/>
                  </a:lnTo>
                  <a:cubicBezTo>
                    <a:pt x="86" y="157"/>
                    <a:pt x="83" y="154"/>
                    <a:pt x="83" y="151"/>
                  </a:cubicBezTo>
                  <a:cubicBezTo>
                    <a:pt x="83" y="147"/>
                    <a:pt x="86" y="145"/>
                    <a:pt x="89" y="145"/>
                  </a:cubicBezTo>
                  <a:lnTo>
                    <a:pt x="107" y="145"/>
                  </a:lnTo>
                  <a:cubicBezTo>
                    <a:pt x="111" y="145"/>
                    <a:pt x="113" y="147"/>
                    <a:pt x="113" y="151"/>
                  </a:cubicBezTo>
                  <a:cubicBezTo>
                    <a:pt x="113" y="154"/>
                    <a:pt x="111" y="157"/>
                    <a:pt x="107" y="157"/>
                  </a:cubicBezTo>
                  <a:close/>
                  <a:moveTo>
                    <a:pt x="107" y="193"/>
                  </a:moveTo>
                  <a:lnTo>
                    <a:pt x="107" y="193"/>
                  </a:lnTo>
                  <a:lnTo>
                    <a:pt x="89" y="193"/>
                  </a:lnTo>
                  <a:cubicBezTo>
                    <a:pt x="86" y="193"/>
                    <a:pt x="83" y="190"/>
                    <a:pt x="83" y="187"/>
                  </a:cubicBezTo>
                  <a:cubicBezTo>
                    <a:pt x="83" y="183"/>
                    <a:pt x="86" y="181"/>
                    <a:pt x="89" y="181"/>
                  </a:cubicBezTo>
                  <a:lnTo>
                    <a:pt x="107" y="181"/>
                  </a:lnTo>
                  <a:cubicBezTo>
                    <a:pt x="111" y="181"/>
                    <a:pt x="113" y="183"/>
                    <a:pt x="113" y="187"/>
                  </a:cubicBezTo>
                  <a:cubicBezTo>
                    <a:pt x="113" y="190"/>
                    <a:pt x="111" y="193"/>
                    <a:pt x="107" y="193"/>
                  </a:cubicBezTo>
                  <a:close/>
                  <a:moveTo>
                    <a:pt x="215" y="106"/>
                  </a:moveTo>
                  <a:lnTo>
                    <a:pt x="215" y="106"/>
                  </a:lnTo>
                  <a:lnTo>
                    <a:pt x="215" y="65"/>
                  </a:lnTo>
                  <a:lnTo>
                    <a:pt x="143" y="106"/>
                  </a:lnTo>
                  <a:lnTo>
                    <a:pt x="143" y="64"/>
                  </a:lnTo>
                  <a:lnTo>
                    <a:pt x="79" y="106"/>
                  </a:lnTo>
                  <a:lnTo>
                    <a:pt x="57" y="0"/>
                  </a:lnTo>
                  <a:lnTo>
                    <a:pt x="18" y="0"/>
                  </a:lnTo>
                  <a:lnTo>
                    <a:pt x="0" y="127"/>
                  </a:lnTo>
                  <a:lnTo>
                    <a:pt x="0" y="229"/>
                  </a:lnTo>
                  <a:lnTo>
                    <a:pt x="287" y="229"/>
                  </a:lnTo>
                  <a:lnTo>
                    <a:pt x="287" y="65"/>
                  </a:lnTo>
                  <a:lnTo>
                    <a:pt x="215" y="106"/>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sp>
          <p:nvSpPr>
            <p:cNvPr id="111" name="Freeform 21">
              <a:extLst>
                <a:ext uri="{FF2B5EF4-FFF2-40B4-BE49-F238E27FC236}">
                  <a16:creationId xmlns:a16="http://schemas.microsoft.com/office/drawing/2014/main" id="{3EE55D06-0480-C004-41FF-0954E35602C4}"/>
                </a:ext>
              </a:extLst>
            </p:cNvPr>
            <p:cNvSpPr>
              <a:spLocks/>
            </p:cNvSpPr>
            <p:nvPr/>
          </p:nvSpPr>
          <p:spPr bwMode="auto">
            <a:xfrm>
              <a:off x="2444" y="1999"/>
              <a:ext cx="293" cy="90"/>
            </a:xfrm>
            <a:custGeom>
              <a:avLst/>
              <a:gdLst>
                <a:gd name="T0" fmla="*/ 10 w 176"/>
                <a:gd name="T1" fmla="*/ 38 h 54"/>
                <a:gd name="T2" fmla="*/ 10 w 176"/>
                <a:gd name="T3" fmla="*/ 38 h 54"/>
                <a:gd name="T4" fmla="*/ 28 w 176"/>
                <a:gd name="T5" fmla="*/ 33 h 54"/>
                <a:gd name="T6" fmla="*/ 108 w 176"/>
                <a:gd name="T7" fmla="*/ 54 h 54"/>
                <a:gd name="T8" fmla="*/ 174 w 176"/>
                <a:gd name="T9" fmla="*/ 12 h 54"/>
                <a:gd name="T10" fmla="*/ 173 w 176"/>
                <a:gd name="T11" fmla="*/ 5 h 54"/>
                <a:gd name="T12" fmla="*/ 165 w 176"/>
                <a:gd name="T13" fmla="*/ 5 h 54"/>
                <a:gd name="T14" fmla="*/ 134 w 176"/>
                <a:gd name="T15" fmla="*/ 17 h 54"/>
                <a:gd name="T16" fmla="*/ 55 w 176"/>
                <a:gd name="T17" fmla="*/ 0 h 54"/>
                <a:gd name="T18" fmla="*/ 2 w 176"/>
                <a:gd name="T19" fmla="*/ 29 h 54"/>
                <a:gd name="T20" fmla="*/ 2 w 176"/>
                <a:gd name="T21" fmla="*/ 37 h 54"/>
                <a:gd name="T22" fmla="*/ 10 w 176"/>
                <a:gd name="T23"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54">
                  <a:moveTo>
                    <a:pt x="10" y="38"/>
                  </a:moveTo>
                  <a:lnTo>
                    <a:pt x="10" y="38"/>
                  </a:lnTo>
                  <a:cubicBezTo>
                    <a:pt x="15" y="34"/>
                    <a:pt x="21" y="33"/>
                    <a:pt x="28" y="33"/>
                  </a:cubicBezTo>
                  <a:cubicBezTo>
                    <a:pt x="51" y="33"/>
                    <a:pt x="77" y="54"/>
                    <a:pt x="108" y="54"/>
                  </a:cubicBezTo>
                  <a:cubicBezTo>
                    <a:pt x="131" y="54"/>
                    <a:pt x="153" y="41"/>
                    <a:pt x="174" y="12"/>
                  </a:cubicBezTo>
                  <a:cubicBezTo>
                    <a:pt x="176" y="10"/>
                    <a:pt x="175" y="7"/>
                    <a:pt x="173" y="5"/>
                  </a:cubicBezTo>
                  <a:cubicBezTo>
                    <a:pt x="171" y="3"/>
                    <a:pt x="167" y="3"/>
                    <a:pt x="165" y="5"/>
                  </a:cubicBezTo>
                  <a:cubicBezTo>
                    <a:pt x="155" y="13"/>
                    <a:pt x="145" y="17"/>
                    <a:pt x="134" y="17"/>
                  </a:cubicBezTo>
                  <a:cubicBezTo>
                    <a:pt x="109" y="17"/>
                    <a:pt x="82" y="0"/>
                    <a:pt x="55" y="0"/>
                  </a:cubicBezTo>
                  <a:cubicBezTo>
                    <a:pt x="34" y="0"/>
                    <a:pt x="17" y="9"/>
                    <a:pt x="2" y="29"/>
                  </a:cubicBezTo>
                  <a:cubicBezTo>
                    <a:pt x="0" y="31"/>
                    <a:pt x="0" y="35"/>
                    <a:pt x="2" y="37"/>
                  </a:cubicBezTo>
                  <a:cubicBezTo>
                    <a:pt x="4" y="39"/>
                    <a:pt x="7" y="39"/>
                    <a:pt x="10" y="38"/>
                  </a:cubicBez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roy Medium"/>
                <a:ea typeface="+mn-ea"/>
                <a:cs typeface="Leelawadee" panose="020B0502040204020203" pitchFamily="34" charset="-34"/>
              </a:endParaRPr>
            </a:p>
          </p:txBody>
        </p:sp>
      </p:grpSp>
      <p:sp>
        <p:nvSpPr>
          <p:cNvPr id="112" name="Rectangle 111">
            <a:extLst>
              <a:ext uri="{FF2B5EF4-FFF2-40B4-BE49-F238E27FC236}">
                <a16:creationId xmlns:a16="http://schemas.microsoft.com/office/drawing/2014/main" id="{43AC1A6E-9C9E-7838-CAA5-7B4AB1109304}"/>
              </a:ext>
            </a:extLst>
          </p:cNvPr>
          <p:cNvSpPr/>
          <p:nvPr/>
        </p:nvSpPr>
        <p:spPr>
          <a:xfrm>
            <a:off x="7597179" y="5989571"/>
            <a:ext cx="1790501" cy="320512"/>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F440E"/>
                </a:solidFill>
                <a:effectLst/>
                <a:uLnTx/>
                <a:uFillTx/>
                <a:latin typeface="GT Pressura LCG Black"/>
                <a:ea typeface="Arial Narrow" charset="0"/>
                <a:cs typeface="Leelawadee" panose="020B0502040204020203" pitchFamily="34" charset="-34"/>
              </a:rPr>
              <a:t>INDIRECT</a:t>
            </a:r>
          </a:p>
        </p:txBody>
      </p:sp>
      <p:sp>
        <p:nvSpPr>
          <p:cNvPr id="52" name="TextBox 51">
            <a:extLst>
              <a:ext uri="{FF2B5EF4-FFF2-40B4-BE49-F238E27FC236}">
                <a16:creationId xmlns:a16="http://schemas.microsoft.com/office/drawing/2014/main" id="{FB01A469-6FB3-C0B7-1EA9-F4D7A4634BE5}"/>
              </a:ext>
            </a:extLst>
          </p:cNvPr>
          <p:cNvSpPr txBox="1"/>
          <p:nvPr/>
        </p:nvSpPr>
        <p:spPr>
          <a:xfrm>
            <a:off x="4972518" y="1454470"/>
            <a:ext cx="7022742" cy="5035230"/>
          </a:xfrm>
          <a:prstGeom prst="rect">
            <a:avLst/>
          </a:prstGeom>
          <a:noFill/>
          <a:ln w="57150">
            <a:solidFill>
              <a:srgbClr val="EC9F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0" i="0" u="none" strike="noStrike" cap="none" spc="0" normalizeH="0" baseline="0">
                <a:ln>
                  <a:noFill/>
                </a:ln>
                <a:solidFill>
                  <a:srgbClr val="FFFFFF"/>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D7B04A1-F3D5-B1D6-125C-A459534B09A8}"/>
              </a:ext>
            </a:extLst>
          </p:cNvPr>
          <p:cNvSpPr txBox="1"/>
          <p:nvPr/>
        </p:nvSpPr>
        <p:spPr>
          <a:xfrm>
            <a:off x="4972518" y="1454470"/>
            <a:ext cx="7022742" cy="307777"/>
          </a:xfrm>
          <a:prstGeom prst="rect">
            <a:avLst/>
          </a:prstGeom>
          <a:solidFill>
            <a:schemeClr val="accent6"/>
          </a:solidFill>
          <a:ln w="254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dirty="0">
                <a:ln>
                  <a:noFill/>
                </a:ln>
                <a:solidFill>
                  <a:prstClr val="white"/>
                </a:solidFill>
                <a:effectLst/>
                <a:uLnTx/>
                <a:uFillTx/>
                <a:latin typeface="Gilroy Medium"/>
                <a:ea typeface="+mn-ea"/>
                <a:cs typeface="+mn-cs"/>
              </a:rPr>
              <a:t>CUSTOMERS RELY ON PEPSICO’S DATA FOR THEIR SCOPE 3 REPORTING</a:t>
            </a:r>
          </a:p>
        </p:txBody>
      </p:sp>
    </p:spTree>
    <p:extLst>
      <p:ext uri="{BB962C8B-B14F-4D97-AF65-F5344CB8AC3E}">
        <p14:creationId xmlns:p14="http://schemas.microsoft.com/office/powerpoint/2010/main" val="27079756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51B61D3-A393-54BC-1704-2838D6D43E49}"/>
              </a:ext>
            </a:extLst>
          </p:cNvPr>
          <p:cNvSpPr/>
          <p:nvPr/>
        </p:nvSpPr>
        <p:spPr>
          <a:xfrm>
            <a:off x="0" y="1046504"/>
            <a:ext cx="11538855" cy="5260292"/>
          </a:xfrm>
          <a:custGeom>
            <a:avLst/>
            <a:gdLst>
              <a:gd name="connsiteX0" fmla="*/ 232872 w 5618597"/>
              <a:gd name="connsiteY0" fmla="*/ 0 h 5260292"/>
              <a:gd name="connsiteX1" fmla="*/ 5618597 w 5618597"/>
              <a:gd name="connsiteY1" fmla="*/ 0 h 5260292"/>
              <a:gd name="connsiteX2" fmla="*/ 5618597 w 5618597"/>
              <a:gd name="connsiteY2" fmla="*/ 34869 h 5260292"/>
              <a:gd name="connsiteX3" fmla="*/ 5618597 w 5618597"/>
              <a:gd name="connsiteY3" fmla="*/ 5260292 h 5260292"/>
              <a:gd name="connsiteX4" fmla="*/ 232872 w 5618597"/>
              <a:gd name="connsiteY4" fmla="*/ 5260292 h 5260292"/>
              <a:gd name="connsiteX5" fmla="*/ 0 w 5618597"/>
              <a:gd name="connsiteY5" fmla="*/ 5027419 h 5260292"/>
              <a:gd name="connsiteX6" fmla="*/ 0 w 5618597"/>
              <a:gd name="connsiteY6" fmla="*/ 232873 h 5260292"/>
              <a:gd name="connsiteX7" fmla="*/ 232872 w 5618597"/>
              <a:gd name="connsiteY7" fmla="*/ 0 h 526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8597" h="5260292">
                <a:moveTo>
                  <a:pt x="232872" y="0"/>
                </a:moveTo>
                <a:lnTo>
                  <a:pt x="5618597" y="0"/>
                </a:lnTo>
                <a:lnTo>
                  <a:pt x="5618597" y="34869"/>
                </a:lnTo>
                <a:lnTo>
                  <a:pt x="5618597" y="5260292"/>
                </a:lnTo>
                <a:lnTo>
                  <a:pt x="232872" y="5260292"/>
                </a:lnTo>
                <a:cubicBezTo>
                  <a:pt x="104260" y="5260292"/>
                  <a:pt x="0" y="5156031"/>
                  <a:pt x="0" y="5027419"/>
                </a:cubicBezTo>
                <a:lnTo>
                  <a:pt x="0" y="232873"/>
                </a:lnTo>
                <a:cubicBezTo>
                  <a:pt x="0" y="104261"/>
                  <a:pt x="104260" y="0"/>
                  <a:pt x="232872" y="0"/>
                </a:cubicBez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3" name="Rectangle 12">
            <a:extLst>
              <a:ext uri="{FF2B5EF4-FFF2-40B4-BE49-F238E27FC236}">
                <a16:creationId xmlns:a16="http://schemas.microsoft.com/office/drawing/2014/main" id="{283B3FA6-BBC1-836F-B57E-E40486A64830}"/>
              </a:ext>
            </a:extLst>
          </p:cNvPr>
          <p:cNvSpPr/>
          <p:nvPr/>
        </p:nvSpPr>
        <p:spPr>
          <a:xfrm>
            <a:off x="0" y="1219200"/>
            <a:ext cx="6008735" cy="49149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6" name="Rectangle: Rounded Corners 35">
            <a:extLst>
              <a:ext uri="{FF2B5EF4-FFF2-40B4-BE49-F238E27FC236}">
                <a16:creationId xmlns:a16="http://schemas.microsoft.com/office/drawing/2014/main" id="{48D22DEF-C274-4969-9AE0-D7BC5076A0C2}"/>
              </a:ext>
            </a:extLst>
          </p:cNvPr>
          <p:cNvSpPr/>
          <p:nvPr/>
        </p:nvSpPr>
        <p:spPr>
          <a:xfrm>
            <a:off x="6096000" y="1219200"/>
            <a:ext cx="5791199" cy="4914900"/>
          </a:xfrm>
          <a:prstGeom prst="roundRect">
            <a:avLst>
              <a:gd name="adj" fmla="val 2714"/>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70" name="Object 69" hidden="1">
            <a:extLst>
              <a:ext uri="{FF2B5EF4-FFF2-40B4-BE49-F238E27FC236}">
                <a16:creationId xmlns:a16="http://schemas.microsoft.com/office/drawing/2014/main" id="{68376FC7-E616-F8D4-D836-6405D3EF069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0" name="Object 69" hidden="1">
                        <a:extLst>
                          <a:ext uri="{FF2B5EF4-FFF2-40B4-BE49-F238E27FC236}">
                            <a16:creationId xmlns:a16="http://schemas.microsoft.com/office/drawing/2014/main" id="{68376FC7-E616-F8D4-D836-6405D3EF06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1" name="TextBox 70">
            <a:extLst>
              <a:ext uri="{FF2B5EF4-FFF2-40B4-BE49-F238E27FC236}">
                <a16:creationId xmlns:a16="http://schemas.microsoft.com/office/drawing/2014/main" id="{BEAA09FD-B175-9588-2C4D-6A249D24012C}"/>
              </a:ext>
            </a:extLst>
          </p:cNvPr>
          <p:cNvSpPr txBox="1"/>
          <p:nvPr/>
        </p:nvSpPr>
        <p:spPr>
          <a:xfrm>
            <a:off x="740229" y="1473200"/>
            <a:ext cx="4958285" cy="900246"/>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a:ln>
                  <a:noFill/>
                </a:ln>
                <a:solidFill>
                  <a:srgbClr val="8DBD29"/>
                </a:solidFill>
                <a:effectLst/>
                <a:uLnTx/>
                <a:uFillTx/>
                <a:latin typeface="GT Pressura LCG Black"/>
                <a:ea typeface="+mn-ea"/>
                <a:cs typeface="+mn-cs"/>
              </a:rPr>
              <a:t>MY CUSTOMER HAS REQUESTED EMISSIONS INFORMATION TO HELP THEIR DECARBONIZATION JOURNEY WITHIN SUSTAINABILITY” </a:t>
            </a:r>
            <a:endParaRPr kumimoji="0" lang="en-US" sz="1800" b="0" i="0" u="none" strike="noStrike" kern="1200" cap="none" spc="0" normalizeH="0" baseline="0" noProof="0">
              <a:ln>
                <a:noFill/>
              </a:ln>
              <a:solidFill>
                <a:srgbClr val="8DBD29"/>
              </a:solidFill>
              <a:effectLst/>
              <a:uLnTx/>
              <a:uFillTx/>
              <a:latin typeface="GT Pressura LCG Black"/>
              <a:ea typeface="+mn-ea"/>
              <a:cs typeface="+mn-cs"/>
            </a:endParaRPr>
          </a:p>
        </p:txBody>
      </p:sp>
      <p:sp>
        <p:nvSpPr>
          <p:cNvPr id="73" name="TextBox 72">
            <a:extLst>
              <a:ext uri="{FF2B5EF4-FFF2-40B4-BE49-F238E27FC236}">
                <a16:creationId xmlns:a16="http://schemas.microsoft.com/office/drawing/2014/main" id="{BD45310D-29D6-D7FA-C0F0-D14D4A3B1958}"/>
              </a:ext>
            </a:extLst>
          </p:cNvPr>
          <p:cNvSpPr txBox="1"/>
          <p:nvPr/>
        </p:nvSpPr>
        <p:spPr>
          <a:xfrm>
            <a:off x="304797" y="3885348"/>
            <a:ext cx="5429706" cy="923330"/>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a:ln>
                  <a:noFill/>
                </a:ln>
                <a:solidFill>
                  <a:srgbClr val="8DBD29"/>
                </a:solidFill>
                <a:effectLst/>
                <a:uLnTx/>
                <a:uFillTx/>
                <a:latin typeface="GT Pressura LCG Black"/>
                <a:ea typeface="+mn-ea"/>
                <a:cs typeface="+mn-cs"/>
              </a:rPr>
              <a:t>MY CUSTOMER WANTS TO KNOW</a:t>
            </a:r>
            <a:br>
              <a:rPr kumimoji="0" lang="en-US" sz="1800" b="1" i="0" u="none" strike="noStrike" kern="1200" cap="none" spc="0" normalizeH="0" baseline="0" noProof="0">
                <a:ln>
                  <a:noFill/>
                </a:ln>
                <a:solidFill>
                  <a:srgbClr val="8DBD29"/>
                </a:solidFill>
                <a:effectLst/>
                <a:uLnTx/>
                <a:uFillTx/>
                <a:latin typeface="GT Pressura LCG Black"/>
                <a:ea typeface="+mn-ea"/>
                <a:cs typeface="+mn-cs"/>
              </a:rPr>
            </a:br>
            <a:r>
              <a:rPr kumimoji="0" lang="en-US" sz="1800" b="1" i="0" u="none" strike="noStrike" kern="1200" cap="none" spc="0" normalizeH="0" baseline="0" noProof="0">
                <a:ln>
                  <a:noFill/>
                </a:ln>
                <a:solidFill>
                  <a:srgbClr val="8DBD29"/>
                </a:solidFill>
                <a:effectLst/>
                <a:uLnTx/>
                <a:uFillTx/>
                <a:latin typeface="GT Pressura LCG Black"/>
                <a:ea typeface="+mn-ea"/>
                <a:cs typeface="+mn-cs"/>
              </a:rPr>
              <a:t>IF WE USE RENEWABLE ENERGY AND </a:t>
            </a:r>
            <a:br>
              <a:rPr kumimoji="0" lang="en-US" sz="1800" b="1" i="0" u="none" strike="noStrike" kern="1200" cap="none" spc="0" normalizeH="0" baseline="0" noProof="0">
                <a:ln>
                  <a:noFill/>
                </a:ln>
                <a:solidFill>
                  <a:srgbClr val="8DBD29"/>
                </a:solidFill>
                <a:effectLst/>
                <a:uLnTx/>
                <a:uFillTx/>
                <a:latin typeface="GT Pressura LCG Black"/>
                <a:ea typeface="+mn-ea"/>
                <a:cs typeface="+mn-cs"/>
              </a:rPr>
            </a:br>
            <a:r>
              <a:rPr kumimoji="0" lang="en-US" sz="1800" b="1" i="0" u="none" strike="noStrike" kern="1200" cap="none" spc="0" normalizeH="0" baseline="0" noProof="0">
                <a:ln>
                  <a:noFill/>
                </a:ln>
                <a:solidFill>
                  <a:srgbClr val="8DBD29"/>
                </a:solidFill>
                <a:effectLst/>
                <a:uLnTx/>
                <a:uFillTx/>
                <a:latin typeface="GT Pressura LCG Black"/>
                <a:ea typeface="+mn-ea"/>
                <a:cs typeface="+mn-cs"/>
              </a:rPr>
              <a:t>WHAT % OF OUR ELECTRICITY IS RENEWABLE” </a:t>
            </a:r>
            <a:endParaRPr kumimoji="0" lang="en-US" sz="1800" b="0" i="0" u="none" strike="noStrike" kern="1200" cap="none" spc="0" normalizeH="0" baseline="0" noProof="0">
              <a:ln>
                <a:noFill/>
              </a:ln>
              <a:solidFill>
                <a:srgbClr val="8DBD29"/>
              </a:solidFill>
              <a:effectLst/>
              <a:uLnTx/>
              <a:uFillTx/>
              <a:latin typeface="GT Pressura LCG Black"/>
              <a:ea typeface="+mn-ea"/>
              <a:cs typeface="+mn-cs"/>
            </a:endParaRPr>
          </a:p>
        </p:txBody>
      </p:sp>
      <p:sp>
        <p:nvSpPr>
          <p:cNvPr id="75" name="TextBox 74">
            <a:extLst>
              <a:ext uri="{FF2B5EF4-FFF2-40B4-BE49-F238E27FC236}">
                <a16:creationId xmlns:a16="http://schemas.microsoft.com/office/drawing/2014/main" id="{2D31C451-6A76-4928-A3AF-7881197DAF3E}"/>
              </a:ext>
            </a:extLst>
          </p:cNvPr>
          <p:cNvSpPr txBox="1"/>
          <p:nvPr/>
        </p:nvSpPr>
        <p:spPr>
          <a:xfrm>
            <a:off x="653145" y="2813926"/>
            <a:ext cx="5098297" cy="63094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dirty="0">
                <a:ln>
                  <a:noFill/>
                </a:ln>
                <a:solidFill>
                  <a:srgbClr val="8DBD29"/>
                </a:solidFill>
                <a:effectLst/>
                <a:uLnTx/>
                <a:uFillTx/>
                <a:latin typeface="GT Pressura LCG Black"/>
                <a:ea typeface="+mn-ea"/>
                <a:cs typeface="+mn-cs"/>
              </a:rPr>
              <a:t>I AM BEING ASKED FOR </a:t>
            </a:r>
            <a:br>
              <a:rPr kumimoji="0" lang="en-US" sz="1800" b="1" i="0" u="none" strike="noStrike" kern="1200" cap="none" spc="0" normalizeH="0" baseline="0" noProof="0" dirty="0">
                <a:ln>
                  <a:noFill/>
                </a:ln>
                <a:solidFill>
                  <a:srgbClr val="8DBD29"/>
                </a:solidFill>
                <a:effectLst/>
                <a:uLnTx/>
                <a:uFillTx/>
                <a:latin typeface="GT Pressura LCG Black"/>
                <a:ea typeface="+mn-ea"/>
                <a:cs typeface="+mn-cs"/>
              </a:rPr>
            </a:br>
            <a:r>
              <a:rPr kumimoji="0" lang="en-US" sz="1800" b="1" i="0" u="none" strike="noStrike" kern="1200" cap="none" spc="0" normalizeH="0" baseline="0" noProof="0" dirty="0">
                <a:ln>
                  <a:noFill/>
                </a:ln>
                <a:solidFill>
                  <a:srgbClr val="8DBD29"/>
                </a:solidFill>
                <a:effectLst/>
                <a:uLnTx/>
                <a:uFillTx/>
                <a:latin typeface="GT Pressura LCG Black"/>
                <a:ea typeface="+mn-ea"/>
                <a:cs typeface="+mn-cs"/>
              </a:rPr>
              <a:t>THE RECYCLING CONTENT WITHIN OUR PACKAGING” </a:t>
            </a:r>
            <a:endParaRPr kumimoji="0" lang="en-US" sz="1800" b="0" i="0" u="none" strike="noStrike" kern="1200" cap="none" spc="0" normalizeH="0" baseline="0" noProof="0" dirty="0">
              <a:ln>
                <a:noFill/>
              </a:ln>
              <a:solidFill>
                <a:srgbClr val="8DBD29"/>
              </a:solidFill>
              <a:effectLst/>
              <a:uLnTx/>
              <a:uFillTx/>
              <a:latin typeface="GT Pressura LCG Black"/>
              <a:ea typeface="+mn-ea"/>
              <a:cs typeface="+mn-cs"/>
            </a:endParaRPr>
          </a:p>
        </p:txBody>
      </p:sp>
      <p:sp>
        <p:nvSpPr>
          <p:cNvPr id="110" name="TextBox 109">
            <a:extLst>
              <a:ext uri="{FF2B5EF4-FFF2-40B4-BE49-F238E27FC236}">
                <a16:creationId xmlns:a16="http://schemas.microsoft.com/office/drawing/2014/main" id="{3BFF5B6C-823F-74CF-507E-5E6974B0DC75}"/>
              </a:ext>
            </a:extLst>
          </p:cNvPr>
          <p:cNvSpPr txBox="1"/>
          <p:nvPr/>
        </p:nvSpPr>
        <p:spPr>
          <a:xfrm>
            <a:off x="1034382" y="5249158"/>
            <a:ext cx="4702187" cy="63094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a:ln>
                  <a:noFill/>
                </a:ln>
                <a:solidFill>
                  <a:srgbClr val="8DBD29"/>
                </a:solidFill>
                <a:effectLst/>
                <a:uLnTx/>
                <a:uFillTx/>
                <a:latin typeface="GT Pressura LCG Black"/>
                <a:ea typeface="+mn-ea"/>
                <a:cs typeface="+mn-cs"/>
              </a:rPr>
              <a:t>MY CUSTOMER WANTS A LIST OF INGREDIENTS FOR THE PEPSICO PRODUCTS THEY SELL”</a:t>
            </a:r>
            <a:endParaRPr kumimoji="0" lang="en-US" sz="1800" b="0" i="0" u="none" strike="noStrike" kern="1200" cap="none" spc="0" normalizeH="0" baseline="0" noProof="0">
              <a:ln>
                <a:noFill/>
              </a:ln>
              <a:solidFill>
                <a:srgbClr val="8DBD29"/>
              </a:solidFill>
              <a:effectLst/>
              <a:uLnTx/>
              <a:uFillTx/>
              <a:latin typeface="GT Pressura LCG Black"/>
              <a:ea typeface="+mn-ea"/>
              <a:cs typeface="+mn-cs"/>
            </a:endParaRPr>
          </a:p>
        </p:txBody>
      </p:sp>
      <p:sp>
        <p:nvSpPr>
          <p:cNvPr id="32" name="Title 31">
            <a:extLst>
              <a:ext uri="{FF2B5EF4-FFF2-40B4-BE49-F238E27FC236}">
                <a16:creationId xmlns:a16="http://schemas.microsoft.com/office/drawing/2014/main" id="{ACEB1D21-1EFA-FB16-3160-058FE4202173}"/>
              </a:ext>
            </a:extLst>
          </p:cNvPr>
          <p:cNvSpPr>
            <a:spLocks noGrp="1"/>
          </p:cNvSpPr>
          <p:nvPr>
            <p:ph type="title"/>
          </p:nvPr>
        </p:nvSpPr>
        <p:spPr>
          <a:xfrm>
            <a:off x="304798" y="246888"/>
            <a:ext cx="11585448" cy="969264"/>
          </a:xfrm>
        </p:spPr>
        <p:txBody>
          <a:bodyPr/>
          <a:lstStyle/>
          <a:p>
            <a:pPr lvl="0"/>
            <a:r>
              <a:rPr lang="en-IN" dirty="0"/>
              <a:t>WHEN TO BEST LEVERAGE THIS CUSTOMER SURVEY TOOLKIT</a:t>
            </a:r>
          </a:p>
        </p:txBody>
      </p:sp>
      <p:pic>
        <p:nvPicPr>
          <p:cNvPr id="35" name="Picture 34" descr="A logo with white text and colorful shapes&#10;&#10;AI-generated content may be incorrect.">
            <a:extLst>
              <a:ext uri="{FF2B5EF4-FFF2-40B4-BE49-F238E27FC236}">
                <a16:creationId xmlns:a16="http://schemas.microsoft.com/office/drawing/2014/main" id="{514226A5-E004-568C-E4BF-1688DFC2044C}"/>
              </a:ext>
            </a:extLst>
          </p:cNvPr>
          <p:cNvPicPr>
            <a:picLocks noChangeAspect="1"/>
          </p:cNvPicPr>
          <p:nvPr/>
        </p:nvPicPr>
        <p:blipFill rotWithShape="1">
          <a:blip r:embed="rId6"/>
          <a:srcRect l="5385" t="1424" r="5385" b="1424"/>
          <a:stretch>
            <a:fillRect/>
          </a:stretch>
        </p:blipFill>
        <p:spPr>
          <a:xfrm>
            <a:off x="6444343" y="2116577"/>
            <a:ext cx="5094512" cy="3120146"/>
          </a:xfrm>
          <a:prstGeom prst="rect">
            <a:avLst/>
          </a:prstGeom>
        </p:spPr>
      </p:pic>
      <p:sp>
        <p:nvSpPr>
          <p:cNvPr id="37" name="Isosceles Triangle 36">
            <a:extLst>
              <a:ext uri="{FF2B5EF4-FFF2-40B4-BE49-F238E27FC236}">
                <a16:creationId xmlns:a16="http://schemas.microsoft.com/office/drawing/2014/main" id="{8FFD354B-EA49-7C56-6716-B18409FC731A}"/>
              </a:ext>
            </a:extLst>
          </p:cNvPr>
          <p:cNvSpPr/>
          <p:nvPr/>
        </p:nvSpPr>
        <p:spPr>
          <a:xfrm rot="5400000">
            <a:off x="5791636" y="3546111"/>
            <a:ext cx="863456" cy="261078"/>
          </a:xfrm>
          <a:prstGeom prst="triangle">
            <a:avLst>
              <a:gd name="adj" fmla="val 51778"/>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14" name="Group 13">
            <a:extLst>
              <a:ext uri="{FF2B5EF4-FFF2-40B4-BE49-F238E27FC236}">
                <a16:creationId xmlns:a16="http://schemas.microsoft.com/office/drawing/2014/main" id="{196B00ED-0B3D-9C15-9A7F-EF08199E72F9}"/>
              </a:ext>
            </a:extLst>
          </p:cNvPr>
          <p:cNvGrpSpPr/>
          <p:nvPr/>
        </p:nvGrpSpPr>
        <p:grpSpPr>
          <a:xfrm>
            <a:off x="0" y="2593686"/>
            <a:ext cx="5705474" cy="2435232"/>
            <a:chOff x="431642" y="2593686"/>
            <a:chExt cx="5273832" cy="2435232"/>
          </a:xfrm>
        </p:grpSpPr>
        <p:cxnSp>
          <p:nvCxnSpPr>
            <p:cNvPr id="39" name="Straight Connector 38">
              <a:extLst>
                <a:ext uri="{FF2B5EF4-FFF2-40B4-BE49-F238E27FC236}">
                  <a16:creationId xmlns:a16="http://schemas.microsoft.com/office/drawing/2014/main" id="{41321C2C-AAE9-F632-BA22-1EF6499A7EA4}"/>
                </a:ext>
              </a:extLst>
            </p:cNvPr>
            <p:cNvCxnSpPr/>
            <p:nvPr/>
          </p:nvCxnSpPr>
          <p:spPr>
            <a:xfrm>
              <a:off x="431642" y="2593686"/>
              <a:ext cx="5273832" cy="0"/>
            </a:xfrm>
            <a:prstGeom prst="line">
              <a:avLst/>
            </a:prstGeom>
            <a:ln>
              <a:solidFill>
                <a:schemeClr val="bg1">
                  <a:lumMod val="75000"/>
                  <a:alpha val="7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52A79FB-DBAE-977E-6A51-8F001BEC713E}"/>
                </a:ext>
              </a:extLst>
            </p:cNvPr>
            <p:cNvCxnSpPr/>
            <p:nvPr/>
          </p:nvCxnSpPr>
          <p:spPr>
            <a:xfrm>
              <a:off x="431642" y="3665108"/>
              <a:ext cx="5273832" cy="0"/>
            </a:xfrm>
            <a:prstGeom prst="line">
              <a:avLst/>
            </a:prstGeom>
            <a:ln>
              <a:solidFill>
                <a:schemeClr val="bg1">
                  <a:lumMod val="75000"/>
                  <a:alpha val="7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0922B9-5880-3499-C953-2EC55F190F79}"/>
                </a:ext>
              </a:extLst>
            </p:cNvPr>
            <p:cNvCxnSpPr/>
            <p:nvPr/>
          </p:nvCxnSpPr>
          <p:spPr>
            <a:xfrm>
              <a:off x="431642" y="5028918"/>
              <a:ext cx="5273832" cy="0"/>
            </a:xfrm>
            <a:prstGeom prst="line">
              <a:avLst/>
            </a:prstGeom>
            <a:ln>
              <a:solidFill>
                <a:schemeClr val="bg1">
                  <a:lumMod val="75000"/>
                  <a:alpha val="77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D4325A8-7CD2-D422-021F-2E69C0EBA1A9}"/>
              </a:ext>
            </a:extLst>
          </p:cNvPr>
          <p:cNvGrpSpPr/>
          <p:nvPr/>
        </p:nvGrpSpPr>
        <p:grpSpPr>
          <a:xfrm>
            <a:off x="1054022" y="1395163"/>
            <a:ext cx="306114" cy="254203"/>
            <a:chOff x="1379601" y="-647346"/>
            <a:chExt cx="80210" cy="66608"/>
          </a:xfrm>
          <a:solidFill>
            <a:schemeClr val="bg1"/>
          </a:solidFill>
        </p:grpSpPr>
        <p:sp>
          <p:nvSpPr>
            <p:cNvPr id="45" name="Freeform: Shape 44">
              <a:extLst>
                <a:ext uri="{FF2B5EF4-FFF2-40B4-BE49-F238E27FC236}">
                  <a16:creationId xmlns:a16="http://schemas.microsoft.com/office/drawing/2014/main" id="{7073CB67-8D35-AD03-1B46-72F87B9D3ED7}"/>
                </a:ext>
              </a:extLst>
            </p:cNvPr>
            <p:cNvSpPr/>
            <p:nvPr/>
          </p:nvSpPr>
          <p:spPr>
            <a:xfrm>
              <a:off x="1379601" y="-647346"/>
              <a:ext cx="34204" cy="66608"/>
            </a:xfrm>
            <a:custGeom>
              <a:avLst/>
              <a:gdLst/>
              <a:ahLst/>
              <a:cxnLst/>
              <a:rect l="l" t="t" r="r" b="b"/>
              <a:pathLst>
                <a:path w="34204" h="66608">
                  <a:moveTo>
                    <a:pt x="20603" y="0"/>
                  </a:moveTo>
                  <a:lnTo>
                    <a:pt x="28804" y="0"/>
                  </a:lnTo>
                  <a:cubicBezTo>
                    <a:pt x="30004" y="0"/>
                    <a:pt x="30937" y="367"/>
                    <a:pt x="31604" y="1100"/>
                  </a:cubicBezTo>
                  <a:cubicBezTo>
                    <a:pt x="32271" y="1834"/>
                    <a:pt x="32604" y="2800"/>
                    <a:pt x="32604" y="4001"/>
                  </a:cubicBezTo>
                  <a:cubicBezTo>
                    <a:pt x="32604" y="4401"/>
                    <a:pt x="32471" y="5134"/>
                    <a:pt x="32204" y="6201"/>
                  </a:cubicBezTo>
                  <a:lnTo>
                    <a:pt x="24803" y="25803"/>
                  </a:lnTo>
                  <a:cubicBezTo>
                    <a:pt x="24670" y="26070"/>
                    <a:pt x="24603" y="26403"/>
                    <a:pt x="24603" y="26803"/>
                  </a:cubicBezTo>
                  <a:cubicBezTo>
                    <a:pt x="24603" y="28004"/>
                    <a:pt x="25203" y="28604"/>
                    <a:pt x="26403" y="28604"/>
                  </a:cubicBezTo>
                  <a:lnTo>
                    <a:pt x="30404" y="28604"/>
                  </a:lnTo>
                  <a:cubicBezTo>
                    <a:pt x="31471" y="28604"/>
                    <a:pt x="32371" y="28970"/>
                    <a:pt x="33104" y="29704"/>
                  </a:cubicBezTo>
                  <a:cubicBezTo>
                    <a:pt x="33838" y="30437"/>
                    <a:pt x="34204" y="31337"/>
                    <a:pt x="34204" y="32404"/>
                  </a:cubicBezTo>
                  <a:lnTo>
                    <a:pt x="34204" y="62808"/>
                  </a:lnTo>
                  <a:cubicBezTo>
                    <a:pt x="34204" y="63741"/>
                    <a:pt x="33838" y="64608"/>
                    <a:pt x="33104" y="65408"/>
                  </a:cubicBezTo>
                  <a:cubicBezTo>
                    <a:pt x="32371" y="66208"/>
                    <a:pt x="31471" y="66608"/>
                    <a:pt x="30404" y="66608"/>
                  </a:cubicBezTo>
                  <a:lnTo>
                    <a:pt x="3801" y="66608"/>
                  </a:lnTo>
                  <a:cubicBezTo>
                    <a:pt x="2867" y="66608"/>
                    <a:pt x="2000" y="66208"/>
                    <a:pt x="1200" y="65408"/>
                  </a:cubicBezTo>
                  <a:cubicBezTo>
                    <a:pt x="400" y="64608"/>
                    <a:pt x="0" y="63741"/>
                    <a:pt x="0" y="62808"/>
                  </a:cubicBezTo>
                  <a:lnTo>
                    <a:pt x="0" y="34804"/>
                  </a:lnTo>
                  <a:cubicBezTo>
                    <a:pt x="0" y="32671"/>
                    <a:pt x="333" y="30571"/>
                    <a:pt x="1000" y="28504"/>
                  </a:cubicBezTo>
                  <a:cubicBezTo>
                    <a:pt x="1667" y="26437"/>
                    <a:pt x="2800" y="23870"/>
                    <a:pt x="4401" y="20803"/>
                  </a:cubicBezTo>
                  <a:lnTo>
                    <a:pt x="13402" y="3801"/>
                  </a:lnTo>
                  <a:cubicBezTo>
                    <a:pt x="13935" y="2867"/>
                    <a:pt x="14835" y="2000"/>
                    <a:pt x="16102" y="1200"/>
                  </a:cubicBezTo>
                  <a:cubicBezTo>
                    <a:pt x="17369" y="400"/>
                    <a:pt x="18869" y="0"/>
                    <a:pt x="2060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4" name="Freeform: Shape 43">
              <a:extLst>
                <a:ext uri="{FF2B5EF4-FFF2-40B4-BE49-F238E27FC236}">
                  <a16:creationId xmlns:a16="http://schemas.microsoft.com/office/drawing/2014/main" id="{495A1C3B-EEC1-FB55-2923-9BBA54F6D7C0}"/>
                </a:ext>
              </a:extLst>
            </p:cNvPr>
            <p:cNvSpPr/>
            <p:nvPr/>
          </p:nvSpPr>
          <p:spPr>
            <a:xfrm>
              <a:off x="1425607" y="-647346"/>
              <a:ext cx="34204" cy="66608"/>
            </a:xfrm>
            <a:custGeom>
              <a:avLst/>
              <a:gdLst/>
              <a:ahLst/>
              <a:cxnLst/>
              <a:rect l="l" t="t" r="r" b="b"/>
              <a:pathLst>
                <a:path w="34204" h="66608">
                  <a:moveTo>
                    <a:pt x="20602" y="0"/>
                  </a:moveTo>
                  <a:lnTo>
                    <a:pt x="28803" y="0"/>
                  </a:lnTo>
                  <a:cubicBezTo>
                    <a:pt x="30004" y="0"/>
                    <a:pt x="30937" y="367"/>
                    <a:pt x="31604" y="1100"/>
                  </a:cubicBezTo>
                  <a:cubicBezTo>
                    <a:pt x="32271" y="1834"/>
                    <a:pt x="32604" y="2800"/>
                    <a:pt x="32604" y="4001"/>
                  </a:cubicBezTo>
                  <a:cubicBezTo>
                    <a:pt x="32604" y="4401"/>
                    <a:pt x="32471" y="5134"/>
                    <a:pt x="32204" y="6201"/>
                  </a:cubicBezTo>
                  <a:lnTo>
                    <a:pt x="24803" y="25803"/>
                  </a:lnTo>
                  <a:cubicBezTo>
                    <a:pt x="24670" y="26070"/>
                    <a:pt x="24603" y="26403"/>
                    <a:pt x="24603" y="26803"/>
                  </a:cubicBezTo>
                  <a:cubicBezTo>
                    <a:pt x="24603" y="28004"/>
                    <a:pt x="25203" y="28604"/>
                    <a:pt x="26403" y="28604"/>
                  </a:cubicBezTo>
                  <a:lnTo>
                    <a:pt x="30404" y="28604"/>
                  </a:lnTo>
                  <a:cubicBezTo>
                    <a:pt x="31470" y="28604"/>
                    <a:pt x="32371" y="28970"/>
                    <a:pt x="33104" y="29704"/>
                  </a:cubicBezTo>
                  <a:cubicBezTo>
                    <a:pt x="33837" y="30437"/>
                    <a:pt x="34204" y="31337"/>
                    <a:pt x="34204" y="32404"/>
                  </a:cubicBezTo>
                  <a:lnTo>
                    <a:pt x="34204" y="62808"/>
                  </a:lnTo>
                  <a:cubicBezTo>
                    <a:pt x="34204" y="63741"/>
                    <a:pt x="33837" y="64608"/>
                    <a:pt x="33104" y="65408"/>
                  </a:cubicBezTo>
                  <a:cubicBezTo>
                    <a:pt x="32371" y="66208"/>
                    <a:pt x="31470" y="66608"/>
                    <a:pt x="30404" y="66608"/>
                  </a:cubicBezTo>
                  <a:lnTo>
                    <a:pt x="3800" y="66608"/>
                  </a:lnTo>
                  <a:cubicBezTo>
                    <a:pt x="2867" y="66608"/>
                    <a:pt x="2000" y="66208"/>
                    <a:pt x="1200" y="65408"/>
                  </a:cubicBezTo>
                  <a:cubicBezTo>
                    <a:pt x="400" y="64608"/>
                    <a:pt x="0" y="63741"/>
                    <a:pt x="0" y="62808"/>
                  </a:cubicBezTo>
                  <a:lnTo>
                    <a:pt x="0" y="34804"/>
                  </a:lnTo>
                  <a:cubicBezTo>
                    <a:pt x="0" y="32671"/>
                    <a:pt x="333" y="30571"/>
                    <a:pt x="1000" y="28504"/>
                  </a:cubicBezTo>
                  <a:cubicBezTo>
                    <a:pt x="1667" y="26437"/>
                    <a:pt x="2800" y="23870"/>
                    <a:pt x="4400" y="20803"/>
                  </a:cubicBezTo>
                  <a:lnTo>
                    <a:pt x="13401" y="3801"/>
                  </a:lnTo>
                  <a:cubicBezTo>
                    <a:pt x="13935" y="2867"/>
                    <a:pt x="14835" y="2000"/>
                    <a:pt x="16102" y="1200"/>
                  </a:cubicBezTo>
                  <a:cubicBezTo>
                    <a:pt x="17369" y="400"/>
                    <a:pt x="18869" y="0"/>
                    <a:pt x="206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grpSp>
        <p:nvGrpSpPr>
          <p:cNvPr id="48" name="Group 47">
            <a:extLst>
              <a:ext uri="{FF2B5EF4-FFF2-40B4-BE49-F238E27FC236}">
                <a16:creationId xmlns:a16="http://schemas.microsoft.com/office/drawing/2014/main" id="{B5A5B735-9690-51BF-F329-2E6C548482FD}"/>
              </a:ext>
            </a:extLst>
          </p:cNvPr>
          <p:cNvGrpSpPr/>
          <p:nvPr/>
        </p:nvGrpSpPr>
        <p:grpSpPr>
          <a:xfrm>
            <a:off x="3169764" y="2765074"/>
            <a:ext cx="306114" cy="254203"/>
            <a:chOff x="1379601" y="-647346"/>
            <a:chExt cx="80210" cy="66608"/>
          </a:xfrm>
          <a:solidFill>
            <a:schemeClr val="bg1"/>
          </a:solidFill>
        </p:grpSpPr>
        <p:sp>
          <p:nvSpPr>
            <p:cNvPr id="49" name="Freeform: Shape 48">
              <a:extLst>
                <a:ext uri="{FF2B5EF4-FFF2-40B4-BE49-F238E27FC236}">
                  <a16:creationId xmlns:a16="http://schemas.microsoft.com/office/drawing/2014/main" id="{AEA8F7AD-E0E7-8421-4E43-F5CF39EBCA81}"/>
                </a:ext>
              </a:extLst>
            </p:cNvPr>
            <p:cNvSpPr/>
            <p:nvPr/>
          </p:nvSpPr>
          <p:spPr>
            <a:xfrm>
              <a:off x="1379601" y="-647346"/>
              <a:ext cx="34204" cy="66608"/>
            </a:xfrm>
            <a:custGeom>
              <a:avLst/>
              <a:gdLst/>
              <a:ahLst/>
              <a:cxnLst/>
              <a:rect l="l" t="t" r="r" b="b"/>
              <a:pathLst>
                <a:path w="34204" h="66608">
                  <a:moveTo>
                    <a:pt x="20603" y="0"/>
                  </a:moveTo>
                  <a:lnTo>
                    <a:pt x="28804" y="0"/>
                  </a:lnTo>
                  <a:cubicBezTo>
                    <a:pt x="30004" y="0"/>
                    <a:pt x="30937" y="367"/>
                    <a:pt x="31604" y="1100"/>
                  </a:cubicBezTo>
                  <a:cubicBezTo>
                    <a:pt x="32271" y="1834"/>
                    <a:pt x="32604" y="2800"/>
                    <a:pt x="32604" y="4001"/>
                  </a:cubicBezTo>
                  <a:cubicBezTo>
                    <a:pt x="32604" y="4401"/>
                    <a:pt x="32471" y="5134"/>
                    <a:pt x="32204" y="6201"/>
                  </a:cubicBezTo>
                  <a:lnTo>
                    <a:pt x="24803" y="25803"/>
                  </a:lnTo>
                  <a:cubicBezTo>
                    <a:pt x="24670" y="26070"/>
                    <a:pt x="24603" y="26403"/>
                    <a:pt x="24603" y="26803"/>
                  </a:cubicBezTo>
                  <a:cubicBezTo>
                    <a:pt x="24603" y="28004"/>
                    <a:pt x="25203" y="28604"/>
                    <a:pt x="26403" y="28604"/>
                  </a:cubicBezTo>
                  <a:lnTo>
                    <a:pt x="30404" y="28604"/>
                  </a:lnTo>
                  <a:cubicBezTo>
                    <a:pt x="31471" y="28604"/>
                    <a:pt x="32371" y="28970"/>
                    <a:pt x="33104" y="29704"/>
                  </a:cubicBezTo>
                  <a:cubicBezTo>
                    <a:pt x="33838" y="30437"/>
                    <a:pt x="34204" y="31337"/>
                    <a:pt x="34204" y="32404"/>
                  </a:cubicBezTo>
                  <a:lnTo>
                    <a:pt x="34204" y="62808"/>
                  </a:lnTo>
                  <a:cubicBezTo>
                    <a:pt x="34204" y="63741"/>
                    <a:pt x="33838" y="64608"/>
                    <a:pt x="33104" y="65408"/>
                  </a:cubicBezTo>
                  <a:cubicBezTo>
                    <a:pt x="32371" y="66208"/>
                    <a:pt x="31471" y="66608"/>
                    <a:pt x="30404" y="66608"/>
                  </a:cubicBezTo>
                  <a:lnTo>
                    <a:pt x="3801" y="66608"/>
                  </a:lnTo>
                  <a:cubicBezTo>
                    <a:pt x="2867" y="66608"/>
                    <a:pt x="2000" y="66208"/>
                    <a:pt x="1200" y="65408"/>
                  </a:cubicBezTo>
                  <a:cubicBezTo>
                    <a:pt x="400" y="64608"/>
                    <a:pt x="0" y="63741"/>
                    <a:pt x="0" y="62808"/>
                  </a:cubicBezTo>
                  <a:lnTo>
                    <a:pt x="0" y="34804"/>
                  </a:lnTo>
                  <a:cubicBezTo>
                    <a:pt x="0" y="32671"/>
                    <a:pt x="333" y="30571"/>
                    <a:pt x="1000" y="28504"/>
                  </a:cubicBezTo>
                  <a:cubicBezTo>
                    <a:pt x="1667" y="26437"/>
                    <a:pt x="2800" y="23870"/>
                    <a:pt x="4401" y="20803"/>
                  </a:cubicBezTo>
                  <a:lnTo>
                    <a:pt x="13402" y="3801"/>
                  </a:lnTo>
                  <a:cubicBezTo>
                    <a:pt x="13935" y="2867"/>
                    <a:pt x="14835" y="2000"/>
                    <a:pt x="16102" y="1200"/>
                  </a:cubicBezTo>
                  <a:cubicBezTo>
                    <a:pt x="17369" y="400"/>
                    <a:pt x="18869" y="0"/>
                    <a:pt x="2060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50" name="Freeform: Shape 49">
              <a:extLst>
                <a:ext uri="{FF2B5EF4-FFF2-40B4-BE49-F238E27FC236}">
                  <a16:creationId xmlns:a16="http://schemas.microsoft.com/office/drawing/2014/main" id="{904175B4-E07A-38FC-E327-10DCAEAE0118}"/>
                </a:ext>
              </a:extLst>
            </p:cNvPr>
            <p:cNvSpPr/>
            <p:nvPr/>
          </p:nvSpPr>
          <p:spPr>
            <a:xfrm>
              <a:off x="1425607" y="-647346"/>
              <a:ext cx="34204" cy="66608"/>
            </a:xfrm>
            <a:custGeom>
              <a:avLst/>
              <a:gdLst/>
              <a:ahLst/>
              <a:cxnLst/>
              <a:rect l="l" t="t" r="r" b="b"/>
              <a:pathLst>
                <a:path w="34204" h="66608">
                  <a:moveTo>
                    <a:pt x="20602" y="0"/>
                  </a:moveTo>
                  <a:lnTo>
                    <a:pt x="28803" y="0"/>
                  </a:lnTo>
                  <a:cubicBezTo>
                    <a:pt x="30004" y="0"/>
                    <a:pt x="30937" y="367"/>
                    <a:pt x="31604" y="1100"/>
                  </a:cubicBezTo>
                  <a:cubicBezTo>
                    <a:pt x="32271" y="1834"/>
                    <a:pt x="32604" y="2800"/>
                    <a:pt x="32604" y="4001"/>
                  </a:cubicBezTo>
                  <a:cubicBezTo>
                    <a:pt x="32604" y="4401"/>
                    <a:pt x="32471" y="5134"/>
                    <a:pt x="32204" y="6201"/>
                  </a:cubicBezTo>
                  <a:lnTo>
                    <a:pt x="24803" y="25803"/>
                  </a:lnTo>
                  <a:cubicBezTo>
                    <a:pt x="24670" y="26070"/>
                    <a:pt x="24603" y="26403"/>
                    <a:pt x="24603" y="26803"/>
                  </a:cubicBezTo>
                  <a:cubicBezTo>
                    <a:pt x="24603" y="28004"/>
                    <a:pt x="25203" y="28604"/>
                    <a:pt x="26403" y="28604"/>
                  </a:cubicBezTo>
                  <a:lnTo>
                    <a:pt x="30404" y="28604"/>
                  </a:lnTo>
                  <a:cubicBezTo>
                    <a:pt x="31470" y="28604"/>
                    <a:pt x="32371" y="28970"/>
                    <a:pt x="33104" y="29704"/>
                  </a:cubicBezTo>
                  <a:cubicBezTo>
                    <a:pt x="33837" y="30437"/>
                    <a:pt x="34204" y="31337"/>
                    <a:pt x="34204" y="32404"/>
                  </a:cubicBezTo>
                  <a:lnTo>
                    <a:pt x="34204" y="62808"/>
                  </a:lnTo>
                  <a:cubicBezTo>
                    <a:pt x="34204" y="63741"/>
                    <a:pt x="33837" y="64608"/>
                    <a:pt x="33104" y="65408"/>
                  </a:cubicBezTo>
                  <a:cubicBezTo>
                    <a:pt x="32371" y="66208"/>
                    <a:pt x="31470" y="66608"/>
                    <a:pt x="30404" y="66608"/>
                  </a:cubicBezTo>
                  <a:lnTo>
                    <a:pt x="3800" y="66608"/>
                  </a:lnTo>
                  <a:cubicBezTo>
                    <a:pt x="2867" y="66608"/>
                    <a:pt x="2000" y="66208"/>
                    <a:pt x="1200" y="65408"/>
                  </a:cubicBezTo>
                  <a:cubicBezTo>
                    <a:pt x="400" y="64608"/>
                    <a:pt x="0" y="63741"/>
                    <a:pt x="0" y="62808"/>
                  </a:cubicBezTo>
                  <a:lnTo>
                    <a:pt x="0" y="34804"/>
                  </a:lnTo>
                  <a:cubicBezTo>
                    <a:pt x="0" y="32671"/>
                    <a:pt x="333" y="30571"/>
                    <a:pt x="1000" y="28504"/>
                  </a:cubicBezTo>
                  <a:cubicBezTo>
                    <a:pt x="1667" y="26437"/>
                    <a:pt x="2800" y="23870"/>
                    <a:pt x="4400" y="20803"/>
                  </a:cubicBezTo>
                  <a:lnTo>
                    <a:pt x="13401" y="3801"/>
                  </a:lnTo>
                  <a:cubicBezTo>
                    <a:pt x="13935" y="2867"/>
                    <a:pt x="14835" y="2000"/>
                    <a:pt x="16102" y="1200"/>
                  </a:cubicBezTo>
                  <a:cubicBezTo>
                    <a:pt x="17369" y="400"/>
                    <a:pt x="18869" y="0"/>
                    <a:pt x="206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grpSp>
        <p:nvGrpSpPr>
          <p:cNvPr id="51" name="Group 50">
            <a:extLst>
              <a:ext uri="{FF2B5EF4-FFF2-40B4-BE49-F238E27FC236}">
                <a16:creationId xmlns:a16="http://schemas.microsoft.com/office/drawing/2014/main" id="{85509FAE-31FF-EE46-A8E9-386D1079D0A9}"/>
              </a:ext>
            </a:extLst>
          </p:cNvPr>
          <p:cNvGrpSpPr/>
          <p:nvPr/>
        </p:nvGrpSpPr>
        <p:grpSpPr>
          <a:xfrm>
            <a:off x="2207649" y="3825808"/>
            <a:ext cx="306114" cy="254203"/>
            <a:chOff x="1379601" y="-647346"/>
            <a:chExt cx="80210" cy="66608"/>
          </a:xfrm>
          <a:solidFill>
            <a:schemeClr val="bg1"/>
          </a:solidFill>
        </p:grpSpPr>
        <p:sp>
          <p:nvSpPr>
            <p:cNvPr id="52" name="Freeform: Shape 51">
              <a:extLst>
                <a:ext uri="{FF2B5EF4-FFF2-40B4-BE49-F238E27FC236}">
                  <a16:creationId xmlns:a16="http://schemas.microsoft.com/office/drawing/2014/main" id="{7EB6F57E-DFC4-533B-BAA2-4F1145788024}"/>
                </a:ext>
              </a:extLst>
            </p:cNvPr>
            <p:cNvSpPr/>
            <p:nvPr/>
          </p:nvSpPr>
          <p:spPr>
            <a:xfrm>
              <a:off x="1379601" y="-647346"/>
              <a:ext cx="34204" cy="66608"/>
            </a:xfrm>
            <a:custGeom>
              <a:avLst/>
              <a:gdLst/>
              <a:ahLst/>
              <a:cxnLst/>
              <a:rect l="l" t="t" r="r" b="b"/>
              <a:pathLst>
                <a:path w="34204" h="66608">
                  <a:moveTo>
                    <a:pt x="20603" y="0"/>
                  </a:moveTo>
                  <a:lnTo>
                    <a:pt x="28804" y="0"/>
                  </a:lnTo>
                  <a:cubicBezTo>
                    <a:pt x="30004" y="0"/>
                    <a:pt x="30937" y="367"/>
                    <a:pt x="31604" y="1100"/>
                  </a:cubicBezTo>
                  <a:cubicBezTo>
                    <a:pt x="32271" y="1834"/>
                    <a:pt x="32604" y="2800"/>
                    <a:pt x="32604" y="4001"/>
                  </a:cubicBezTo>
                  <a:cubicBezTo>
                    <a:pt x="32604" y="4401"/>
                    <a:pt x="32471" y="5134"/>
                    <a:pt x="32204" y="6201"/>
                  </a:cubicBezTo>
                  <a:lnTo>
                    <a:pt x="24803" y="25803"/>
                  </a:lnTo>
                  <a:cubicBezTo>
                    <a:pt x="24670" y="26070"/>
                    <a:pt x="24603" y="26403"/>
                    <a:pt x="24603" y="26803"/>
                  </a:cubicBezTo>
                  <a:cubicBezTo>
                    <a:pt x="24603" y="28004"/>
                    <a:pt x="25203" y="28604"/>
                    <a:pt x="26403" y="28604"/>
                  </a:cubicBezTo>
                  <a:lnTo>
                    <a:pt x="30404" y="28604"/>
                  </a:lnTo>
                  <a:cubicBezTo>
                    <a:pt x="31471" y="28604"/>
                    <a:pt x="32371" y="28970"/>
                    <a:pt x="33104" y="29704"/>
                  </a:cubicBezTo>
                  <a:cubicBezTo>
                    <a:pt x="33838" y="30437"/>
                    <a:pt x="34204" y="31337"/>
                    <a:pt x="34204" y="32404"/>
                  </a:cubicBezTo>
                  <a:lnTo>
                    <a:pt x="34204" y="62808"/>
                  </a:lnTo>
                  <a:cubicBezTo>
                    <a:pt x="34204" y="63741"/>
                    <a:pt x="33838" y="64608"/>
                    <a:pt x="33104" y="65408"/>
                  </a:cubicBezTo>
                  <a:cubicBezTo>
                    <a:pt x="32371" y="66208"/>
                    <a:pt x="31471" y="66608"/>
                    <a:pt x="30404" y="66608"/>
                  </a:cubicBezTo>
                  <a:lnTo>
                    <a:pt x="3801" y="66608"/>
                  </a:lnTo>
                  <a:cubicBezTo>
                    <a:pt x="2867" y="66608"/>
                    <a:pt x="2000" y="66208"/>
                    <a:pt x="1200" y="65408"/>
                  </a:cubicBezTo>
                  <a:cubicBezTo>
                    <a:pt x="400" y="64608"/>
                    <a:pt x="0" y="63741"/>
                    <a:pt x="0" y="62808"/>
                  </a:cubicBezTo>
                  <a:lnTo>
                    <a:pt x="0" y="34804"/>
                  </a:lnTo>
                  <a:cubicBezTo>
                    <a:pt x="0" y="32671"/>
                    <a:pt x="333" y="30571"/>
                    <a:pt x="1000" y="28504"/>
                  </a:cubicBezTo>
                  <a:cubicBezTo>
                    <a:pt x="1667" y="26437"/>
                    <a:pt x="2800" y="23870"/>
                    <a:pt x="4401" y="20803"/>
                  </a:cubicBezTo>
                  <a:lnTo>
                    <a:pt x="13402" y="3801"/>
                  </a:lnTo>
                  <a:cubicBezTo>
                    <a:pt x="13935" y="2867"/>
                    <a:pt x="14835" y="2000"/>
                    <a:pt x="16102" y="1200"/>
                  </a:cubicBezTo>
                  <a:cubicBezTo>
                    <a:pt x="17369" y="400"/>
                    <a:pt x="18869" y="0"/>
                    <a:pt x="2060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53" name="Freeform: Shape 52">
              <a:extLst>
                <a:ext uri="{FF2B5EF4-FFF2-40B4-BE49-F238E27FC236}">
                  <a16:creationId xmlns:a16="http://schemas.microsoft.com/office/drawing/2014/main" id="{8E287B55-A701-C903-11B9-626FB836B925}"/>
                </a:ext>
              </a:extLst>
            </p:cNvPr>
            <p:cNvSpPr/>
            <p:nvPr/>
          </p:nvSpPr>
          <p:spPr>
            <a:xfrm>
              <a:off x="1425607" y="-647346"/>
              <a:ext cx="34204" cy="66608"/>
            </a:xfrm>
            <a:custGeom>
              <a:avLst/>
              <a:gdLst/>
              <a:ahLst/>
              <a:cxnLst/>
              <a:rect l="l" t="t" r="r" b="b"/>
              <a:pathLst>
                <a:path w="34204" h="66608">
                  <a:moveTo>
                    <a:pt x="20602" y="0"/>
                  </a:moveTo>
                  <a:lnTo>
                    <a:pt x="28803" y="0"/>
                  </a:lnTo>
                  <a:cubicBezTo>
                    <a:pt x="30004" y="0"/>
                    <a:pt x="30937" y="367"/>
                    <a:pt x="31604" y="1100"/>
                  </a:cubicBezTo>
                  <a:cubicBezTo>
                    <a:pt x="32271" y="1834"/>
                    <a:pt x="32604" y="2800"/>
                    <a:pt x="32604" y="4001"/>
                  </a:cubicBezTo>
                  <a:cubicBezTo>
                    <a:pt x="32604" y="4401"/>
                    <a:pt x="32471" y="5134"/>
                    <a:pt x="32204" y="6201"/>
                  </a:cubicBezTo>
                  <a:lnTo>
                    <a:pt x="24803" y="25803"/>
                  </a:lnTo>
                  <a:cubicBezTo>
                    <a:pt x="24670" y="26070"/>
                    <a:pt x="24603" y="26403"/>
                    <a:pt x="24603" y="26803"/>
                  </a:cubicBezTo>
                  <a:cubicBezTo>
                    <a:pt x="24603" y="28004"/>
                    <a:pt x="25203" y="28604"/>
                    <a:pt x="26403" y="28604"/>
                  </a:cubicBezTo>
                  <a:lnTo>
                    <a:pt x="30404" y="28604"/>
                  </a:lnTo>
                  <a:cubicBezTo>
                    <a:pt x="31470" y="28604"/>
                    <a:pt x="32371" y="28970"/>
                    <a:pt x="33104" y="29704"/>
                  </a:cubicBezTo>
                  <a:cubicBezTo>
                    <a:pt x="33837" y="30437"/>
                    <a:pt x="34204" y="31337"/>
                    <a:pt x="34204" y="32404"/>
                  </a:cubicBezTo>
                  <a:lnTo>
                    <a:pt x="34204" y="62808"/>
                  </a:lnTo>
                  <a:cubicBezTo>
                    <a:pt x="34204" y="63741"/>
                    <a:pt x="33837" y="64608"/>
                    <a:pt x="33104" y="65408"/>
                  </a:cubicBezTo>
                  <a:cubicBezTo>
                    <a:pt x="32371" y="66208"/>
                    <a:pt x="31470" y="66608"/>
                    <a:pt x="30404" y="66608"/>
                  </a:cubicBezTo>
                  <a:lnTo>
                    <a:pt x="3800" y="66608"/>
                  </a:lnTo>
                  <a:cubicBezTo>
                    <a:pt x="2867" y="66608"/>
                    <a:pt x="2000" y="66208"/>
                    <a:pt x="1200" y="65408"/>
                  </a:cubicBezTo>
                  <a:cubicBezTo>
                    <a:pt x="400" y="64608"/>
                    <a:pt x="0" y="63741"/>
                    <a:pt x="0" y="62808"/>
                  </a:cubicBezTo>
                  <a:lnTo>
                    <a:pt x="0" y="34804"/>
                  </a:lnTo>
                  <a:cubicBezTo>
                    <a:pt x="0" y="32671"/>
                    <a:pt x="333" y="30571"/>
                    <a:pt x="1000" y="28504"/>
                  </a:cubicBezTo>
                  <a:cubicBezTo>
                    <a:pt x="1667" y="26437"/>
                    <a:pt x="2800" y="23870"/>
                    <a:pt x="4400" y="20803"/>
                  </a:cubicBezTo>
                  <a:lnTo>
                    <a:pt x="13401" y="3801"/>
                  </a:lnTo>
                  <a:cubicBezTo>
                    <a:pt x="13935" y="2867"/>
                    <a:pt x="14835" y="2000"/>
                    <a:pt x="16102" y="1200"/>
                  </a:cubicBezTo>
                  <a:cubicBezTo>
                    <a:pt x="17369" y="400"/>
                    <a:pt x="18869" y="0"/>
                    <a:pt x="206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grpSp>
        <p:nvGrpSpPr>
          <p:cNvPr id="54" name="Group 53">
            <a:extLst>
              <a:ext uri="{FF2B5EF4-FFF2-40B4-BE49-F238E27FC236}">
                <a16:creationId xmlns:a16="http://schemas.microsoft.com/office/drawing/2014/main" id="{D6BEA5FB-5EB1-2402-9910-5F5FD3690D36}"/>
              </a:ext>
            </a:extLst>
          </p:cNvPr>
          <p:cNvGrpSpPr/>
          <p:nvPr/>
        </p:nvGrpSpPr>
        <p:grpSpPr>
          <a:xfrm>
            <a:off x="878278" y="5170526"/>
            <a:ext cx="306114" cy="254203"/>
            <a:chOff x="1379601" y="-647346"/>
            <a:chExt cx="80210" cy="66608"/>
          </a:xfrm>
          <a:solidFill>
            <a:schemeClr val="bg1"/>
          </a:solidFill>
        </p:grpSpPr>
        <p:sp>
          <p:nvSpPr>
            <p:cNvPr id="55" name="Freeform: Shape 54">
              <a:extLst>
                <a:ext uri="{FF2B5EF4-FFF2-40B4-BE49-F238E27FC236}">
                  <a16:creationId xmlns:a16="http://schemas.microsoft.com/office/drawing/2014/main" id="{5DCCBD41-ABC2-BC8F-C20A-33123C78CC29}"/>
                </a:ext>
              </a:extLst>
            </p:cNvPr>
            <p:cNvSpPr/>
            <p:nvPr/>
          </p:nvSpPr>
          <p:spPr>
            <a:xfrm>
              <a:off x="1379601" y="-647346"/>
              <a:ext cx="34204" cy="66608"/>
            </a:xfrm>
            <a:custGeom>
              <a:avLst/>
              <a:gdLst/>
              <a:ahLst/>
              <a:cxnLst/>
              <a:rect l="l" t="t" r="r" b="b"/>
              <a:pathLst>
                <a:path w="34204" h="66608">
                  <a:moveTo>
                    <a:pt x="20603" y="0"/>
                  </a:moveTo>
                  <a:lnTo>
                    <a:pt x="28804" y="0"/>
                  </a:lnTo>
                  <a:cubicBezTo>
                    <a:pt x="30004" y="0"/>
                    <a:pt x="30937" y="367"/>
                    <a:pt x="31604" y="1100"/>
                  </a:cubicBezTo>
                  <a:cubicBezTo>
                    <a:pt x="32271" y="1834"/>
                    <a:pt x="32604" y="2800"/>
                    <a:pt x="32604" y="4001"/>
                  </a:cubicBezTo>
                  <a:cubicBezTo>
                    <a:pt x="32604" y="4401"/>
                    <a:pt x="32471" y="5134"/>
                    <a:pt x="32204" y="6201"/>
                  </a:cubicBezTo>
                  <a:lnTo>
                    <a:pt x="24803" y="25803"/>
                  </a:lnTo>
                  <a:cubicBezTo>
                    <a:pt x="24670" y="26070"/>
                    <a:pt x="24603" y="26403"/>
                    <a:pt x="24603" y="26803"/>
                  </a:cubicBezTo>
                  <a:cubicBezTo>
                    <a:pt x="24603" y="28004"/>
                    <a:pt x="25203" y="28604"/>
                    <a:pt x="26403" y="28604"/>
                  </a:cubicBezTo>
                  <a:lnTo>
                    <a:pt x="30404" y="28604"/>
                  </a:lnTo>
                  <a:cubicBezTo>
                    <a:pt x="31471" y="28604"/>
                    <a:pt x="32371" y="28970"/>
                    <a:pt x="33104" y="29704"/>
                  </a:cubicBezTo>
                  <a:cubicBezTo>
                    <a:pt x="33838" y="30437"/>
                    <a:pt x="34204" y="31337"/>
                    <a:pt x="34204" y="32404"/>
                  </a:cubicBezTo>
                  <a:lnTo>
                    <a:pt x="34204" y="62808"/>
                  </a:lnTo>
                  <a:cubicBezTo>
                    <a:pt x="34204" y="63741"/>
                    <a:pt x="33838" y="64608"/>
                    <a:pt x="33104" y="65408"/>
                  </a:cubicBezTo>
                  <a:cubicBezTo>
                    <a:pt x="32371" y="66208"/>
                    <a:pt x="31471" y="66608"/>
                    <a:pt x="30404" y="66608"/>
                  </a:cubicBezTo>
                  <a:lnTo>
                    <a:pt x="3801" y="66608"/>
                  </a:lnTo>
                  <a:cubicBezTo>
                    <a:pt x="2867" y="66608"/>
                    <a:pt x="2000" y="66208"/>
                    <a:pt x="1200" y="65408"/>
                  </a:cubicBezTo>
                  <a:cubicBezTo>
                    <a:pt x="400" y="64608"/>
                    <a:pt x="0" y="63741"/>
                    <a:pt x="0" y="62808"/>
                  </a:cubicBezTo>
                  <a:lnTo>
                    <a:pt x="0" y="34804"/>
                  </a:lnTo>
                  <a:cubicBezTo>
                    <a:pt x="0" y="32671"/>
                    <a:pt x="333" y="30571"/>
                    <a:pt x="1000" y="28504"/>
                  </a:cubicBezTo>
                  <a:cubicBezTo>
                    <a:pt x="1667" y="26437"/>
                    <a:pt x="2800" y="23870"/>
                    <a:pt x="4401" y="20803"/>
                  </a:cubicBezTo>
                  <a:lnTo>
                    <a:pt x="13402" y="3801"/>
                  </a:lnTo>
                  <a:cubicBezTo>
                    <a:pt x="13935" y="2867"/>
                    <a:pt x="14835" y="2000"/>
                    <a:pt x="16102" y="1200"/>
                  </a:cubicBezTo>
                  <a:cubicBezTo>
                    <a:pt x="17369" y="400"/>
                    <a:pt x="18869" y="0"/>
                    <a:pt x="2060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56" name="Freeform: Shape 55">
              <a:extLst>
                <a:ext uri="{FF2B5EF4-FFF2-40B4-BE49-F238E27FC236}">
                  <a16:creationId xmlns:a16="http://schemas.microsoft.com/office/drawing/2014/main" id="{36EFD9F1-B71B-D8B6-72B1-39045A7B936D}"/>
                </a:ext>
              </a:extLst>
            </p:cNvPr>
            <p:cNvSpPr/>
            <p:nvPr/>
          </p:nvSpPr>
          <p:spPr>
            <a:xfrm>
              <a:off x="1425607" y="-647346"/>
              <a:ext cx="34204" cy="66608"/>
            </a:xfrm>
            <a:custGeom>
              <a:avLst/>
              <a:gdLst/>
              <a:ahLst/>
              <a:cxnLst/>
              <a:rect l="l" t="t" r="r" b="b"/>
              <a:pathLst>
                <a:path w="34204" h="66608">
                  <a:moveTo>
                    <a:pt x="20602" y="0"/>
                  </a:moveTo>
                  <a:lnTo>
                    <a:pt x="28803" y="0"/>
                  </a:lnTo>
                  <a:cubicBezTo>
                    <a:pt x="30004" y="0"/>
                    <a:pt x="30937" y="367"/>
                    <a:pt x="31604" y="1100"/>
                  </a:cubicBezTo>
                  <a:cubicBezTo>
                    <a:pt x="32271" y="1834"/>
                    <a:pt x="32604" y="2800"/>
                    <a:pt x="32604" y="4001"/>
                  </a:cubicBezTo>
                  <a:cubicBezTo>
                    <a:pt x="32604" y="4401"/>
                    <a:pt x="32471" y="5134"/>
                    <a:pt x="32204" y="6201"/>
                  </a:cubicBezTo>
                  <a:lnTo>
                    <a:pt x="24803" y="25803"/>
                  </a:lnTo>
                  <a:cubicBezTo>
                    <a:pt x="24670" y="26070"/>
                    <a:pt x="24603" y="26403"/>
                    <a:pt x="24603" y="26803"/>
                  </a:cubicBezTo>
                  <a:cubicBezTo>
                    <a:pt x="24603" y="28004"/>
                    <a:pt x="25203" y="28604"/>
                    <a:pt x="26403" y="28604"/>
                  </a:cubicBezTo>
                  <a:lnTo>
                    <a:pt x="30404" y="28604"/>
                  </a:lnTo>
                  <a:cubicBezTo>
                    <a:pt x="31470" y="28604"/>
                    <a:pt x="32371" y="28970"/>
                    <a:pt x="33104" y="29704"/>
                  </a:cubicBezTo>
                  <a:cubicBezTo>
                    <a:pt x="33837" y="30437"/>
                    <a:pt x="34204" y="31337"/>
                    <a:pt x="34204" y="32404"/>
                  </a:cubicBezTo>
                  <a:lnTo>
                    <a:pt x="34204" y="62808"/>
                  </a:lnTo>
                  <a:cubicBezTo>
                    <a:pt x="34204" y="63741"/>
                    <a:pt x="33837" y="64608"/>
                    <a:pt x="33104" y="65408"/>
                  </a:cubicBezTo>
                  <a:cubicBezTo>
                    <a:pt x="32371" y="66208"/>
                    <a:pt x="31470" y="66608"/>
                    <a:pt x="30404" y="66608"/>
                  </a:cubicBezTo>
                  <a:lnTo>
                    <a:pt x="3800" y="66608"/>
                  </a:lnTo>
                  <a:cubicBezTo>
                    <a:pt x="2867" y="66608"/>
                    <a:pt x="2000" y="66208"/>
                    <a:pt x="1200" y="65408"/>
                  </a:cubicBezTo>
                  <a:cubicBezTo>
                    <a:pt x="400" y="64608"/>
                    <a:pt x="0" y="63741"/>
                    <a:pt x="0" y="62808"/>
                  </a:cubicBezTo>
                  <a:lnTo>
                    <a:pt x="0" y="34804"/>
                  </a:lnTo>
                  <a:cubicBezTo>
                    <a:pt x="0" y="32671"/>
                    <a:pt x="333" y="30571"/>
                    <a:pt x="1000" y="28504"/>
                  </a:cubicBezTo>
                  <a:cubicBezTo>
                    <a:pt x="1667" y="26437"/>
                    <a:pt x="2800" y="23870"/>
                    <a:pt x="4400" y="20803"/>
                  </a:cubicBezTo>
                  <a:lnTo>
                    <a:pt x="13401" y="3801"/>
                  </a:lnTo>
                  <a:cubicBezTo>
                    <a:pt x="13935" y="2867"/>
                    <a:pt x="14835" y="2000"/>
                    <a:pt x="16102" y="1200"/>
                  </a:cubicBezTo>
                  <a:cubicBezTo>
                    <a:pt x="17369" y="400"/>
                    <a:pt x="18869" y="0"/>
                    <a:pt x="206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sp>
        <p:nvSpPr>
          <p:cNvPr id="6" name="TextBox 5">
            <a:extLst>
              <a:ext uri="{FF2B5EF4-FFF2-40B4-BE49-F238E27FC236}">
                <a16:creationId xmlns:a16="http://schemas.microsoft.com/office/drawing/2014/main" id="{9FC76CF7-5810-566E-BC40-0F54DCC8B722}"/>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B660F"/>
                </a:solidFill>
                <a:effectLst/>
                <a:uLnTx/>
                <a:uFillTx/>
                <a:latin typeface="Gilroy Medium"/>
                <a:ea typeface="+mn-ea"/>
                <a:cs typeface="+mn-cs"/>
              </a:rPr>
              <a:t>CONFIDENTIAL</a:t>
            </a:r>
          </a:p>
        </p:txBody>
      </p:sp>
    </p:spTree>
    <p:extLst>
      <p:ext uri="{BB962C8B-B14F-4D97-AF65-F5344CB8AC3E}">
        <p14:creationId xmlns:p14="http://schemas.microsoft.com/office/powerpoint/2010/main" val="1768645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CB8D12F9-F0CE-F642-D75B-A15292D489A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A8E9C4-2A46-F528-45D9-A1F95FCE2B2F}"/>
              </a:ext>
            </a:extLst>
          </p:cNvPr>
          <p:cNvSpPr>
            <a:spLocks noGrp="1"/>
          </p:cNvSpPr>
          <p:nvPr>
            <p:ph sz="quarter" idx="12"/>
          </p:nvPr>
        </p:nvSpPr>
        <p:spPr>
          <a:xfrm>
            <a:off x="3162296" y="1219200"/>
            <a:ext cx="5981704" cy="4419600"/>
          </a:xfrm>
        </p:spPr>
        <p:txBody>
          <a:bodyPr vert="horz" lIns="0" tIns="0" rIns="0" bIns="0" rtlCol="0" anchor="ctr" anchorCtr="0">
            <a:noAutofit/>
          </a:bodyPr>
          <a:lstStyle/>
          <a:p>
            <a:pPr lvl="0" algn="just"/>
            <a:r>
              <a:rPr lang="en-US" dirty="0">
                <a:solidFill>
                  <a:srgbClr val="2B660F"/>
                </a:solidFill>
                <a:hlinkClick r:id="rId4" action="ppaction://hlinksldjump">
                  <a:extLst>
                    <a:ext uri="{A12FA001-AC4F-418D-AE19-62706E023703}">
                      <ahyp:hlinkClr xmlns:ahyp="http://schemas.microsoft.com/office/drawing/2018/hyperlinkcolor" val="tx"/>
                    </a:ext>
                  </a:extLst>
                </a:hlinkClick>
              </a:rPr>
              <a:t>PepsiCo’s Policy​</a:t>
            </a:r>
            <a:endParaRPr lang="en-US" dirty="0">
              <a:solidFill>
                <a:srgbClr val="2B660F"/>
              </a:solidFill>
            </a:endParaRPr>
          </a:p>
          <a:p>
            <a:pPr algn="just"/>
            <a:r>
              <a:rPr lang="en-US" dirty="0">
                <a:solidFill>
                  <a:srgbClr val="2B660F"/>
                </a:solidFill>
                <a:hlinkClick r:id="rId5" action="ppaction://hlinksldjump">
                  <a:extLst>
                    <a:ext uri="{A12FA001-AC4F-418D-AE19-62706E023703}">
                      <ahyp:hlinkClr xmlns:ahyp="http://schemas.microsoft.com/office/drawing/2018/hyperlinkcolor" val="tx"/>
                    </a:ext>
                  </a:extLst>
                </a:hlinkClick>
              </a:rPr>
              <a:t>Process for Data Completion </a:t>
            </a:r>
            <a:endParaRPr lang="en-US" dirty="0">
              <a:solidFill>
                <a:srgbClr val="2B660F"/>
              </a:solidFill>
            </a:endParaRPr>
          </a:p>
          <a:p>
            <a:r>
              <a:rPr lang="en-US" dirty="0">
                <a:solidFill>
                  <a:srgbClr val="2B660F"/>
                </a:solidFill>
                <a:hlinkClick r:id="rId6" action="ppaction://hlinksldjump">
                  <a:extLst>
                    <a:ext uri="{A12FA001-AC4F-418D-AE19-62706E023703}">
                      <ahyp:hlinkClr xmlns:ahyp="http://schemas.microsoft.com/office/drawing/2018/hyperlinkcolor" val="tx"/>
                    </a:ext>
                  </a:extLst>
                </a:hlinkClick>
              </a:rPr>
              <a:t>Approved Resources</a:t>
            </a:r>
            <a:endParaRPr lang="en-US" b="0" dirty="0">
              <a:solidFill>
                <a:srgbClr val="2B660F"/>
              </a:solidFill>
            </a:endParaRPr>
          </a:p>
          <a:p>
            <a:pPr lvl="0"/>
            <a:r>
              <a:rPr lang="en-US" dirty="0">
                <a:solidFill>
                  <a:srgbClr val="2B660F"/>
                </a:solidFill>
                <a:hlinkClick r:id="rId7" action="ppaction://hlinksldjump">
                  <a:extLst>
                    <a:ext uri="{A12FA001-AC4F-418D-AE19-62706E023703}">
                      <ahyp:hlinkClr xmlns:ahyp="http://schemas.microsoft.com/office/drawing/2018/hyperlinkcolor" val="tx"/>
                    </a:ext>
                  </a:extLst>
                </a:hlinkClick>
              </a:rPr>
              <a:t>Q&amp;A</a:t>
            </a:r>
            <a:endParaRPr lang="en-US" dirty="0">
              <a:solidFill>
                <a:srgbClr val="2B660F"/>
              </a:solidFill>
            </a:endParaRPr>
          </a:p>
          <a:p>
            <a:r>
              <a:rPr lang="en-US" dirty="0">
                <a:solidFill>
                  <a:srgbClr val="2B660F"/>
                </a:solidFill>
                <a:hlinkClick r:id="" action="ppaction://noaction">
                  <a:extLst>
                    <a:ext uri="{A12FA001-AC4F-418D-AE19-62706E023703}">
                      <ahyp:hlinkClr xmlns:ahyp="http://schemas.microsoft.com/office/drawing/2018/hyperlinkcolor" val="tx"/>
                    </a:ext>
                  </a:extLst>
                </a:hlinkClick>
              </a:rPr>
              <a:t>Pepsico Sustainability Contacts</a:t>
            </a:r>
            <a:endParaRPr lang="en-US" dirty="0">
              <a:solidFill>
                <a:srgbClr val="2B660F"/>
              </a:solidFill>
            </a:endParaRPr>
          </a:p>
        </p:txBody>
      </p:sp>
      <p:sp>
        <p:nvSpPr>
          <p:cNvPr id="28" name="Title 27">
            <a:extLst>
              <a:ext uri="{FF2B5EF4-FFF2-40B4-BE49-F238E27FC236}">
                <a16:creationId xmlns:a16="http://schemas.microsoft.com/office/drawing/2014/main" id="{589EE4D6-64C0-E69B-2AD8-0E57D2D62F64}"/>
              </a:ext>
            </a:extLst>
          </p:cNvPr>
          <p:cNvSpPr>
            <a:spLocks noGrp="1"/>
          </p:cNvSpPr>
          <p:nvPr>
            <p:ph type="title"/>
          </p:nvPr>
        </p:nvSpPr>
        <p:spPr/>
        <p:txBody>
          <a:bodyPr/>
          <a:lstStyle/>
          <a:p>
            <a:r>
              <a:rPr lang="en-US" dirty="0">
                <a:solidFill>
                  <a:srgbClr val="5D910D"/>
                </a:solidFill>
              </a:rPr>
              <a:t>KEY TOPICS FOR CUSTOMER DATA REQUESTS </a:t>
            </a:r>
          </a:p>
        </p:txBody>
      </p:sp>
      <p:sp>
        <p:nvSpPr>
          <p:cNvPr id="3" name="TextBox 2">
            <a:extLst>
              <a:ext uri="{FF2B5EF4-FFF2-40B4-BE49-F238E27FC236}">
                <a16:creationId xmlns:a16="http://schemas.microsoft.com/office/drawing/2014/main" id="{F7882038-AB92-3F4C-6E59-738F8495FB9A}"/>
              </a:ext>
            </a:extLst>
          </p:cNvPr>
          <p:cNvSpPr txBox="1"/>
          <p:nvPr/>
        </p:nvSpPr>
        <p:spPr>
          <a:xfrm>
            <a:off x="1435608" y="-301752"/>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sp>
        <p:nvSpPr>
          <p:cNvPr id="7" name="TextBox 6">
            <a:extLst>
              <a:ext uri="{FF2B5EF4-FFF2-40B4-BE49-F238E27FC236}">
                <a16:creationId xmlns:a16="http://schemas.microsoft.com/office/drawing/2014/main" id="{9D255142-21B1-7140-9496-F52FFDAAA970}"/>
              </a:ext>
            </a:extLst>
          </p:cNvPr>
          <p:cNvSpPr txBox="1"/>
          <p:nvPr/>
        </p:nvSpPr>
        <p:spPr>
          <a:xfrm>
            <a:off x="304799" y="6382694"/>
            <a:ext cx="1511933" cy="475306"/>
          </a:xfrm>
          <a:prstGeom prst="rect">
            <a:avLst/>
          </a:prstGeom>
          <a:solidFill>
            <a:srgbClr val="99C52F"/>
          </a:solid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F440E"/>
                </a:solidFill>
                <a:effectLst/>
                <a:uLnTx/>
                <a:uFillTx/>
                <a:latin typeface="Gilroy Medium"/>
                <a:ea typeface="+mn-ea"/>
                <a:cs typeface="+mn-cs"/>
              </a:rPr>
              <a:t>CONFIDENTIAL</a:t>
            </a:r>
          </a:p>
        </p:txBody>
      </p:sp>
    </p:spTree>
    <p:extLst>
      <p:ext uri="{BB962C8B-B14F-4D97-AF65-F5344CB8AC3E}">
        <p14:creationId xmlns:p14="http://schemas.microsoft.com/office/powerpoint/2010/main" val="45252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een leaf pattern with a few green leaves&#10;&#10;AI-generated content may be incorrect.">
            <a:extLst>
              <a:ext uri="{FF2B5EF4-FFF2-40B4-BE49-F238E27FC236}">
                <a16:creationId xmlns:a16="http://schemas.microsoft.com/office/drawing/2014/main" id="{DB2E24E6-5F14-01E7-29F1-46B3ECA42D0D}"/>
              </a:ext>
            </a:extLst>
          </p:cNvPr>
          <p:cNvPicPr>
            <a:picLocks noChangeAspect="1"/>
          </p:cNvPicPr>
          <p:nvPr/>
        </p:nvPicPr>
        <p:blipFill>
          <a:blip r:embed="rId4">
            <a:alphaModFix/>
          </a:blip>
          <a:srcRect l="1" t="1" r="1" b="73679"/>
          <a:stretch>
            <a:fillRect/>
          </a:stretch>
        </p:blipFill>
        <p:spPr>
          <a:xfrm>
            <a:off x="0" y="0"/>
            <a:ext cx="12192000" cy="1805067"/>
          </a:xfrm>
          <a:prstGeom prst="rect">
            <a:avLst/>
          </a:prstGeom>
        </p:spPr>
      </p:pic>
      <p:sp>
        <p:nvSpPr>
          <p:cNvPr id="32" name="Rectangle 31">
            <a:extLst>
              <a:ext uri="{FF2B5EF4-FFF2-40B4-BE49-F238E27FC236}">
                <a16:creationId xmlns:a16="http://schemas.microsoft.com/office/drawing/2014/main" id="{53944CC7-4488-770C-8A78-7ED07491541B}"/>
              </a:ext>
            </a:extLst>
          </p:cNvPr>
          <p:cNvSpPr/>
          <p:nvPr/>
        </p:nvSpPr>
        <p:spPr>
          <a:xfrm>
            <a:off x="0" y="3860801"/>
            <a:ext cx="12192000"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1" name="Rectangle 30">
            <a:extLst>
              <a:ext uri="{FF2B5EF4-FFF2-40B4-BE49-F238E27FC236}">
                <a16:creationId xmlns:a16="http://schemas.microsoft.com/office/drawing/2014/main" id="{20F8CB0D-44B1-B48C-5D2A-7B78AAD24906}"/>
              </a:ext>
            </a:extLst>
          </p:cNvPr>
          <p:cNvSpPr/>
          <p:nvPr/>
        </p:nvSpPr>
        <p:spPr>
          <a:xfrm>
            <a:off x="0" y="-1"/>
            <a:ext cx="12192000" cy="1805069"/>
          </a:xfrm>
          <a:prstGeom prst="rect">
            <a:avLst/>
          </a:prstGeom>
          <a:solidFill>
            <a:srgbClr val="0F440E">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9" name="Rectangle: Top Corners Rounded 28">
            <a:extLst>
              <a:ext uri="{FF2B5EF4-FFF2-40B4-BE49-F238E27FC236}">
                <a16:creationId xmlns:a16="http://schemas.microsoft.com/office/drawing/2014/main" id="{F4392A03-8B07-8EE2-36C4-1E55E6B0A479}"/>
              </a:ext>
            </a:extLst>
          </p:cNvPr>
          <p:cNvSpPr/>
          <p:nvPr/>
        </p:nvSpPr>
        <p:spPr>
          <a:xfrm>
            <a:off x="8213401" y="1805068"/>
            <a:ext cx="3673799" cy="4329032"/>
          </a:xfrm>
          <a:prstGeom prst="round2SameRect">
            <a:avLst>
              <a:gd name="adj1" fmla="val 0"/>
              <a:gd name="adj2" fmla="val 3599"/>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0" name="Rectangle: Top Corners Rounded 29">
            <a:extLst>
              <a:ext uri="{FF2B5EF4-FFF2-40B4-BE49-F238E27FC236}">
                <a16:creationId xmlns:a16="http://schemas.microsoft.com/office/drawing/2014/main" id="{E0790D30-523C-19FA-34AD-43576453210B}"/>
              </a:ext>
            </a:extLst>
          </p:cNvPr>
          <p:cNvSpPr/>
          <p:nvPr/>
        </p:nvSpPr>
        <p:spPr>
          <a:xfrm>
            <a:off x="304800" y="1805068"/>
            <a:ext cx="3673799" cy="4329032"/>
          </a:xfrm>
          <a:prstGeom prst="round2SameRect">
            <a:avLst>
              <a:gd name="adj1" fmla="val 0"/>
              <a:gd name="adj2" fmla="val 3599"/>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8" name="Rectangle: Top Corners Rounded 27">
            <a:extLst>
              <a:ext uri="{FF2B5EF4-FFF2-40B4-BE49-F238E27FC236}">
                <a16:creationId xmlns:a16="http://schemas.microsoft.com/office/drawing/2014/main" id="{5E17DB79-5673-FAA7-8A53-1AF507203E68}"/>
              </a:ext>
            </a:extLst>
          </p:cNvPr>
          <p:cNvSpPr/>
          <p:nvPr/>
        </p:nvSpPr>
        <p:spPr>
          <a:xfrm>
            <a:off x="4259101" y="1805068"/>
            <a:ext cx="3673799" cy="4329032"/>
          </a:xfrm>
          <a:prstGeom prst="round2SameRect">
            <a:avLst>
              <a:gd name="adj1" fmla="val 0"/>
              <a:gd name="adj2" fmla="val 3599"/>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70" name="Object 69" hidden="1">
            <a:extLst>
              <a:ext uri="{FF2B5EF4-FFF2-40B4-BE49-F238E27FC236}">
                <a16:creationId xmlns:a16="http://schemas.microsoft.com/office/drawing/2014/main" id="{68376FC7-E616-F8D4-D836-6405D3EF069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70" name="Object 69" hidden="1">
                        <a:extLst>
                          <a:ext uri="{FF2B5EF4-FFF2-40B4-BE49-F238E27FC236}">
                            <a16:creationId xmlns:a16="http://schemas.microsoft.com/office/drawing/2014/main" id="{68376FC7-E616-F8D4-D836-6405D3EF069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6" name="TextBox 95">
            <a:extLst>
              <a:ext uri="{FF2B5EF4-FFF2-40B4-BE49-F238E27FC236}">
                <a16:creationId xmlns:a16="http://schemas.microsoft.com/office/drawing/2014/main" id="{DAA96CBD-6206-127F-4B1C-BBBA77A0CA3B}"/>
              </a:ext>
            </a:extLst>
          </p:cNvPr>
          <p:cNvSpPr txBox="1"/>
          <p:nvPr/>
        </p:nvSpPr>
        <p:spPr>
          <a:xfrm>
            <a:off x="1125230" y="729835"/>
            <a:ext cx="2853369" cy="978729"/>
          </a:xfrm>
          <a:prstGeom prst="rect">
            <a:avLst/>
          </a:prstGeom>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8DBD29"/>
                </a:solidFill>
                <a:effectLst/>
                <a:uLnTx/>
                <a:uFillTx/>
                <a:latin typeface="GT Pressura LCG Black"/>
                <a:ea typeface="+mn-ea"/>
                <a:cs typeface="+mn-cs"/>
              </a:rPr>
              <a:t>PEPSICO </a:t>
            </a:r>
            <a:br>
              <a:rPr kumimoji="0" lang="en-US" sz="3200" b="0" i="0" u="none" strike="noStrike" kern="1200" cap="all" spc="0" normalizeH="0" baseline="0" noProof="0" dirty="0">
                <a:ln>
                  <a:noFill/>
                </a:ln>
                <a:solidFill>
                  <a:srgbClr val="8DBD29"/>
                </a:solidFill>
                <a:effectLst/>
                <a:uLnTx/>
                <a:uFillTx/>
                <a:latin typeface="GT Pressura LCG Black"/>
                <a:ea typeface="+mn-ea"/>
                <a:cs typeface="+mn-cs"/>
              </a:rPr>
            </a:br>
            <a:r>
              <a:rPr kumimoji="0" lang="en-US" sz="3200" b="0" i="0" u="none" strike="noStrike" kern="1200" cap="all" spc="0" normalizeH="0" baseline="0" noProof="0" dirty="0">
                <a:ln>
                  <a:noFill/>
                </a:ln>
                <a:solidFill>
                  <a:srgbClr val="8DBD29"/>
                </a:solidFill>
                <a:effectLst/>
                <a:uLnTx/>
                <a:uFillTx/>
                <a:latin typeface="GT Pressura LCG Black"/>
                <a:ea typeface="+mn-ea"/>
                <a:cs typeface="+mn-cs"/>
              </a:rPr>
              <a:t>POLICY</a:t>
            </a:r>
          </a:p>
        </p:txBody>
      </p:sp>
      <p:sp>
        <p:nvSpPr>
          <p:cNvPr id="97" name="TextBox 96">
            <a:extLst>
              <a:ext uri="{FF2B5EF4-FFF2-40B4-BE49-F238E27FC236}">
                <a16:creationId xmlns:a16="http://schemas.microsoft.com/office/drawing/2014/main" id="{2E33F9CC-B131-3189-3BE0-EFF0A0A84DE7}"/>
              </a:ext>
            </a:extLst>
          </p:cNvPr>
          <p:cNvSpPr txBox="1"/>
          <p:nvPr/>
        </p:nvSpPr>
        <p:spPr>
          <a:xfrm>
            <a:off x="5079531" y="729835"/>
            <a:ext cx="2853369" cy="978729"/>
          </a:xfrm>
          <a:prstGeom prst="rect">
            <a:avLst/>
          </a:prstGeom>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a:ln>
                  <a:noFill/>
                </a:ln>
                <a:solidFill>
                  <a:srgbClr val="8DBD29"/>
                </a:solidFill>
                <a:effectLst/>
                <a:uLnTx/>
                <a:uFillTx/>
                <a:latin typeface="GT Pressura LCG Black"/>
                <a:ea typeface="+mn-ea"/>
                <a:cs typeface="+mn-cs"/>
              </a:rPr>
              <a:t>AVAILABLE </a:t>
            </a:r>
            <a:br>
              <a:rPr kumimoji="0" lang="en-US" sz="3200" b="0" i="0" u="none" strike="noStrike" kern="1200" cap="all" spc="0" normalizeH="0" baseline="0" noProof="0">
                <a:ln>
                  <a:noFill/>
                </a:ln>
                <a:solidFill>
                  <a:srgbClr val="8DBD29"/>
                </a:solidFill>
                <a:effectLst/>
                <a:uLnTx/>
                <a:uFillTx/>
                <a:latin typeface="GT Pressura LCG Black"/>
                <a:ea typeface="+mn-ea"/>
                <a:cs typeface="+mn-cs"/>
              </a:rPr>
            </a:br>
            <a:r>
              <a:rPr kumimoji="0" lang="en-US" sz="3200" b="0" i="0" u="none" strike="noStrike" kern="1200" cap="all" spc="0" normalizeH="0" baseline="0" noProof="0">
                <a:ln>
                  <a:noFill/>
                </a:ln>
                <a:solidFill>
                  <a:srgbClr val="8DBD29"/>
                </a:solidFill>
                <a:effectLst/>
                <a:uLnTx/>
                <a:uFillTx/>
                <a:latin typeface="GT Pressura LCG Black"/>
                <a:ea typeface="+mn-ea"/>
                <a:cs typeface="+mn-cs"/>
              </a:rPr>
              <a:t>RESOURCES</a:t>
            </a:r>
          </a:p>
        </p:txBody>
      </p:sp>
      <p:sp>
        <p:nvSpPr>
          <p:cNvPr id="98" name="TextBox 97">
            <a:extLst>
              <a:ext uri="{FF2B5EF4-FFF2-40B4-BE49-F238E27FC236}">
                <a16:creationId xmlns:a16="http://schemas.microsoft.com/office/drawing/2014/main" id="{02D4946B-4561-A309-774E-AC267E1830B0}"/>
              </a:ext>
            </a:extLst>
          </p:cNvPr>
          <p:cNvSpPr txBox="1"/>
          <p:nvPr/>
        </p:nvSpPr>
        <p:spPr>
          <a:xfrm>
            <a:off x="9033831" y="729835"/>
            <a:ext cx="2853369" cy="978729"/>
          </a:xfrm>
          <a:prstGeom prst="rect">
            <a:avLst/>
          </a:prstGeom>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a:ln>
                  <a:noFill/>
                </a:ln>
                <a:solidFill>
                  <a:srgbClr val="8DBD29"/>
                </a:solidFill>
                <a:effectLst/>
                <a:uLnTx/>
                <a:uFillTx/>
                <a:latin typeface="GT Pressura LCG Black"/>
                <a:ea typeface="+mn-ea"/>
                <a:cs typeface="+mn-cs"/>
              </a:rPr>
              <a:t>CUSTOMER </a:t>
            </a:r>
            <a:br>
              <a:rPr kumimoji="0" lang="en-US" sz="3200" b="0" i="0" u="none" strike="noStrike" kern="1200" cap="all" spc="0" normalizeH="0" baseline="0" noProof="0">
                <a:ln>
                  <a:noFill/>
                </a:ln>
                <a:solidFill>
                  <a:srgbClr val="8DBD29"/>
                </a:solidFill>
                <a:effectLst/>
                <a:uLnTx/>
                <a:uFillTx/>
                <a:latin typeface="GT Pressura LCG Black"/>
                <a:ea typeface="+mn-ea"/>
                <a:cs typeface="+mn-cs"/>
              </a:rPr>
            </a:br>
            <a:r>
              <a:rPr kumimoji="0" lang="en-US" sz="3200" b="0" i="0" u="none" strike="noStrike" kern="1200" cap="all" spc="0" normalizeH="0" baseline="0" noProof="0">
                <a:ln>
                  <a:noFill/>
                </a:ln>
                <a:solidFill>
                  <a:srgbClr val="8DBD29"/>
                </a:solidFill>
                <a:effectLst/>
                <a:uLnTx/>
                <a:uFillTx/>
                <a:latin typeface="GT Pressura LCG Black"/>
                <a:ea typeface="+mn-ea"/>
                <a:cs typeface="+mn-cs"/>
              </a:rPr>
              <a:t>REQUESTS</a:t>
            </a:r>
          </a:p>
        </p:txBody>
      </p:sp>
      <p:grpSp>
        <p:nvGrpSpPr>
          <p:cNvPr id="23" name="Group 22">
            <a:extLst>
              <a:ext uri="{FF2B5EF4-FFF2-40B4-BE49-F238E27FC236}">
                <a16:creationId xmlns:a16="http://schemas.microsoft.com/office/drawing/2014/main" id="{1B8B298A-9A98-B23F-68D7-36CB4B3431CF}"/>
              </a:ext>
            </a:extLst>
          </p:cNvPr>
          <p:cNvGrpSpPr/>
          <p:nvPr/>
        </p:nvGrpSpPr>
        <p:grpSpPr>
          <a:xfrm>
            <a:off x="304800" y="870532"/>
            <a:ext cx="697340" cy="697335"/>
            <a:chOff x="116096" y="746504"/>
            <a:chExt cx="593667" cy="593663"/>
          </a:xfrm>
        </p:grpSpPr>
        <p:sp>
          <p:nvSpPr>
            <p:cNvPr id="7" name="Oval 6">
              <a:extLst>
                <a:ext uri="{FF2B5EF4-FFF2-40B4-BE49-F238E27FC236}">
                  <a16:creationId xmlns:a16="http://schemas.microsoft.com/office/drawing/2014/main" id="{9C517BE7-902D-DFA9-2D8E-053E5D6C412A}"/>
                </a:ext>
              </a:extLst>
            </p:cNvPr>
            <p:cNvSpPr/>
            <p:nvPr/>
          </p:nvSpPr>
          <p:spPr>
            <a:xfrm>
              <a:off x="116096" y="746504"/>
              <a:ext cx="593667" cy="5936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DBCF626B-442E-FA8B-B914-2196F8FEF22E}"/>
                </a:ext>
              </a:extLst>
            </p:cNvPr>
            <p:cNvPicPr>
              <a:picLocks/>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1555" y="881962"/>
              <a:ext cx="322747" cy="322747"/>
            </a:xfrm>
            <a:prstGeom prst="rect">
              <a:avLst/>
            </a:prstGeom>
          </p:spPr>
        </p:pic>
      </p:grpSp>
      <p:grpSp>
        <p:nvGrpSpPr>
          <p:cNvPr id="24" name="Group 23">
            <a:extLst>
              <a:ext uri="{FF2B5EF4-FFF2-40B4-BE49-F238E27FC236}">
                <a16:creationId xmlns:a16="http://schemas.microsoft.com/office/drawing/2014/main" id="{A9C368BA-0486-7D08-C0F9-5E7F2DDA2EF6}"/>
              </a:ext>
            </a:extLst>
          </p:cNvPr>
          <p:cNvGrpSpPr/>
          <p:nvPr/>
        </p:nvGrpSpPr>
        <p:grpSpPr>
          <a:xfrm>
            <a:off x="4259101" y="870532"/>
            <a:ext cx="697340" cy="697335"/>
            <a:chOff x="4241625" y="728817"/>
            <a:chExt cx="593667" cy="593663"/>
          </a:xfrm>
        </p:grpSpPr>
        <p:sp>
          <p:nvSpPr>
            <p:cNvPr id="12" name="Oval 11">
              <a:extLst>
                <a:ext uri="{FF2B5EF4-FFF2-40B4-BE49-F238E27FC236}">
                  <a16:creationId xmlns:a16="http://schemas.microsoft.com/office/drawing/2014/main" id="{041FE134-F55E-CC3B-7A7A-5337E3FE976C}"/>
                </a:ext>
              </a:extLst>
            </p:cNvPr>
            <p:cNvSpPr/>
            <p:nvPr/>
          </p:nvSpPr>
          <p:spPr>
            <a:xfrm>
              <a:off x="4241625" y="728817"/>
              <a:ext cx="593667" cy="5936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81DCF8DE-F3D3-ED34-4424-1E684EF61E07}"/>
                </a:ext>
              </a:extLst>
            </p:cNvPr>
            <p:cNvPicPr>
              <a:picLocks/>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77084" y="864275"/>
              <a:ext cx="322747" cy="322747"/>
            </a:xfrm>
            <a:prstGeom prst="rect">
              <a:avLst/>
            </a:prstGeom>
          </p:spPr>
        </p:pic>
      </p:grpSp>
      <p:grpSp>
        <p:nvGrpSpPr>
          <p:cNvPr id="25" name="Group 24">
            <a:extLst>
              <a:ext uri="{FF2B5EF4-FFF2-40B4-BE49-F238E27FC236}">
                <a16:creationId xmlns:a16="http://schemas.microsoft.com/office/drawing/2014/main" id="{D734B1D7-3D11-52DB-4076-4BBDE45F5D97}"/>
              </a:ext>
            </a:extLst>
          </p:cNvPr>
          <p:cNvGrpSpPr/>
          <p:nvPr/>
        </p:nvGrpSpPr>
        <p:grpSpPr>
          <a:xfrm>
            <a:off x="8213401" y="870532"/>
            <a:ext cx="697340" cy="697335"/>
            <a:chOff x="8257795" y="732855"/>
            <a:chExt cx="593667" cy="593663"/>
          </a:xfrm>
        </p:grpSpPr>
        <p:sp>
          <p:nvSpPr>
            <p:cNvPr id="19" name="Oval 18">
              <a:extLst>
                <a:ext uri="{FF2B5EF4-FFF2-40B4-BE49-F238E27FC236}">
                  <a16:creationId xmlns:a16="http://schemas.microsoft.com/office/drawing/2014/main" id="{23082C79-1583-5121-94F0-DBA5665AD616}"/>
                </a:ext>
              </a:extLst>
            </p:cNvPr>
            <p:cNvSpPr/>
            <p:nvPr/>
          </p:nvSpPr>
          <p:spPr>
            <a:xfrm>
              <a:off x="8257795" y="732855"/>
              <a:ext cx="593667" cy="5936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A67465D0-FE43-1E00-8A3D-8E460DF57052}"/>
                </a:ext>
              </a:extLst>
            </p:cNvPr>
            <p:cNvPicPr>
              <a:picLocks/>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393256" y="868315"/>
              <a:ext cx="322747" cy="322747"/>
            </a:xfrm>
            <a:prstGeom prst="rect">
              <a:avLst/>
            </a:prstGeom>
          </p:spPr>
        </p:pic>
      </p:grpSp>
      <p:sp>
        <p:nvSpPr>
          <p:cNvPr id="99" name="TextBox 98">
            <a:extLst>
              <a:ext uri="{FF2B5EF4-FFF2-40B4-BE49-F238E27FC236}">
                <a16:creationId xmlns:a16="http://schemas.microsoft.com/office/drawing/2014/main" id="{F1FF93DD-D98B-21A5-9C9F-C3F73D6ED9D5}"/>
              </a:ext>
            </a:extLst>
          </p:cNvPr>
          <p:cNvSpPr txBox="1"/>
          <p:nvPr/>
        </p:nvSpPr>
        <p:spPr>
          <a:xfrm>
            <a:off x="304800" y="1981653"/>
            <a:ext cx="3673799" cy="3790497"/>
          </a:xfrm>
          <a:prstGeom prst="rect">
            <a:avLst/>
          </a:prstGeom>
          <a:noFill/>
        </p:spPr>
        <p:txBody>
          <a:bodyPr wrap="square" lIns="91440" tIns="45720" rIns="91440" bIns="45720">
            <a:no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roy Medium"/>
                <a:ea typeface="+mn-ea"/>
                <a:cs typeface="+mn-cs"/>
              </a:rPr>
              <a:t>PepsiCo believes that </a:t>
            </a:r>
            <a:r>
              <a:rPr kumimoji="0" lang="en-US" sz="1400" b="1" i="0" u="sng" strike="noStrike" kern="1200" cap="none" spc="0" normalizeH="0" baseline="0" noProof="0" dirty="0">
                <a:ln>
                  <a:noFill/>
                </a:ln>
                <a:solidFill>
                  <a:srgbClr val="BFDE7D"/>
                </a:solidFill>
                <a:effectLst/>
                <a:uLnTx/>
                <a:uFillTx/>
                <a:latin typeface="Gilroy Medium"/>
                <a:ea typeface="+mn-ea"/>
                <a:cs typeface="+mn-cs"/>
              </a:rPr>
              <a:t>transparent,</a:t>
            </a:r>
            <a:r>
              <a:rPr kumimoji="0" lang="en-US" sz="1400" b="0" i="0" u="sng" strike="noStrike" kern="1200" cap="none" spc="0" normalizeH="0" baseline="0" noProof="0" dirty="0">
                <a:ln>
                  <a:noFill/>
                </a:ln>
                <a:solidFill>
                  <a:prstClr val="white"/>
                </a:solidFill>
                <a:effectLst/>
                <a:uLnTx/>
                <a:uFillTx/>
                <a:latin typeface="Gilroy Medium"/>
                <a:ea typeface="+mn-ea"/>
                <a:cs typeface="+mn-cs"/>
              </a:rPr>
              <a:t> </a:t>
            </a:r>
            <a:r>
              <a:rPr kumimoji="0" lang="en-US" sz="1400" b="1" i="0" u="sng" strike="noStrike" kern="1200" cap="none" spc="0" normalizeH="0" baseline="0" noProof="0" dirty="0">
                <a:ln>
                  <a:noFill/>
                </a:ln>
                <a:solidFill>
                  <a:srgbClr val="BFDE7D"/>
                </a:solidFill>
                <a:effectLst/>
                <a:uLnTx/>
                <a:uFillTx/>
                <a:latin typeface="Gilroy Medium"/>
                <a:ea typeface="+mn-ea"/>
                <a:cs typeface="+mn-cs"/>
              </a:rPr>
              <a:t>consistent</a:t>
            </a:r>
            <a:r>
              <a:rPr kumimoji="0" lang="en-US" sz="1400" b="0" i="0" u="none" strike="noStrike" kern="1200" cap="none" spc="0" normalizeH="0" baseline="0" noProof="0" dirty="0">
                <a:ln>
                  <a:noFill/>
                </a:ln>
                <a:solidFill>
                  <a:prstClr val="white"/>
                </a:solidFill>
                <a:effectLst/>
                <a:uLnTx/>
                <a:uFillTx/>
                <a:latin typeface="Gilroy Medium"/>
                <a:ea typeface="+mn-ea"/>
                <a:cs typeface="+mn-cs"/>
              </a:rPr>
              <a:t> and </a:t>
            </a:r>
            <a:r>
              <a:rPr kumimoji="0" lang="en-US" sz="1400" b="1" i="0" u="sng" strike="noStrike" kern="1200" cap="none" spc="0" normalizeH="0" baseline="0" noProof="0" dirty="0">
                <a:ln>
                  <a:noFill/>
                </a:ln>
                <a:solidFill>
                  <a:srgbClr val="BFDE7D"/>
                </a:solidFill>
                <a:effectLst/>
                <a:uLnTx/>
                <a:uFillTx/>
                <a:latin typeface="Gilroy Medium"/>
                <a:ea typeface="+mn-ea"/>
                <a:cs typeface="+mn-cs"/>
              </a:rPr>
              <a:t>comparable</a:t>
            </a:r>
            <a:r>
              <a:rPr kumimoji="0" lang="en-US" sz="1400" b="0" i="0" u="none" strike="noStrike" kern="1200" cap="none" spc="0" normalizeH="0" baseline="0" noProof="0" dirty="0">
                <a:ln>
                  <a:noFill/>
                </a:ln>
                <a:solidFill>
                  <a:prstClr val="white"/>
                </a:solidFill>
                <a:effectLst/>
                <a:uLnTx/>
                <a:uFillTx/>
                <a:latin typeface="Gilroy Medium"/>
                <a:ea typeface="+mn-ea"/>
                <a:cs typeface="+mn-cs"/>
              </a:rPr>
              <a:t> ESG data (environmental, social &amp; governance) is a </a:t>
            </a:r>
            <a:r>
              <a:rPr kumimoji="0" lang="en-US" sz="1400" b="1" i="0" u="sng" strike="noStrike" kern="1200" cap="none" spc="0" normalizeH="0" baseline="0" noProof="0" dirty="0">
                <a:ln>
                  <a:noFill/>
                </a:ln>
                <a:solidFill>
                  <a:srgbClr val="BFDE7D"/>
                </a:solidFill>
                <a:effectLst/>
                <a:uLnTx/>
                <a:uFillTx/>
                <a:latin typeface="Gilroy Medium"/>
                <a:ea typeface="+mn-ea"/>
                <a:cs typeface="+mn-cs"/>
              </a:rPr>
              <a:t>vital part of building a more sustainable food system</a:t>
            </a:r>
            <a:r>
              <a:rPr kumimoji="0" lang="en-US" sz="1400" b="0" i="0" u="none" strike="noStrike" kern="1200" cap="none" spc="0" normalizeH="0" baseline="0" noProof="0" dirty="0">
                <a:ln>
                  <a:noFill/>
                </a:ln>
                <a:solidFill>
                  <a:prstClr val="white"/>
                </a:solidFill>
                <a:effectLst/>
                <a:uLnTx/>
                <a:uFillTx/>
                <a:latin typeface="Gilroy Medium"/>
                <a:ea typeface="+mn-ea"/>
                <a:cs typeface="+mn-cs"/>
              </a:rPr>
              <a:t>, and essential to delivering on our pep+ ambitions. </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roy Medium"/>
                <a:ea typeface="+mn-ea"/>
                <a:cs typeface="+mn-cs"/>
              </a:rPr>
              <a:t>We support and advocate for </a:t>
            </a:r>
            <a:r>
              <a:rPr kumimoji="0" lang="en-US" sz="1400" b="0" i="0" u="sng" strike="noStrike" kern="1200" cap="none" spc="0" normalizeH="0" baseline="0" noProof="0" dirty="0">
                <a:ln>
                  <a:noFill/>
                </a:ln>
                <a:solidFill>
                  <a:srgbClr val="BFDE7D"/>
                </a:solidFill>
                <a:effectLst/>
                <a:uLnTx/>
                <a:uFillTx/>
                <a:latin typeface="Gilroy Medium"/>
                <a:ea typeface="+mn-ea"/>
                <a:cs typeface="+mn-cs"/>
              </a:rPr>
              <a:t>robust</a:t>
            </a:r>
            <a:r>
              <a:rPr kumimoji="0" lang="en-US" sz="1400" b="0" i="0" u="sng" strike="noStrike" kern="1200" cap="none" spc="0" normalizeH="0" baseline="0" noProof="0" dirty="0">
                <a:ln>
                  <a:noFill/>
                </a:ln>
                <a:solidFill>
                  <a:prstClr val="white"/>
                </a:solidFill>
                <a:effectLst/>
                <a:uLnTx/>
                <a:uFillTx/>
                <a:latin typeface="Gilroy Medium"/>
                <a:ea typeface="+mn-ea"/>
                <a:cs typeface="+mn-cs"/>
              </a:rPr>
              <a:t> </a:t>
            </a:r>
            <a:r>
              <a:rPr kumimoji="0" lang="en-US" sz="1400" b="1" i="0" u="sng" strike="noStrike" kern="1200" cap="none" spc="0" normalizeH="0" baseline="0" noProof="0" dirty="0">
                <a:ln>
                  <a:noFill/>
                </a:ln>
                <a:solidFill>
                  <a:srgbClr val="BFDE7D"/>
                </a:solidFill>
                <a:effectLst/>
                <a:uLnTx/>
                <a:uFillTx/>
                <a:latin typeface="Gilroy Medium"/>
                <a:ea typeface="+mn-ea"/>
                <a:cs typeface="+mn-cs"/>
              </a:rPr>
              <a:t>protocols</a:t>
            </a:r>
            <a:r>
              <a:rPr kumimoji="0" lang="en-US" sz="1400" b="0" i="0" u="none" strike="noStrike" kern="1200" cap="none" spc="0" normalizeH="0" baseline="0" noProof="0" dirty="0">
                <a:ln>
                  <a:noFill/>
                </a:ln>
                <a:solidFill>
                  <a:prstClr val="white"/>
                </a:solidFill>
                <a:effectLst/>
                <a:uLnTx/>
                <a:uFillTx/>
                <a:latin typeface="Gilroy Medium"/>
                <a:ea typeface="+mn-ea"/>
                <a:cs typeface="+mn-cs"/>
              </a:rPr>
              <a:t> for </a:t>
            </a:r>
            <a:r>
              <a:rPr kumimoji="0" lang="en-US" sz="1400" b="1" i="0" u="sng" strike="noStrike" kern="1200" cap="none" spc="0" normalizeH="0" baseline="0" noProof="0" dirty="0">
                <a:ln>
                  <a:noFill/>
                </a:ln>
                <a:solidFill>
                  <a:srgbClr val="BFDE7D"/>
                </a:solidFill>
                <a:effectLst/>
                <a:uLnTx/>
                <a:uFillTx/>
                <a:latin typeface="Gilroy Medium"/>
                <a:ea typeface="+mn-ea"/>
                <a:cs typeface="+mn-cs"/>
              </a:rPr>
              <a:t>standardized reporting</a:t>
            </a:r>
            <a:r>
              <a:rPr kumimoji="0" lang="en-US" sz="1400" b="0" i="0" u="sng" strike="noStrike" kern="1200" cap="none" spc="0" normalizeH="0" baseline="0" noProof="0" dirty="0">
                <a:ln>
                  <a:noFill/>
                </a:ln>
                <a:solidFill>
                  <a:srgbClr val="BFDE7D"/>
                </a:solidFill>
                <a:effectLst/>
                <a:uLnTx/>
                <a:uFillTx/>
                <a:latin typeface="Gilroy Medium"/>
                <a:ea typeface="+mn-ea"/>
                <a:cs typeface="+mn-cs"/>
              </a:rPr>
              <a:t> </a:t>
            </a:r>
            <a:r>
              <a:rPr kumimoji="0" lang="en-US" sz="1400" b="0" i="0" u="none" strike="noStrike" kern="1200" cap="none" spc="0" normalizeH="0" baseline="0" noProof="0" dirty="0">
                <a:ln>
                  <a:noFill/>
                </a:ln>
                <a:solidFill>
                  <a:prstClr val="white"/>
                </a:solidFill>
                <a:effectLst/>
                <a:uLnTx/>
                <a:uFillTx/>
                <a:latin typeface="Gilroy Medium"/>
                <a:ea typeface="+mn-ea"/>
                <a:cs typeface="+mn-cs"/>
              </a:rPr>
              <a:t>across our industry and value chain. We report our data, showing progress towards our </a:t>
            </a:r>
            <a:r>
              <a:rPr kumimoji="0" lang="en-US" sz="1400" b="1" i="0" u="sng" strike="noStrike" kern="1200" cap="none" spc="0" normalizeH="0" baseline="0" noProof="0" dirty="0">
                <a:ln>
                  <a:noFill/>
                </a:ln>
                <a:solidFill>
                  <a:srgbClr val="BFDE7D"/>
                </a:solidFill>
                <a:effectLst/>
                <a:uLnTx/>
                <a:uFillTx/>
                <a:latin typeface="Gilroy Medium"/>
                <a:ea typeface="+mn-ea"/>
                <a:cs typeface="+mn-cs"/>
              </a:rPr>
              <a:t>pep+ global goals</a:t>
            </a:r>
            <a:r>
              <a:rPr kumimoji="0" lang="en-US" sz="1400" b="0" i="0" u="none" strike="noStrike" kern="1200" cap="none" spc="0" normalizeH="0" baseline="0" noProof="0" dirty="0">
                <a:ln>
                  <a:noFill/>
                </a:ln>
                <a:solidFill>
                  <a:prstClr val="white"/>
                </a:solidFill>
                <a:effectLst/>
                <a:uLnTx/>
                <a:uFillTx/>
                <a:latin typeface="Gilroy Medium"/>
                <a:ea typeface="+mn-ea"/>
                <a:cs typeface="+mn-cs"/>
              </a:rPr>
              <a:t>.</a:t>
            </a:r>
          </a:p>
        </p:txBody>
      </p:sp>
      <p:sp>
        <p:nvSpPr>
          <p:cNvPr id="101" name="TextBox 100">
            <a:extLst>
              <a:ext uri="{FF2B5EF4-FFF2-40B4-BE49-F238E27FC236}">
                <a16:creationId xmlns:a16="http://schemas.microsoft.com/office/drawing/2014/main" id="{CF57932C-B516-D4C4-6157-BB5A07F29C57}"/>
              </a:ext>
            </a:extLst>
          </p:cNvPr>
          <p:cNvSpPr txBox="1"/>
          <p:nvPr/>
        </p:nvSpPr>
        <p:spPr>
          <a:xfrm>
            <a:off x="8213401" y="1981653"/>
            <a:ext cx="3673799" cy="3790497"/>
          </a:xfrm>
          <a:prstGeom prst="rect">
            <a:avLst/>
          </a:prstGeom>
          <a:noFill/>
        </p:spPr>
        <p:txBody>
          <a:bodyPr wrap="square" lIns="91440" tIns="45720" rIns="91440" bIns="45720" anchor="t">
            <a:no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Gilroy Medium"/>
                <a:ea typeface="Calibri"/>
                <a:cs typeface="Calibri"/>
              </a:rPr>
              <a:t>PepsiCo’s policy is to direct all customers who request ESG data, to the global report we publish </a:t>
            </a:r>
            <a:r>
              <a:rPr kumimoji="0" lang="en-US" sz="1400" b="0" i="0" u="none" strike="noStrike" kern="1200" cap="none" spc="0" normalizeH="0" baseline="0" noProof="0" dirty="0">
                <a:ln>
                  <a:noFill/>
                </a:ln>
                <a:solidFill>
                  <a:prstClr val="white"/>
                </a:solidFill>
                <a:effectLst/>
                <a:uLnTx/>
                <a:uFillTx/>
                <a:latin typeface="Gilroy Medium"/>
                <a:ea typeface="Calibri"/>
                <a:cs typeface="Calibri"/>
              </a:rPr>
              <a:t>on a yearly basis. </a:t>
            </a:r>
            <a:br>
              <a:rPr kumimoji="0" lang="en-US" sz="1400" b="0" i="0" u="none" strike="noStrike" kern="1200" cap="none" spc="0" normalizeH="0" baseline="0" noProof="0" dirty="0">
                <a:ln>
                  <a:noFill/>
                </a:ln>
                <a:solidFill>
                  <a:prstClr val="white"/>
                </a:solidFill>
                <a:effectLst/>
                <a:uLnTx/>
                <a:uFillTx/>
                <a:latin typeface="Gilroy Medium"/>
                <a:ea typeface="Calibri"/>
                <a:cs typeface="Calibri"/>
              </a:rPr>
            </a:br>
            <a:r>
              <a:rPr kumimoji="0" lang="en-GB" sz="1400" b="0" i="0" u="none" strike="noStrike" kern="1200" cap="none" spc="0" normalizeH="0" baseline="0" noProof="0" dirty="0">
                <a:ln>
                  <a:noFill/>
                </a:ln>
                <a:solidFill>
                  <a:prstClr val="white"/>
                </a:solidFill>
                <a:effectLst/>
                <a:uLnTx/>
                <a:uFillTx/>
                <a:latin typeface="Gilroy Medium"/>
                <a:ea typeface="Calibri"/>
                <a:cs typeface="Calibri"/>
              </a:rPr>
              <a:t>This is because the data:</a:t>
            </a:r>
            <a:endParaRPr kumimoji="0" lang="en-US"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endParaRPr>
          </a:p>
          <a:p>
            <a:pPr marL="285750" marR="0" lvl="0" indent="-171450" algn="l" defTabSz="457200" rtl="0" eaLnBrk="1" fontAlgn="auto" latinLnBrk="0" hangingPunct="1">
              <a:lnSpc>
                <a:spcPct val="100000"/>
              </a:lnSpc>
              <a:spcBef>
                <a:spcPts val="0"/>
              </a:spcBef>
              <a:spcAft>
                <a:spcPts val="600"/>
              </a:spcAft>
              <a:buClrTx/>
              <a:buSzTx/>
              <a:buFont typeface="Gilroy Medium" panose="00000600000000000000" pitchFamily="50" charset="0"/>
              <a:buChar char="•"/>
              <a:tabLst/>
              <a:defRPr/>
            </a:pPr>
            <a:r>
              <a:rPr kumimoji="0" lang="en-GB" sz="1400" b="0" i="0" u="none" strike="noStrike" kern="1200" cap="none" spc="0" normalizeH="0" baseline="0" noProof="0" dirty="0">
                <a:ln>
                  <a:noFill/>
                </a:ln>
                <a:solidFill>
                  <a:prstClr val="white"/>
                </a:solidFill>
                <a:effectLst/>
                <a:uLnTx/>
                <a:uFillTx/>
                <a:latin typeface="Gilroy Medium"/>
                <a:ea typeface="Calibri"/>
                <a:cs typeface="Calibri"/>
              </a:rPr>
              <a:t>Based on rigorous governance of the disclosures</a:t>
            </a:r>
            <a:endParaRPr kumimoji="0" lang="en-US"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endParaRPr>
          </a:p>
          <a:p>
            <a:pPr marL="285750" marR="0" lvl="0" indent="-171450" algn="l" defTabSz="457200" rtl="0" eaLnBrk="1" fontAlgn="auto" latinLnBrk="0" hangingPunct="1">
              <a:lnSpc>
                <a:spcPct val="100000"/>
              </a:lnSpc>
              <a:spcBef>
                <a:spcPts val="0"/>
              </a:spcBef>
              <a:spcAft>
                <a:spcPts val="600"/>
              </a:spcAft>
              <a:buClrTx/>
              <a:buSzTx/>
              <a:buFont typeface="Gilroy Medium" panose="00000600000000000000" pitchFamily="50" charset="0"/>
              <a:buChar char="•"/>
              <a:tabLst/>
              <a:defRPr/>
            </a:pPr>
            <a:r>
              <a:rPr kumimoji="0" lang="en-GB"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Limits risk of inaccurate &amp; inappropriate disclosures</a:t>
            </a:r>
            <a:endParaRPr kumimoji="0" lang="en-US"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endParaRPr>
          </a:p>
          <a:p>
            <a:pPr marL="285750" marR="0" lvl="0" indent="-171450" algn="l" defTabSz="457200" rtl="0" eaLnBrk="1" fontAlgn="auto" latinLnBrk="0" hangingPunct="1">
              <a:lnSpc>
                <a:spcPct val="100000"/>
              </a:lnSpc>
              <a:spcBef>
                <a:spcPts val="0"/>
              </a:spcBef>
              <a:spcAft>
                <a:spcPts val="600"/>
              </a:spcAft>
              <a:buClrTx/>
              <a:buSzTx/>
              <a:buFont typeface="Gilroy Medium" panose="00000600000000000000" pitchFamily="50" charset="0"/>
              <a:buChar char="•"/>
              <a:tabLst/>
              <a:defRPr/>
            </a:pPr>
            <a:r>
              <a:rPr kumimoji="0" lang="en-GB"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Reflects a holistic view of our pep+ strategy</a:t>
            </a:r>
            <a:br>
              <a:rPr kumimoji="0" lang="en-GB"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br>
            <a:r>
              <a:rPr kumimoji="0" lang="en-GB"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&amp; progress</a:t>
            </a:r>
            <a:endParaRPr kumimoji="0" lang="en-US"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endParaRPr>
          </a:p>
          <a:p>
            <a:pPr marL="285750" marR="0" lvl="0" indent="-171450" algn="l" defTabSz="457200" rtl="0" eaLnBrk="1" fontAlgn="auto" latinLnBrk="0" hangingPunct="1">
              <a:lnSpc>
                <a:spcPct val="100000"/>
              </a:lnSpc>
              <a:spcBef>
                <a:spcPts val="0"/>
              </a:spcBef>
              <a:spcAft>
                <a:spcPts val="600"/>
              </a:spcAft>
              <a:buClrTx/>
              <a:buSzTx/>
              <a:buFont typeface="Gilroy Medium" panose="00000600000000000000" pitchFamily="50" charset="0"/>
              <a:buChar char="•"/>
              <a:tabLst/>
              <a:defRPr/>
            </a:pPr>
            <a:r>
              <a:rPr kumimoji="0" lang="en-GB"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rPr>
              <a:t>Enables consistent messaging</a:t>
            </a:r>
            <a:endParaRPr kumimoji="0" lang="en-US"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mn-cs"/>
            </a:endParaRPr>
          </a:p>
        </p:txBody>
      </p:sp>
      <p:sp>
        <p:nvSpPr>
          <p:cNvPr id="21" name="TextBox 20">
            <a:extLst>
              <a:ext uri="{FF2B5EF4-FFF2-40B4-BE49-F238E27FC236}">
                <a16:creationId xmlns:a16="http://schemas.microsoft.com/office/drawing/2014/main" id="{8BAFC49F-22DF-522A-E280-4799DF2EC79D}"/>
              </a:ext>
            </a:extLst>
          </p:cNvPr>
          <p:cNvSpPr txBox="1"/>
          <p:nvPr/>
        </p:nvSpPr>
        <p:spPr>
          <a:xfrm>
            <a:off x="4259101" y="1981653"/>
            <a:ext cx="3673799" cy="3790497"/>
          </a:xfrm>
          <a:prstGeom prst="rect">
            <a:avLst/>
          </a:prstGeom>
          <a:noFill/>
        </p:spPr>
        <p:txBody>
          <a:bodyPr wrap="square" lIns="91440" tIns="45720" rIns="91440" bIns="45720">
            <a:noAutofit/>
          </a:bodyPr>
          <a:lstStyle/>
          <a:p>
            <a:pPr marL="177800" marR="0" lvl="0" indent="-1778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BFDE7D"/>
                </a:solidFill>
                <a:effectLst/>
                <a:uLnTx/>
                <a:uFillTx/>
                <a:latin typeface="Gilroy Medium"/>
                <a:ea typeface="+mn-ea"/>
                <a:cs typeface="Calibri" panose="020F0502020204030204" pitchFamily="34" charset="0"/>
                <a:hlinkClick r:id="rId13">
                  <a:extLst>
                    <a:ext uri="{A12FA001-AC4F-418D-AE19-62706E023703}">
                      <ahyp:hlinkClr xmlns:ahyp="http://schemas.microsoft.com/office/drawing/2018/hyperlinkcolor" val="tx"/>
                    </a:ext>
                  </a:extLst>
                </a:hlinkClick>
              </a:rPr>
              <a:t>pep+</a:t>
            </a:r>
            <a:r>
              <a:rPr kumimoji="0" lang="en-US" sz="1400" b="0" i="0" u="none" strike="noStrike" kern="1200" cap="none" spc="0" normalizeH="0" baseline="0" noProof="0" dirty="0">
                <a:ln>
                  <a:noFill/>
                </a:ln>
                <a:solidFill>
                  <a:srgbClr val="BFDE7D"/>
                </a:solidFill>
                <a:effectLst/>
                <a:uLnTx/>
                <a:uFillTx/>
                <a:latin typeface="Gilroy Medium"/>
                <a:ea typeface="+mn-ea"/>
                <a:cs typeface="Calibri" panose="020F0502020204030204" pitchFamily="34" charset="0"/>
              </a:rPr>
              <a:t> </a:t>
            </a:r>
            <a:r>
              <a:rPr kumimoji="0" lang="en-US" sz="14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and our commitments</a:t>
            </a:r>
            <a:endParaRPr kumimoji="0" lang="en-US" sz="1400" b="0" i="0" u="sng" strike="noStrike" kern="1200" cap="none" spc="0" normalizeH="0" baseline="0" noProof="0" dirty="0">
              <a:ln>
                <a:noFill/>
              </a:ln>
              <a:solidFill>
                <a:prstClr val="white"/>
              </a:solidFill>
              <a:effectLst/>
              <a:uLnTx/>
              <a:uFillTx/>
              <a:latin typeface="Gilroy Medium"/>
              <a:ea typeface="+mn-ea"/>
              <a:cs typeface="Calibri" panose="020F0502020204030204" pitchFamily="34" charset="0"/>
              <a:hlinkClick r:id="rId14">
                <a:extLst>
                  <a:ext uri="{A12FA001-AC4F-418D-AE19-62706E023703}">
                    <ahyp:hlinkClr xmlns:ahyp="http://schemas.microsoft.com/office/drawing/2018/hyperlinkcolor" val="tx"/>
                  </a:ext>
                </a:extLst>
              </a:hlinkClick>
            </a:endParaRPr>
          </a:p>
          <a:p>
            <a:pPr marL="177800" marR="0" lvl="0" indent="-1778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BFDE7D"/>
                </a:solidFill>
                <a:effectLst/>
                <a:uLnTx/>
                <a:uFillTx/>
                <a:latin typeface="Gilroy Medium"/>
                <a:ea typeface="+mn-ea"/>
                <a:cs typeface="Calibri" panose="020F0502020204030204" pitchFamily="34" charset="0"/>
                <a:hlinkClick r:id="rId14">
                  <a:extLst>
                    <a:ext uri="{A12FA001-AC4F-418D-AE19-62706E023703}">
                      <ahyp:hlinkClr xmlns:ahyp="http://schemas.microsoft.com/office/drawing/2018/hyperlinkcolor" val="tx"/>
                    </a:ext>
                  </a:extLst>
                </a:hlinkClick>
              </a:rPr>
              <a:t>ESG Summary</a:t>
            </a:r>
            <a:r>
              <a:rPr kumimoji="0" lang="en-US" sz="14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 our annual pep+ progress update</a:t>
            </a:r>
          </a:p>
          <a:p>
            <a:pPr marL="177800" marR="0" lvl="0" indent="-1778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roy Medium"/>
                <a:ea typeface="Times New Roman" panose="02020603050405020304" pitchFamily="18" charset="0"/>
                <a:cs typeface="Calibri" panose="020F0502020204030204" pitchFamily="34" charset="0"/>
              </a:rPr>
              <a:t>Key highlights </a:t>
            </a:r>
            <a:r>
              <a:rPr kumimoji="0" lang="en-US" sz="1400" b="1" i="0" u="sng" strike="noStrike" kern="1200" cap="none" spc="0" normalizeH="0" baseline="0" noProof="0" dirty="0">
                <a:ln>
                  <a:noFill/>
                </a:ln>
                <a:solidFill>
                  <a:srgbClr val="BFDE7D"/>
                </a:solidFill>
                <a:effectLst/>
                <a:uLnTx/>
                <a:uFillTx/>
                <a:latin typeface="Gilroy Medium"/>
                <a:ea typeface="Times New Roman" panose="02020603050405020304" pitchFamily="18" charset="0"/>
                <a:cs typeface="Calibri" panose="020F0502020204030204" pitchFamily="34" charset="0"/>
                <a:hlinkClick r:id="rId15">
                  <a:extLst>
                    <a:ext uri="{A12FA001-AC4F-418D-AE19-62706E023703}">
                      <ahyp:hlinkClr xmlns:ahyp="http://schemas.microsoft.com/office/drawing/2018/hyperlinkcolor" val="tx"/>
                    </a:ext>
                  </a:extLst>
                </a:hlinkClick>
              </a:rPr>
              <a:t>2023 ESG Performance Metrics Report</a:t>
            </a:r>
            <a:r>
              <a:rPr kumimoji="0" lang="en-US" sz="1400" b="0" i="0" u="none" strike="noStrike" kern="1200" cap="none" spc="0" normalizeH="0" baseline="0" noProof="0" dirty="0">
                <a:ln>
                  <a:noFill/>
                </a:ln>
                <a:solidFill>
                  <a:prstClr val="white"/>
                </a:solidFill>
                <a:effectLst/>
                <a:uLnTx/>
                <a:uFillTx/>
                <a:latin typeface="Gilroy Medium"/>
                <a:ea typeface="Times New Roman" panose="02020603050405020304" pitchFamily="18" charset="0"/>
                <a:cs typeface="Calibri" panose="020F0502020204030204" pitchFamily="34" charset="0"/>
              </a:rPr>
              <a:t>.</a:t>
            </a:r>
            <a:endParaRPr kumimoji="0" lang="en-US" sz="14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endParaRPr>
          </a:p>
          <a:p>
            <a:pPr marL="177800" marR="0" lvl="0" indent="-1778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BFDE7D"/>
                </a:solidFill>
                <a:effectLst/>
                <a:uLnTx/>
                <a:uFillTx/>
                <a:latin typeface="Gilroy Medium"/>
                <a:ea typeface="+mn-ea"/>
                <a:cs typeface="Calibri" panose="020F0502020204030204" pitchFamily="34" charset="0"/>
                <a:hlinkClick r:id="rId16">
                  <a:extLst>
                    <a:ext uri="{A12FA001-AC4F-418D-AE19-62706E023703}">
                      <ahyp:hlinkClr xmlns:ahyp="http://schemas.microsoft.com/office/drawing/2018/hyperlinkcolor" val="tx"/>
                    </a:ext>
                  </a:extLst>
                </a:hlinkClick>
              </a:rPr>
              <a:t>ESG Topics A-Z</a:t>
            </a:r>
            <a:r>
              <a:rPr kumimoji="0" lang="en-US" sz="14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 a directory of global sustainability topics</a:t>
            </a:r>
          </a:p>
          <a:p>
            <a:pPr marL="177800" marR="0" lvl="0" indent="-1778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BFDE7D"/>
                </a:solidFill>
                <a:effectLst/>
                <a:uLnTx/>
                <a:uFillTx/>
                <a:latin typeface="Gilroy Medium"/>
                <a:ea typeface="+mn-ea"/>
                <a:cs typeface="Calibri" panose="020F0502020204030204" pitchFamily="34" charset="0"/>
                <a:hlinkClick r:id="rId17">
                  <a:extLst>
                    <a:ext uri="{A12FA001-AC4F-418D-AE19-62706E023703}">
                      <ahyp:hlinkClr xmlns:ahyp="http://schemas.microsoft.com/office/drawing/2018/hyperlinkcolor" val="tx"/>
                    </a:ext>
                  </a:extLst>
                </a:hlinkClick>
              </a:rPr>
              <a:t>ESG Data Hub</a:t>
            </a:r>
            <a:r>
              <a:rPr kumimoji="0" lang="en-US" sz="14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 a summary of our pep+ progress </a:t>
            </a:r>
          </a:p>
          <a:p>
            <a:pPr marL="177800" marR="0" lvl="0" indent="-1778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BFDE7D"/>
                </a:solidFill>
                <a:effectLst/>
                <a:uLnTx/>
                <a:uFillTx/>
                <a:latin typeface="Gilroy Medium"/>
                <a:ea typeface="Times New Roman" panose="02020603050405020304" pitchFamily="18" charset="0"/>
                <a:cs typeface="Calibri" panose="020F0502020204030204" pitchFamily="34" charset="0"/>
                <a:hlinkClick r:id="rId18">
                  <a:extLst>
                    <a:ext uri="{A12FA001-AC4F-418D-AE19-62706E023703}">
                      <ahyp:hlinkClr xmlns:ahyp="http://schemas.microsoft.com/office/drawing/2018/hyperlinkcolor" val="tx"/>
                    </a:ext>
                  </a:extLst>
                </a:hlinkClick>
              </a:rPr>
              <a:t>Packaging</a:t>
            </a:r>
            <a:r>
              <a:rPr kumimoji="0" lang="en-US" sz="1400" b="0" i="0" u="none" strike="noStrike" kern="1200" cap="none" spc="0" normalizeH="0" baseline="0" noProof="0" dirty="0">
                <a:ln>
                  <a:noFill/>
                </a:ln>
                <a:solidFill>
                  <a:prstClr val="white"/>
                </a:solidFill>
                <a:effectLst/>
                <a:uLnTx/>
                <a:uFillTx/>
                <a:latin typeface="Gilroy Medium"/>
                <a:ea typeface="Times New Roman" panose="02020603050405020304" pitchFamily="18" charset="0"/>
                <a:cs typeface="Calibri" panose="020F0502020204030204" pitchFamily="34" charset="0"/>
              </a:rPr>
              <a:t> vision, solutions &amp; progress </a:t>
            </a:r>
            <a:endParaRPr kumimoji="0" lang="en-US" sz="14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endParaRPr>
          </a:p>
          <a:p>
            <a:pPr marL="177800" marR="0" lvl="0" indent="-1778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BFDE7D"/>
                </a:solidFill>
                <a:effectLst/>
                <a:uLnTx/>
                <a:uFillTx/>
                <a:latin typeface="Gilroy Medium"/>
                <a:ea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Sustainable Product Design</a:t>
            </a:r>
            <a:r>
              <a:rPr kumimoji="0" lang="en-US" sz="1400" b="1" i="0" u="none" strike="noStrike" kern="1200" cap="none" spc="0" normalizeH="0" baseline="0" noProof="0" dirty="0">
                <a:ln>
                  <a:noFill/>
                </a:ln>
                <a:solidFill>
                  <a:srgbClr val="BFDE7D"/>
                </a:solidFill>
                <a:effectLst/>
                <a:uLnTx/>
                <a:uFillTx/>
                <a:latin typeface="Gilroy Medium"/>
                <a:ea typeface="Calibri" panose="020F0502020204030204" pitchFamily="34" charset="0"/>
                <a:cs typeface="Calibri" panose="020F0502020204030204" pitchFamily="34" charset="0"/>
              </a:rPr>
              <a:t> </a:t>
            </a:r>
            <a:r>
              <a:rPr kumimoji="0" lang="en-US" sz="1400" b="0" i="0" u="none" strike="noStrike" kern="1200" cap="none" spc="0" normalizeH="0" baseline="0" noProof="0" dirty="0">
                <a:ln>
                  <a:noFill/>
                </a:ln>
                <a:solidFill>
                  <a:prstClr val="white"/>
                </a:solidFill>
                <a:effectLst/>
                <a:uLnTx/>
                <a:uFillTx/>
                <a:latin typeface="Gilroy Medium"/>
                <a:ea typeface="Calibri" panose="020F0502020204030204" pitchFamily="34" charset="0"/>
                <a:cs typeface="Calibri" panose="020F0502020204030204" pitchFamily="34" charset="0"/>
              </a:rPr>
              <a:t>t</a:t>
            </a:r>
            <a:r>
              <a:rPr kumimoji="0" lang="en-US" sz="14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o deliver against our pep+ ambitions</a:t>
            </a:r>
          </a:p>
          <a:p>
            <a:pPr marL="177800" marR="0" lvl="0" indent="-17780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BFDE7D"/>
                </a:solidFill>
                <a:effectLst/>
                <a:uLnTx/>
                <a:uFillTx/>
                <a:latin typeface="Gilroy Medium"/>
                <a:ea typeface="+mn-ea"/>
                <a:cs typeface="Calibri" panose="020F0502020204030204" pitchFamily="34" charset="0"/>
                <a:hlinkClick r:id="rId20">
                  <a:extLst>
                    <a:ext uri="{A12FA001-AC4F-418D-AE19-62706E023703}">
                      <ahyp:hlinkClr xmlns:ahyp="http://schemas.microsoft.com/office/drawing/2018/hyperlinkcolor" val="tx"/>
                    </a:ext>
                  </a:extLst>
                </a:hlinkClick>
              </a:rPr>
              <a:t>CDP</a:t>
            </a:r>
            <a:r>
              <a:rPr kumimoji="0" lang="en-US" sz="1400" b="0"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 a non-profit that manages global environmental data sharing </a:t>
            </a:r>
          </a:p>
        </p:txBody>
      </p:sp>
      <p:sp>
        <p:nvSpPr>
          <p:cNvPr id="27" name="Rectangle 26">
            <a:extLst>
              <a:ext uri="{FF2B5EF4-FFF2-40B4-BE49-F238E27FC236}">
                <a16:creationId xmlns:a16="http://schemas.microsoft.com/office/drawing/2014/main" id="{420C6145-57B3-7012-C280-4BFD9F6D5BFD}"/>
              </a:ext>
            </a:extLst>
          </p:cNvPr>
          <p:cNvSpPr/>
          <p:nvPr/>
        </p:nvSpPr>
        <p:spPr>
          <a:xfrm>
            <a:off x="0" y="1805068"/>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3" name="TextBox 32">
            <a:extLst>
              <a:ext uri="{FF2B5EF4-FFF2-40B4-BE49-F238E27FC236}">
                <a16:creationId xmlns:a16="http://schemas.microsoft.com/office/drawing/2014/main" id="{E1D97731-1E02-3F7B-C60D-792D8EBCF7CD}"/>
              </a:ext>
            </a:extLst>
          </p:cNvPr>
          <p:cNvSpPr txBox="1"/>
          <p:nvPr/>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B660F"/>
                </a:solidFill>
                <a:effectLst/>
                <a:uLnTx/>
                <a:uFillTx/>
                <a:latin typeface="Gilroy Medium"/>
                <a:ea typeface="+mn-ea"/>
                <a:cs typeface="+mn-cs"/>
              </a:rPr>
              <a:t>CONFIDENTIAL</a:t>
            </a:r>
          </a:p>
        </p:txBody>
      </p:sp>
      <p:sp>
        <p:nvSpPr>
          <p:cNvPr id="2" name="TextBox 1">
            <a:extLst>
              <a:ext uri="{FF2B5EF4-FFF2-40B4-BE49-F238E27FC236}">
                <a16:creationId xmlns:a16="http://schemas.microsoft.com/office/drawing/2014/main" id="{6CF14B1E-4ECE-8F9F-D255-F0178355D5CB}"/>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srgbClr val="2B660F"/>
                </a:solidFill>
                <a:effectLst/>
                <a:uLnTx/>
                <a:uFillTx/>
                <a:latin typeface="Gilroy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50" b="0" i="0" u="none" strike="noStrike" kern="1200" cap="none" spc="0" normalizeH="0" baseline="0" noProof="0">
              <a:ln>
                <a:noFill/>
              </a:ln>
              <a:solidFill>
                <a:srgbClr val="2B660F"/>
              </a:solidFill>
              <a:effectLst/>
              <a:uLnTx/>
              <a:uFillTx/>
              <a:latin typeface="Gilroy Medium"/>
              <a:ea typeface="+mn-ea"/>
              <a:cs typeface="+mn-cs"/>
            </a:endParaRPr>
          </a:p>
        </p:txBody>
      </p:sp>
    </p:spTree>
    <p:extLst>
      <p:ext uri="{BB962C8B-B14F-4D97-AF65-F5344CB8AC3E}">
        <p14:creationId xmlns:p14="http://schemas.microsoft.com/office/powerpoint/2010/main" val="15294028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Object 69" hidden="1">
            <a:extLst>
              <a:ext uri="{FF2B5EF4-FFF2-40B4-BE49-F238E27FC236}">
                <a16:creationId xmlns:a16="http://schemas.microsoft.com/office/drawing/2014/main" id="{68376FC7-E616-F8D4-D836-6405D3EF069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0" name="Object 69" hidden="1">
                        <a:extLst>
                          <a:ext uri="{FF2B5EF4-FFF2-40B4-BE49-F238E27FC236}">
                            <a16:creationId xmlns:a16="http://schemas.microsoft.com/office/drawing/2014/main" id="{68376FC7-E616-F8D4-D836-6405D3EF06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04C2383F-5FD8-9460-FABB-6BA8D9FB1AE2}"/>
              </a:ext>
            </a:extLst>
          </p:cNvPr>
          <p:cNvGrpSpPr/>
          <p:nvPr/>
        </p:nvGrpSpPr>
        <p:grpSpPr>
          <a:xfrm>
            <a:off x="4125951" y="3829756"/>
            <a:ext cx="3940097" cy="1694086"/>
            <a:chOff x="4125951" y="3981869"/>
            <a:chExt cx="3940097" cy="968816"/>
          </a:xfrm>
        </p:grpSpPr>
        <p:cxnSp>
          <p:nvCxnSpPr>
            <p:cNvPr id="68" name="Straight Connector 67">
              <a:extLst>
                <a:ext uri="{FF2B5EF4-FFF2-40B4-BE49-F238E27FC236}">
                  <a16:creationId xmlns:a16="http://schemas.microsoft.com/office/drawing/2014/main" id="{C1706E4E-EAF2-BB06-5DAD-5A9BF4DBC65C}"/>
                </a:ext>
              </a:extLst>
            </p:cNvPr>
            <p:cNvCxnSpPr>
              <a:cxnSpLocks/>
            </p:cNvCxnSpPr>
            <p:nvPr/>
          </p:nvCxnSpPr>
          <p:spPr>
            <a:xfrm>
              <a:off x="4125951" y="3981869"/>
              <a:ext cx="0" cy="968816"/>
            </a:xfrm>
            <a:prstGeom prst="line">
              <a:avLst/>
            </a:prstGeom>
            <a:ln w="6350" cap="rnd">
              <a:solidFill>
                <a:schemeClr val="bg1">
                  <a:lumMod val="75000"/>
                </a:schemeClr>
              </a:solidFill>
              <a:prstDash val="dash"/>
              <a:round/>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65AEEBF-2A60-C8BE-0408-9481098B01DC}"/>
                </a:ext>
              </a:extLst>
            </p:cNvPr>
            <p:cNvCxnSpPr>
              <a:cxnSpLocks/>
            </p:cNvCxnSpPr>
            <p:nvPr/>
          </p:nvCxnSpPr>
          <p:spPr>
            <a:xfrm>
              <a:off x="8066048" y="3981869"/>
              <a:ext cx="0" cy="968816"/>
            </a:xfrm>
            <a:prstGeom prst="line">
              <a:avLst/>
            </a:prstGeom>
            <a:ln w="6350" cap="rnd">
              <a:solidFill>
                <a:schemeClr val="bg1">
                  <a:lumMod val="75000"/>
                </a:schemeClr>
              </a:solidFill>
              <a:prstDash val="dash"/>
              <a:round/>
            </a:ln>
          </p:spPr>
          <p:style>
            <a:lnRef idx="2">
              <a:schemeClr val="accent1"/>
            </a:lnRef>
            <a:fillRef idx="0">
              <a:schemeClr val="accent1"/>
            </a:fillRef>
            <a:effectRef idx="1">
              <a:schemeClr val="accent1"/>
            </a:effectRef>
            <a:fontRef idx="minor">
              <a:schemeClr val="tx1"/>
            </a:fontRef>
          </p:style>
        </p:cxnSp>
      </p:grpSp>
      <p:sp>
        <p:nvSpPr>
          <p:cNvPr id="90" name="Isosceles Triangle 89">
            <a:extLst>
              <a:ext uri="{FF2B5EF4-FFF2-40B4-BE49-F238E27FC236}">
                <a16:creationId xmlns:a16="http://schemas.microsoft.com/office/drawing/2014/main" id="{BBDDC259-7364-963A-5AC6-964D7A8DEC30}"/>
              </a:ext>
            </a:extLst>
          </p:cNvPr>
          <p:cNvSpPr/>
          <p:nvPr/>
        </p:nvSpPr>
        <p:spPr>
          <a:xfrm rot="10800000">
            <a:off x="2000927" y="4293394"/>
            <a:ext cx="309950" cy="109339"/>
          </a:xfrm>
          <a:prstGeom prst="triangle">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8" name="Rectangle: Rounded Corners 17">
            <a:extLst>
              <a:ext uri="{FF2B5EF4-FFF2-40B4-BE49-F238E27FC236}">
                <a16:creationId xmlns:a16="http://schemas.microsoft.com/office/drawing/2014/main" id="{687DF896-7CF5-CEA3-D43C-6CE3C361E052}"/>
              </a:ext>
            </a:extLst>
          </p:cNvPr>
          <p:cNvSpPr/>
          <p:nvPr/>
        </p:nvSpPr>
        <p:spPr>
          <a:xfrm>
            <a:off x="304799" y="1685925"/>
            <a:ext cx="3702205" cy="369312"/>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660F"/>
                </a:solidFill>
                <a:effectLst/>
                <a:uLnTx/>
                <a:uFillTx/>
                <a:latin typeface="GT Pressura LCG Black"/>
                <a:ea typeface="+mn-ea"/>
                <a:cs typeface="+mn-cs"/>
              </a:rPr>
              <a:t>OPTION 1</a:t>
            </a:r>
          </a:p>
        </p:txBody>
      </p:sp>
      <p:sp>
        <p:nvSpPr>
          <p:cNvPr id="91" name="Isosceles Triangle 90">
            <a:extLst>
              <a:ext uri="{FF2B5EF4-FFF2-40B4-BE49-F238E27FC236}">
                <a16:creationId xmlns:a16="http://schemas.microsoft.com/office/drawing/2014/main" id="{50C878CA-1B6A-A1DC-D74E-C1ADF4F86B1A}"/>
              </a:ext>
            </a:extLst>
          </p:cNvPr>
          <p:cNvSpPr/>
          <p:nvPr/>
        </p:nvSpPr>
        <p:spPr>
          <a:xfrm rot="10800000">
            <a:off x="9881122" y="4293394"/>
            <a:ext cx="309950" cy="109339"/>
          </a:xfrm>
          <a:prstGeom prst="triangle">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92" name="Isosceles Triangle 91">
            <a:extLst>
              <a:ext uri="{FF2B5EF4-FFF2-40B4-BE49-F238E27FC236}">
                <a16:creationId xmlns:a16="http://schemas.microsoft.com/office/drawing/2014/main" id="{CD0C8C55-C151-59E5-26E5-63E49911003D}"/>
              </a:ext>
            </a:extLst>
          </p:cNvPr>
          <p:cNvSpPr/>
          <p:nvPr/>
        </p:nvSpPr>
        <p:spPr>
          <a:xfrm rot="10800000">
            <a:off x="5941025" y="4293394"/>
            <a:ext cx="309950" cy="109339"/>
          </a:xfrm>
          <a:prstGeom prst="triangle">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0" name="Rectangle: Rounded Corners 19">
            <a:extLst>
              <a:ext uri="{FF2B5EF4-FFF2-40B4-BE49-F238E27FC236}">
                <a16:creationId xmlns:a16="http://schemas.microsoft.com/office/drawing/2014/main" id="{C1B8705B-84A9-F5B5-1F58-9D6CB13E6E10}"/>
              </a:ext>
            </a:extLst>
          </p:cNvPr>
          <p:cNvSpPr/>
          <p:nvPr/>
        </p:nvSpPr>
        <p:spPr>
          <a:xfrm>
            <a:off x="8184995" y="1698150"/>
            <a:ext cx="3702205" cy="369312"/>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660F"/>
                </a:solidFill>
                <a:effectLst/>
                <a:uLnTx/>
                <a:uFillTx/>
                <a:latin typeface="GT Pressura LCG Black"/>
                <a:ea typeface="+mn-ea"/>
                <a:cs typeface="+mn-cs"/>
              </a:rPr>
              <a:t>OPTION 3</a:t>
            </a:r>
          </a:p>
        </p:txBody>
      </p:sp>
      <p:sp>
        <p:nvSpPr>
          <p:cNvPr id="22" name="Rectangle: Rounded Corners 21">
            <a:extLst>
              <a:ext uri="{FF2B5EF4-FFF2-40B4-BE49-F238E27FC236}">
                <a16:creationId xmlns:a16="http://schemas.microsoft.com/office/drawing/2014/main" id="{0724AC4B-AFA7-D065-6C73-FBCB8748BA45}"/>
              </a:ext>
            </a:extLst>
          </p:cNvPr>
          <p:cNvSpPr/>
          <p:nvPr/>
        </p:nvSpPr>
        <p:spPr>
          <a:xfrm>
            <a:off x="4244896" y="1702925"/>
            <a:ext cx="3702205" cy="369312"/>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660F"/>
                </a:solidFill>
                <a:effectLst/>
                <a:uLnTx/>
                <a:uFillTx/>
                <a:latin typeface="GT Pressura LCG Black"/>
                <a:ea typeface="+mn-ea"/>
                <a:cs typeface="+mn-cs"/>
              </a:rPr>
              <a:t>OPTION 2</a:t>
            </a:r>
          </a:p>
        </p:txBody>
      </p:sp>
      <p:sp>
        <p:nvSpPr>
          <p:cNvPr id="9" name="Rectangle: Top Corners Rounded 8">
            <a:extLst>
              <a:ext uri="{FF2B5EF4-FFF2-40B4-BE49-F238E27FC236}">
                <a16:creationId xmlns:a16="http://schemas.microsoft.com/office/drawing/2014/main" id="{606357D7-B82A-8D84-9C98-AFFB30CACA51}"/>
              </a:ext>
            </a:extLst>
          </p:cNvPr>
          <p:cNvSpPr>
            <a:spLocks/>
          </p:cNvSpPr>
          <p:nvPr/>
        </p:nvSpPr>
        <p:spPr>
          <a:xfrm>
            <a:off x="304800" y="5566320"/>
            <a:ext cx="11582400" cy="796380"/>
          </a:xfrm>
          <a:prstGeom prst="round2Same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T Pressura LCG Black"/>
                <a:ea typeface="+mn-ea"/>
                <a:cs typeface="+mn-cs"/>
              </a:rPr>
              <a:t>SEND COMPLETED FORMS TO </a:t>
            </a:r>
            <a:r>
              <a:rPr kumimoji="0" lang="en-US" sz="1600" b="1" i="0" u="sng" strike="noStrike" kern="1200" cap="none" spc="0" normalizeH="0" baseline="0" noProof="0" dirty="0">
                <a:ln>
                  <a:noFill/>
                </a:ln>
                <a:solidFill>
                  <a:srgbClr val="BFDE7E"/>
                </a:solidFill>
                <a:effectLst/>
                <a:uLnTx/>
                <a:uFillTx/>
                <a:latin typeface="GT Pressura LCG Black"/>
                <a:ea typeface="Calibri" panose="020F0502020204030204" pitchFamily="34" charset="0"/>
                <a:cs typeface="+mn-cs"/>
                <a:hlinkClick r:id="rId6">
                  <a:extLst>
                    <a:ext uri="{A12FA001-AC4F-418D-AE19-62706E023703}">
                      <ahyp:hlinkClr xmlns:ahyp="http://schemas.microsoft.com/office/drawing/2018/hyperlinkcolor" val="tx"/>
                    </a:ext>
                  </a:extLst>
                </a:hlinkClick>
              </a:rPr>
              <a:t>SUSTAINABILITYSURVEY@PEPSICO.COM</a:t>
            </a:r>
            <a:r>
              <a:rPr kumimoji="0" lang="es-MX" sz="1600" b="0" i="0" u="none" strike="noStrike" kern="1200" cap="none" spc="0" normalizeH="0" baseline="0" noProof="0" dirty="0">
                <a:ln>
                  <a:noFill/>
                </a:ln>
                <a:solidFill>
                  <a:srgbClr val="BFDE7E"/>
                </a:solidFill>
                <a:effectLst/>
                <a:uLnTx/>
                <a:uFillTx/>
                <a:latin typeface="GT Pressura LCG Black"/>
                <a:ea typeface="Calibri" panose="020F0502020204030204" pitchFamily="34" charset="0"/>
                <a:cs typeface="+mn-cs"/>
              </a:rPr>
              <a:t> </a:t>
            </a:r>
            <a:r>
              <a:rPr kumimoji="0" lang="en-US" sz="1600" b="1" i="0" u="none" strike="noStrike" kern="1200" cap="none" spc="0" normalizeH="0" baseline="0" noProof="0" dirty="0">
                <a:ln>
                  <a:noFill/>
                </a:ln>
                <a:solidFill>
                  <a:prstClr val="white"/>
                </a:solidFill>
                <a:effectLst/>
                <a:uLnTx/>
                <a:uFillTx/>
                <a:latin typeface="GT Pressura LCG Black"/>
                <a:ea typeface="+mn-ea"/>
                <a:cs typeface="+mn-cs"/>
              </a:rPr>
              <a:t>FOR CROSS FUNCTIONAL APPROVAL</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dirty="0">
                <a:ln>
                  <a:noFill/>
                </a:ln>
                <a:solidFill>
                  <a:srgbClr val="BFDE7E"/>
                </a:solidFill>
                <a:effectLst/>
                <a:uLnTx/>
                <a:uFillTx/>
                <a:latin typeface="GT Pressura LCG Black"/>
                <a:ea typeface="+mn-ea"/>
                <a:cs typeface="+mn-cs"/>
              </a:rPr>
              <a:t>APPROVALS CAN TAKE UP TO TWO WEEKS </a:t>
            </a:r>
          </a:p>
        </p:txBody>
      </p:sp>
      <p:sp>
        <p:nvSpPr>
          <p:cNvPr id="2" name="Title 1">
            <a:extLst>
              <a:ext uri="{FF2B5EF4-FFF2-40B4-BE49-F238E27FC236}">
                <a16:creationId xmlns:a16="http://schemas.microsoft.com/office/drawing/2014/main" id="{9DDA1394-F2D9-F887-99A4-1E26236D4848}"/>
              </a:ext>
            </a:extLst>
          </p:cNvPr>
          <p:cNvSpPr>
            <a:spLocks noGrp="1"/>
          </p:cNvSpPr>
          <p:nvPr>
            <p:ph type="title"/>
          </p:nvPr>
        </p:nvSpPr>
        <p:spPr>
          <a:xfrm>
            <a:off x="304798" y="246888"/>
            <a:ext cx="11585448" cy="969264"/>
          </a:xfrm>
        </p:spPr>
        <p:txBody>
          <a:bodyPr/>
          <a:lstStyle/>
          <a:p>
            <a:r>
              <a:rPr lang="en-GB" dirty="0"/>
              <a:t>YOU HAVE THREE OPTIONS TO SELECT FROM WHEN COMPLETING CUSTOMER SUSTAINABILTY DATA REQUESTS </a:t>
            </a:r>
            <a:endParaRPr lang="en-US" dirty="0"/>
          </a:p>
        </p:txBody>
      </p:sp>
      <p:sp>
        <p:nvSpPr>
          <p:cNvPr id="11" name="Rectangle: Rounded Corners 10">
            <a:extLst>
              <a:ext uri="{FF2B5EF4-FFF2-40B4-BE49-F238E27FC236}">
                <a16:creationId xmlns:a16="http://schemas.microsoft.com/office/drawing/2014/main" id="{EB279377-4AA1-2C39-4CCD-AC20387D75ED}"/>
              </a:ext>
            </a:extLst>
          </p:cNvPr>
          <p:cNvSpPr/>
          <p:nvPr/>
        </p:nvSpPr>
        <p:spPr>
          <a:xfrm>
            <a:off x="304800" y="2083895"/>
            <a:ext cx="3702205" cy="2211880"/>
          </a:xfrm>
          <a:prstGeom prst="roundRect">
            <a:avLst>
              <a:gd name="adj" fmla="val 4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2000" b="1" i="0" u="none" strike="noStrike" kern="1200" cap="none" spc="0" normalizeH="0" baseline="0" noProof="0" dirty="0">
                <a:ln>
                  <a:noFill/>
                </a:ln>
                <a:solidFill>
                  <a:srgbClr val="8DBD29"/>
                </a:solidFill>
                <a:effectLst/>
                <a:uLnTx/>
                <a:uFillTx/>
                <a:latin typeface="GT Pressura LCG Black"/>
                <a:ea typeface="+mn-ea"/>
                <a:cs typeface="+mn-cs"/>
              </a:rPr>
              <a:t>CUSTOMER FORM</a:t>
            </a:r>
          </a:p>
          <a:p>
            <a:pPr marL="0" marR="0" lvl="0" indent="0" algn="ctr" defTabSz="914400" rtl="0" eaLnBrk="1" fontAlgn="auto" latinLnBrk="0" hangingPunct="1">
              <a:lnSpc>
                <a:spcPct val="100000"/>
              </a:lnSpc>
              <a:spcBef>
                <a:spcPts val="0"/>
              </a:spcBef>
              <a:spcAft>
                <a:spcPts val="400"/>
              </a:spcAft>
              <a:buClrTx/>
              <a:buSzTx/>
              <a:buFontTx/>
              <a:buNone/>
              <a:tabLst/>
              <a:defRPr/>
            </a:pPr>
            <a:endParaRPr kumimoji="0" lang="en-US" sz="1050" b="1" i="0" u="none" strike="noStrike" kern="1200" cap="none" spc="0" normalizeH="0" baseline="0" noProof="0" dirty="0">
              <a:ln>
                <a:noFill/>
              </a:ln>
              <a:solidFill>
                <a:srgbClr val="8DBD29"/>
              </a:solidFill>
              <a:effectLst/>
              <a:uLnTx/>
              <a:uFillTx/>
              <a:latin typeface="Gilroy Medium"/>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Complete the survey form provided by your customer using the publicly available data PepsiCo reports at a global level</a:t>
            </a: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2" name="Rectangle: Rounded Corners 11">
            <a:extLst>
              <a:ext uri="{FF2B5EF4-FFF2-40B4-BE49-F238E27FC236}">
                <a16:creationId xmlns:a16="http://schemas.microsoft.com/office/drawing/2014/main" id="{DC3003C2-EA9B-6067-B0DB-35799F045560}"/>
              </a:ext>
            </a:extLst>
          </p:cNvPr>
          <p:cNvSpPr/>
          <p:nvPr/>
        </p:nvSpPr>
        <p:spPr>
          <a:xfrm>
            <a:off x="4244897" y="2093850"/>
            <a:ext cx="3702205" cy="2201925"/>
          </a:xfrm>
          <a:prstGeom prst="roundRect">
            <a:avLst>
              <a:gd name="adj" fmla="val 4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2000" b="1" i="0" u="none" strike="noStrike" kern="1200" cap="none" spc="0" normalizeH="0" baseline="0" noProof="0" dirty="0">
                <a:ln>
                  <a:noFill/>
                </a:ln>
                <a:solidFill>
                  <a:srgbClr val="8DBD29"/>
                </a:solidFill>
                <a:effectLst/>
                <a:uLnTx/>
                <a:uFillTx/>
                <a:latin typeface="GT Pressura LCG Black"/>
                <a:ea typeface="+mn-ea"/>
                <a:cs typeface="+mn-cs"/>
              </a:rPr>
              <a:t>PEPSICO TEMPLATE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Leverage the PepsiCo template letter to customize the response based on your customers information request</a:t>
            </a:r>
          </a:p>
        </p:txBody>
      </p:sp>
      <p:sp>
        <p:nvSpPr>
          <p:cNvPr id="13" name="Rectangle: Rounded Corners 12">
            <a:extLst>
              <a:ext uri="{FF2B5EF4-FFF2-40B4-BE49-F238E27FC236}">
                <a16:creationId xmlns:a16="http://schemas.microsoft.com/office/drawing/2014/main" id="{E905B35D-C997-5879-F933-280A647EDBB4}"/>
              </a:ext>
            </a:extLst>
          </p:cNvPr>
          <p:cNvSpPr/>
          <p:nvPr/>
        </p:nvSpPr>
        <p:spPr>
          <a:xfrm>
            <a:off x="8184995" y="2093850"/>
            <a:ext cx="3702205" cy="2201925"/>
          </a:xfrm>
          <a:prstGeom prst="roundRect">
            <a:avLst>
              <a:gd name="adj" fmla="val 4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2000" b="1" i="0" u="none" strike="noStrike" kern="1200" cap="none" spc="0" normalizeH="0" baseline="0" noProof="0" dirty="0">
                <a:ln>
                  <a:noFill/>
                </a:ln>
                <a:solidFill>
                  <a:srgbClr val="8DBD29"/>
                </a:solidFill>
                <a:effectLst/>
                <a:uLnTx/>
                <a:uFillTx/>
                <a:latin typeface="GT Pressura LCG Black"/>
                <a:ea typeface="+mn-ea"/>
                <a:cs typeface="+mn-cs"/>
              </a:rPr>
              <a:t>ECOVADIS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Gilroy Medium"/>
                <a:ea typeface="+mn-ea"/>
                <a:cs typeface="+mn-cs"/>
              </a:rPr>
              <a:t>Direct customers to </a:t>
            </a:r>
            <a:r>
              <a:rPr kumimoji="0" lang="en-GB" sz="1600" b="0" i="0" u="none" strike="noStrike" kern="1200" cap="none" spc="0" normalizeH="0" baseline="0" noProof="0" dirty="0" err="1">
                <a:ln>
                  <a:noFill/>
                </a:ln>
                <a:solidFill>
                  <a:prstClr val="white"/>
                </a:solidFill>
                <a:effectLst/>
                <a:uLnTx/>
                <a:uFillTx/>
                <a:latin typeface="Gilroy Medium"/>
                <a:ea typeface="+mn-ea"/>
                <a:cs typeface="+mn-cs"/>
              </a:rPr>
              <a:t>Ecovadis</a:t>
            </a:r>
            <a:r>
              <a:rPr kumimoji="0" lang="en-GB" sz="1600" b="0" i="0" u="none" strike="noStrike" kern="1200" cap="none" spc="0" normalizeH="0" baseline="0" noProof="0" dirty="0">
                <a:ln>
                  <a:noFill/>
                </a:ln>
                <a:solidFill>
                  <a:prstClr val="white"/>
                </a:solidFill>
                <a:effectLst/>
                <a:uLnTx/>
                <a:uFillTx/>
                <a:latin typeface="Gilroy Medium"/>
                <a:ea typeface="+mn-ea"/>
                <a:cs typeface="+mn-cs"/>
              </a:rPr>
              <a:t>, </a:t>
            </a:r>
            <a:br>
              <a:rPr kumimoji="0" lang="en-GB" sz="1600" b="0" i="0" u="none" strike="noStrike" kern="1200" cap="none" spc="0" normalizeH="0" baseline="0" noProof="0" dirty="0">
                <a:ln>
                  <a:noFill/>
                </a:ln>
                <a:solidFill>
                  <a:prstClr val="white"/>
                </a:solidFill>
                <a:effectLst/>
                <a:uLnTx/>
                <a:uFillTx/>
                <a:latin typeface="Gilroy Medium"/>
                <a:ea typeface="+mn-ea"/>
                <a:cs typeface="+mn-cs"/>
              </a:rPr>
            </a:br>
            <a:r>
              <a:rPr kumimoji="0" lang="en-US" sz="1600" b="0" i="0" u="none" strike="noStrike" kern="1200" cap="none" spc="0" normalizeH="0" baseline="0" noProof="0" dirty="0">
                <a:ln>
                  <a:noFill/>
                </a:ln>
                <a:solidFill>
                  <a:prstClr val="white"/>
                </a:solidFill>
                <a:effectLst/>
                <a:uLnTx/>
                <a:uFillTx/>
                <a:latin typeface="Gilroy Medium"/>
                <a:ea typeface="+mn-ea"/>
                <a:cs typeface="+mn-cs"/>
              </a:rPr>
              <a:t>a membership platform for data sharing to evaluate sustainability of their supply chain through universal, comparable &amp; benchmarks </a:t>
            </a:r>
          </a:p>
        </p:txBody>
      </p:sp>
      <p:sp>
        <p:nvSpPr>
          <p:cNvPr id="66" name="Rectangle 65">
            <a:extLst>
              <a:ext uri="{FF2B5EF4-FFF2-40B4-BE49-F238E27FC236}">
                <a16:creationId xmlns:a16="http://schemas.microsoft.com/office/drawing/2014/main" id="{D710A06C-4E04-1327-6314-B28771DDC2BE}"/>
              </a:ext>
            </a:extLst>
          </p:cNvPr>
          <p:cNvSpPr>
            <a:spLocks/>
          </p:cNvSpPr>
          <p:nvPr/>
        </p:nvSpPr>
        <p:spPr>
          <a:xfrm>
            <a:off x="430819" y="4616462"/>
            <a:ext cx="3450167" cy="46276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Supporting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660F"/>
                </a:solidFill>
                <a:effectLst/>
                <a:uLnTx/>
                <a:uFillTx/>
                <a:latin typeface="GT Pressura LCG Black"/>
                <a:ea typeface="+mn-ea"/>
                <a:cs typeface="+mn-cs"/>
              </a:rPr>
              <a:t>ON SLIDE 7</a:t>
            </a:r>
          </a:p>
        </p:txBody>
      </p:sp>
      <p:sp>
        <p:nvSpPr>
          <p:cNvPr id="87" name="Rectangle 86">
            <a:extLst>
              <a:ext uri="{FF2B5EF4-FFF2-40B4-BE49-F238E27FC236}">
                <a16:creationId xmlns:a16="http://schemas.microsoft.com/office/drawing/2014/main" id="{E5881A7C-31E3-267E-BCC8-30579D47BB90}"/>
              </a:ext>
            </a:extLst>
          </p:cNvPr>
          <p:cNvSpPr>
            <a:spLocks/>
          </p:cNvSpPr>
          <p:nvPr/>
        </p:nvSpPr>
        <p:spPr>
          <a:xfrm>
            <a:off x="4370916" y="4616462"/>
            <a:ext cx="3450167" cy="46276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Supporting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660F"/>
                </a:solidFill>
                <a:effectLst/>
                <a:uLnTx/>
                <a:uFillTx/>
                <a:latin typeface="GT Pressura LCG Black"/>
                <a:ea typeface="+mn-ea"/>
                <a:cs typeface="+mn-cs"/>
              </a:rPr>
              <a:t>ON SLIDE 8</a:t>
            </a:r>
          </a:p>
        </p:txBody>
      </p:sp>
      <p:sp>
        <p:nvSpPr>
          <p:cNvPr id="88" name="Rectangle 87">
            <a:extLst>
              <a:ext uri="{FF2B5EF4-FFF2-40B4-BE49-F238E27FC236}">
                <a16:creationId xmlns:a16="http://schemas.microsoft.com/office/drawing/2014/main" id="{8B2AF4A7-6822-82C3-E4EA-F21179E3FE93}"/>
              </a:ext>
            </a:extLst>
          </p:cNvPr>
          <p:cNvSpPr>
            <a:spLocks/>
          </p:cNvSpPr>
          <p:nvPr/>
        </p:nvSpPr>
        <p:spPr>
          <a:xfrm>
            <a:off x="8311014" y="4616462"/>
            <a:ext cx="3450167" cy="46276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Supporting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660F"/>
                </a:solidFill>
                <a:effectLst/>
                <a:uLnTx/>
                <a:uFillTx/>
                <a:latin typeface="GT Pressura LCG Black"/>
                <a:ea typeface="+mn-ea"/>
                <a:cs typeface="+mn-cs"/>
              </a:rPr>
              <a:t>ON SLIDE 9</a:t>
            </a:r>
          </a:p>
        </p:txBody>
      </p:sp>
      <p:sp>
        <p:nvSpPr>
          <p:cNvPr id="16" name="Isosceles Triangle 15">
            <a:extLst>
              <a:ext uri="{FF2B5EF4-FFF2-40B4-BE49-F238E27FC236}">
                <a16:creationId xmlns:a16="http://schemas.microsoft.com/office/drawing/2014/main" id="{5A26B418-1829-DD2D-098F-14E963B7F9B2}"/>
              </a:ext>
            </a:extLst>
          </p:cNvPr>
          <p:cNvSpPr/>
          <p:nvPr/>
        </p:nvSpPr>
        <p:spPr>
          <a:xfrm rot="10800000">
            <a:off x="5829402" y="5396440"/>
            <a:ext cx="533198" cy="158186"/>
          </a:xfrm>
          <a:prstGeom prst="triangle">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1494" name="Group 1493">
            <a:extLst>
              <a:ext uri="{FF2B5EF4-FFF2-40B4-BE49-F238E27FC236}">
                <a16:creationId xmlns:a16="http://schemas.microsoft.com/office/drawing/2014/main" id="{5F38E109-1CF1-2D7A-7749-308040F8EEFD}"/>
              </a:ext>
            </a:extLst>
          </p:cNvPr>
          <p:cNvGrpSpPr/>
          <p:nvPr/>
        </p:nvGrpSpPr>
        <p:grpSpPr>
          <a:xfrm>
            <a:off x="0" y="1268082"/>
            <a:ext cx="1266884" cy="1229447"/>
            <a:chOff x="895316" y="8901383"/>
            <a:chExt cx="6799749" cy="5704472"/>
          </a:xfrm>
          <a:solidFill>
            <a:schemeClr val="accent4">
              <a:lumMod val="60000"/>
              <a:lumOff val="40000"/>
            </a:schemeClr>
          </a:solidFill>
        </p:grpSpPr>
        <p:sp>
          <p:nvSpPr>
            <p:cNvPr id="1457" name="Freeform: Shape 1456">
              <a:extLst>
                <a:ext uri="{FF2B5EF4-FFF2-40B4-BE49-F238E27FC236}">
                  <a16:creationId xmlns:a16="http://schemas.microsoft.com/office/drawing/2014/main" id="{E1C62BB8-71D1-9FCA-077A-0CDCE96CA7E5}"/>
                </a:ext>
              </a:extLst>
            </p:cNvPr>
            <p:cNvSpPr/>
            <p:nvPr/>
          </p:nvSpPr>
          <p:spPr>
            <a:xfrm>
              <a:off x="1021083" y="9010873"/>
              <a:ext cx="6566328" cy="5480907"/>
            </a:xfrm>
            <a:custGeom>
              <a:avLst/>
              <a:gdLst>
                <a:gd name="connsiteX0" fmla="*/ 6566329 w 6566328"/>
                <a:gd name="connsiteY0" fmla="*/ 2844823 h 5480907"/>
                <a:gd name="connsiteX1" fmla="*/ 6009881 w 6566328"/>
                <a:gd name="connsiteY1" fmla="*/ 1017517 h 5480907"/>
                <a:gd name="connsiteX2" fmla="*/ 3628662 w 6566328"/>
                <a:gd name="connsiteY2" fmla="*/ 0 h 5480907"/>
                <a:gd name="connsiteX3" fmla="*/ 1219647 w 6566328"/>
                <a:gd name="connsiteY3" fmla="*/ 957215 h 5480907"/>
                <a:gd name="connsiteX4" fmla="*/ 0 w 6566328"/>
                <a:gd name="connsiteY4" fmla="*/ 3038090 h 5480907"/>
                <a:gd name="connsiteX5" fmla="*/ 1341899 w 6566328"/>
                <a:gd name="connsiteY5" fmla="*/ 4880414 h 5480907"/>
                <a:gd name="connsiteX6" fmla="*/ 3280014 w 6566328"/>
                <a:gd name="connsiteY6" fmla="*/ 5480908 h 5480907"/>
                <a:gd name="connsiteX7" fmla="*/ 5233752 w 6566328"/>
                <a:gd name="connsiteY7" fmla="*/ 4430901 h 5480907"/>
                <a:gd name="connsiteX8" fmla="*/ 6566326 w 6566328"/>
                <a:gd name="connsiteY8" fmla="*/ 2844823 h 54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6328" h="5480907">
                  <a:moveTo>
                    <a:pt x="6566329" y="2844823"/>
                  </a:moveTo>
                  <a:cubicBezTo>
                    <a:pt x="5614613" y="2584563"/>
                    <a:pt x="5376246" y="1753726"/>
                    <a:pt x="6009881" y="1017517"/>
                  </a:cubicBezTo>
                  <a:cubicBezTo>
                    <a:pt x="5036554" y="1277135"/>
                    <a:pt x="3622318" y="863537"/>
                    <a:pt x="3628662" y="0"/>
                  </a:cubicBezTo>
                  <a:cubicBezTo>
                    <a:pt x="3203488" y="817938"/>
                    <a:pt x="2263856" y="1017571"/>
                    <a:pt x="1219647" y="957215"/>
                  </a:cubicBezTo>
                  <a:cubicBezTo>
                    <a:pt x="1329104" y="2108156"/>
                    <a:pt x="831090" y="2592342"/>
                    <a:pt x="0" y="3038090"/>
                  </a:cubicBezTo>
                  <a:cubicBezTo>
                    <a:pt x="886619" y="3167811"/>
                    <a:pt x="1352099" y="3991338"/>
                    <a:pt x="1341899" y="4880414"/>
                  </a:cubicBezTo>
                  <a:cubicBezTo>
                    <a:pt x="1909509" y="4576852"/>
                    <a:pt x="2987663" y="4769035"/>
                    <a:pt x="3280014" y="5480908"/>
                  </a:cubicBezTo>
                  <a:cubicBezTo>
                    <a:pt x="3432483" y="4754036"/>
                    <a:pt x="4508886" y="4226700"/>
                    <a:pt x="5233752" y="4430901"/>
                  </a:cubicBezTo>
                  <a:cubicBezTo>
                    <a:pt x="4778509" y="3871121"/>
                    <a:pt x="5623372" y="3150702"/>
                    <a:pt x="6566326" y="2844823"/>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nvGrpSpPr>
            <p:cNvPr id="1458" name="Graphic 24">
              <a:extLst>
                <a:ext uri="{FF2B5EF4-FFF2-40B4-BE49-F238E27FC236}">
                  <a16:creationId xmlns:a16="http://schemas.microsoft.com/office/drawing/2014/main" id="{194BF068-DD79-D8BC-D036-A950CA8D40E3}"/>
                </a:ext>
              </a:extLst>
            </p:cNvPr>
            <p:cNvGrpSpPr/>
            <p:nvPr/>
          </p:nvGrpSpPr>
          <p:grpSpPr>
            <a:xfrm>
              <a:off x="895316" y="8901383"/>
              <a:ext cx="6799749" cy="5704472"/>
              <a:chOff x="13206997" y="2270505"/>
              <a:chExt cx="6799749" cy="5704472"/>
            </a:xfrm>
            <a:grpFill/>
          </p:grpSpPr>
          <p:sp>
            <p:nvSpPr>
              <p:cNvPr id="1459" name="Freeform: Shape 1458">
                <a:extLst>
                  <a:ext uri="{FF2B5EF4-FFF2-40B4-BE49-F238E27FC236}">
                    <a16:creationId xmlns:a16="http://schemas.microsoft.com/office/drawing/2014/main" id="{83B6F2AE-88B5-9DE7-06DF-34820590C49E}"/>
                  </a:ext>
                </a:extLst>
              </p:cNvPr>
              <p:cNvSpPr/>
              <p:nvPr/>
            </p:nvSpPr>
            <p:spPr>
              <a:xfrm>
                <a:off x="13320400" y="2415466"/>
                <a:ext cx="6561801" cy="5438003"/>
              </a:xfrm>
              <a:custGeom>
                <a:avLst/>
                <a:gdLst>
                  <a:gd name="connsiteX0" fmla="*/ 6561801 w 6561801"/>
                  <a:gd name="connsiteY0" fmla="*/ 3061812 h 5438003"/>
                  <a:gd name="connsiteX1" fmla="*/ 6147185 w 6561801"/>
                  <a:gd name="connsiteY1" fmla="*/ 1197202 h 5438003"/>
                  <a:gd name="connsiteX2" fmla="*/ 3851049 w 6561801"/>
                  <a:gd name="connsiteY2" fmla="*/ 0 h 5438003"/>
                  <a:gd name="connsiteX3" fmla="*/ 1375697 w 6561801"/>
                  <a:gd name="connsiteY3" fmla="*/ 769574 h 5438003"/>
                  <a:gd name="connsiteX4" fmla="*/ 0 w 6561801"/>
                  <a:gd name="connsiteY4" fmla="*/ 2750745 h 5438003"/>
                  <a:gd name="connsiteX5" fmla="*/ 1196605 w 6561801"/>
                  <a:gd name="connsiteY5" fmla="*/ 4690587 h 5438003"/>
                  <a:gd name="connsiteX6" fmla="*/ 3082939 w 6561801"/>
                  <a:gd name="connsiteY6" fmla="*/ 5438004 h 5438003"/>
                  <a:gd name="connsiteX7" fmla="*/ 5111472 w 6561801"/>
                  <a:gd name="connsiteY7" fmla="*/ 4540983 h 5438003"/>
                  <a:gd name="connsiteX8" fmla="*/ 6561801 w 6561801"/>
                  <a:gd name="connsiteY8" fmla="*/ 3061812 h 543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801" h="5438003">
                    <a:moveTo>
                      <a:pt x="6561801" y="3061812"/>
                    </a:moveTo>
                    <a:cubicBezTo>
                      <a:pt x="5632857" y="2729303"/>
                      <a:pt x="5458936" y="1882629"/>
                      <a:pt x="6147185" y="1197202"/>
                    </a:cubicBezTo>
                    <a:cubicBezTo>
                      <a:pt x="5156808" y="1381381"/>
                      <a:pt x="3778469" y="860506"/>
                      <a:pt x="3851049" y="0"/>
                    </a:cubicBezTo>
                    <a:cubicBezTo>
                      <a:pt x="3364380" y="782907"/>
                      <a:pt x="2412195" y="909863"/>
                      <a:pt x="1375697" y="769574"/>
                    </a:cubicBezTo>
                    <a:cubicBezTo>
                      <a:pt x="1396535" y="1925523"/>
                      <a:pt x="862840" y="2370071"/>
                      <a:pt x="0" y="2750745"/>
                    </a:cubicBezTo>
                    <a:cubicBezTo>
                      <a:pt x="874055" y="2948105"/>
                      <a:pt x="1274981" y="3804911"/>
                      <a:pt x="1196605" y="4690587"/>
                    </a:cubicBezTo>
                    <a:cubicBezTo>
                      <a:pt x="1785830" y="4431468"/>
                      <a:pt x="2846063" y="4705799"/>
                      <a:pt x="3082939" y="5438004"/>
                    </a:cubicBezTo>
                    <a:cubicBezTo>
                      <a:pt x="3290724" y="4724971"/>
                      <a:pt x="4404411" y="4281773"/>
                      <a:pt x="5111472" y="4540983"/>
                    </a:cubicBezTo>
                    <a:cubicBezTo>
                      <a:pt x="4700516" y="3947924"/>
                      <a:pt x="5598162" y="3294445"/>
                      <a:pt x="6561801" y="3061812"/>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60" name="Freeform: Shape 1459">
                <a:extLst>
                  <a:ext uri="{FF2B5EF4-FFF2-40B4-BE49-F238E27FC236}">
                    <a16:creationId xmlns:a16="http://schemas.microsoft.com/office/drawing/2014/main" id="{78900D98-7334-A96E-54C6-122A83A5098B}"/>
                  </a:ext>
                </a:extLst>
              </p:cNvPr>
              <p:cNvSpPr/>
              <p:nvPr/>
            </p:nvSpPr>
            <p:spPr>
              <a:xfrm>
                <a:off x="13206997" y="2270505"/>
                <a:ext cx="6799749" cy="5704472"/>
              </a:xfrm>
              <a:custGeom>
                <a:avLst/>
                <a:gdLst>
                  <a:gd name="connsiteX0" fmla="*/ 3198133 w 6799749"/>
                  <a:gd name="connsiteY0" fmla="*/ 5704472 h 5704472"/>
                  <a:gd name="connsiteX1" fmla="*/ 3162380 w 6799749"/>
                  <a:gd name="connsiteY1" fmla="*/ 5593957 h 5704472"/>
                  <a:gd name="connsiteX2" fmla="*/ 2508706 w 6799749"/>
                  <a:gd name="connsiteY2" fmla="*/ 4924803 h 5704472"/>
                  <a:gd name="connsiteX3" fmla="*/ 1324385 w 6799749"/>
                  <a:gd name="connsiteY3" fmla="*/ 4868219 h 5704472"/>
                  <a:gd name="connsiteX4" fmla="*/ 1269127 w 6799749"/>
                  <a:gd name="connsiteY4" fmla="*/ 4892511 h 5704472"/>
                  <a:gd name="connsiteX5" fmla="*/ 1274450 w 6799749"/>
                  <a:gd name="connsiteY5" fmla="*/ 4832394 h 5704472"/>
                  <a:gd name="connsiteX6" fmla="*/ 105540 w 6799749"/>
                  <a:gd name="connsiteY6" fmla="*/ 2930516 h 5704472"/>
                  <a:gd name="connsiteX7" fmla="*/ 0 w 6799749"/>
                  <a:gd name="connsiteY7" fmla="*/ 2906687 h 5704472"/>
                  <a:gd name="connsiteX8" fmla="*/ 98982 w 6799749"/>
                  <a:gd name="connsiteY8" fmla="*/ 2863031 h 5704472"/>
                  <a:gd name="connsiteX9" fmla="*/ 1453379 w 6799749"/>
                  <a:gd name="connsiteY9" fmla="*/ 915171 h 5704472"/>
                  <a:gd name="connsiteX10" fmla="*/ 1452635 w 6799749"/>
                  <a:gd name="connsiteY10" fmla="*/ 873560 h 5704472"/>
                  <a:gd name="connsiteX11" fmla="*/ 1493873 w 6799749"/>
                  <a:gd name="connsiteY11" fmla="*/ 879139 h 5704472"/>
                  <a:gd name="connsiteX12" fmla="*/ 3934144 w 6799749"/>
                  <a:gd name="connsiteY12" fmla="*/ 126089 h 5704472"/>
                  <a:gd name="connsiteX13" fmla="*/ 4012508 w 6799749"/>
                  <a:gd name="connsiteY13" fmla="*/ 0 h 5704472"/>
                  <a:gd name="connsiteX14" fmla="*/ 4000046 w 6799749"/>
                  <a:gd name="connsiteY14" fmla="*/ 147942 h 5704472"/>
                  <a:gd name="connsiteX15" fmla="*/ 4305415 w 6799749"/>
                  <a:gd name="connsiteY15" fmla="*/ 829348 h 5704472"/>
                  <a:gd name="connsiteX16" fmla="*/ 6254037 w 6799749"/>
                  <a:gd name="connsiteY16" fmla="*/ 1307045 h 5704472"/>
                  <a:gd name="connsiteX17" fmla="*/ 6367620 w 6799749"/>
                  <a:gd name="connsiteY17" fmla="*/ 1285915 h 5704472"/>
                  <a:gd name="connsiteX18" fmla="*/ 6285769 w 6799749"/>
                  <a:gd name="connsiteY18" fmla="*/ 1367441 h 5704472"/>
                  <a:gd name="connsiteX19" fmla="*/ 5897432 w 6799749"/>
                  <a:gd name="connsiteY19" fmla="*/ 2404195 h 5704472"/>
                  <a:gd name="connsiteX20" fmla="*/ 6687237 w 6799749"/>
                  <a:gd name="connsiteY20" fmla="*/ 3173148 h 5704472"/>
                  <a:gd name="connsiteX21" fmla="*/ 6799750 w 6799749"/>
                  <a:gd name="connsiteY21" fmla="*/ 3213410 h 5704472"/>
                  <a:gd name="connsiteX22" fmla="*/ 6683565 w 6799749"/>
                  <a:gd name="connsiteY22" fmla="*/ 3241467 h 5704472"/>
                  <a:gd name="connsiteX23" fmla="*/ 5193526 w 6799749"/>
                  <a:gd name="connsiteY23" fmla="*/ 4196836 h 5704472"/>
                  <a:gd name="connsiteX24" fmla="*/ 5254222 w 6799749"/>
                  <a:gd name="connsiteY24" fmla="*/ 4665605 h 5704472"/>
                  <a:gd name="connsiteX25" fmla="*/ 5318426 w 6799749"/>
                  <a:gd name="connsiteY25" fmla="*/ 4758289 h 5704472"/>
                  <a:gd name="connsiteX26" fmla="*/ 5212564 w 6799749"/>
                  <a:gd name="connsiteY26" fmla="*/ 4719468 h 5704472"/>
                  <a:gd name="connsiteX27" fmla="*/ 3923466 w 6799749"/>
                  <a:gd name="connsiteY27" fmla="*/ 4855692 h 5704472"/>
                  <a:gd name="connsiteX28" fmla="*/ 3230624 w 6799749"/>
                  <a:gd name="connsiteY28" fmla="*/ 5592959 h 5704472"/>
                  <a:gd name="connsiteX29" fmla="*/ 3198122 w 6799749"/>
                  <a:gd name="connsiteY29" fmla="*/ 5704472 h 5704472"/>
                  <a:gd name="connsiteX30" fmla="*/ 1814631 w 6799749"/>
                  <a:gd name="connsiteY30" fmla="*/ 4703660 h 5704472"/>
                  <a:gd name="connsiteX31" fmla="*/ 2537948 w 6799749"/>
                  <a:gd name="connsiteY31" fmla="*/ 4859645 h 5704472"/>
                  <a:gd name="connsiteX32" fmla="*/ 3195062 w 6799749"/>
                  <a:gd name="connsiteY32" fmla="*/ 5479304 h 5704472"/>
                  <a:gd name="connsiteX33" fmla="*/ 3891276 w 6799749"/>
                  <a:gd name="connsiteY33" fmla="*/ 4791947 h 5704472"/>
                  <a:gd name="connsiteX34" fmla="*/ 5146084 w 6799749"/>
                  <a:gd name="connsiteY34" fmla="*/ 4623340 h 5704472"/>
                  <a:gd name="connsiteX35" fmla="*/ 5126789 w 6799749"/>
                  <a:gd name="connsiteY35" fmla="*/ 4171424 h 5704472"/>
                  <a:gd name="connsiteX36" fmla="*/ 6559200 w 6799749"/>
                  <a:gd name="connsiteY36" fmla="*/ 3199807 h 5704472"/>
                  <a:gd name="connsiteX37" fmla="*/ 5827743 w 6799749"/>
                  <a:gd name="connsiteY37" fmla="*/ 2419765 h 5704472"/>
                  <a:gd name="connsiteX38" fmla="*/ 6161960 w 6799749"/>
                  <a:gd name="connsiteY38" fmla="*/ 1394028 h 5704472"/>
                  <a:gd name="connsiteX39" fmla="*/ 4257503 w 6799749"/>
                  <a:gd name="connsiteY39" fmla="*/ 882297 h 5704472"/>
                  <a:gd name="connsiteX40" fmla="*/ 3927910 w 6799749"/>
                  <a:gd name="connsiteY40" fmla="*/ 263357 h 5704472"/>
                  <a:gd name="connsiteX41" fmla="*/ 2941974 w 6799749"/>
                  <a:gd name="connsiteY41" fmla="*/ 910474 h 5704472"/>
                  <a:gd name="connsiteX42" fmla="*/ 1525302 w 6799749"/>
                  <a:gd name="connsiteY42" fmla="*/ 955318 h 5704472"/>
                  <a:gd name="connsiteX43" fmla="*/ 1160679 w 6799749"/>
                  <a:gd name="connsiteY43" fmla="*/ 2217934 h 5704472"/>
                  <a:gd name="connsiteX44" fmla="*/ 220609 w 6799749"/>
                  <a:gd name="connsiteY44" fmla="*/ 2886532 h 5704472"/>
                  <a:gd name="connsiteX45" fmla="*/ 1350000 w 6799749"/>
                  <a:gd name="connsiteY45" fmla="*/ 4780828 h 5704472"/>
                  <a:gd name="connsiteX46" fmla="*/ 1814631 w 6799749"/>
                  <a:gd name="connsiteY46" fmla="*/ 4703649 h 570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799749" h="5704472">
                    <a:moveTo>
                      <a:pt x="3198133" y="5704472"/>
                    </a:moveTo>
                    <a:lnTo>
                      <a:pt x="3162380" y="5593957"/>
                    </a:lnTo>
                    <a:cubicBezTo>
                      <a:pt x="3070650" y="5310419"/>
                      <a:pt x="2838507" y="5072792"/>
                      <a:pt x="2508706" y="4924803"/>
                    </a:cubicBezTo>
                    <a:cubicBezTo>
                      <a:pt x="2120047" y="4750383"/>
                      <a:pt x="1644092" y="4727648"/>
                      <a:pt x="1324385" y="4868219"/>
                    </a:cubicBezTo>
                    <a:lnTo>
                      <a:pt x="1269127" y="4892511"/>
                    </a:lnTo>
                    <a:lnTo>
                      <a:pt x="1274450" y="4832394"/>
                    </a:lnTo>
                    <a:cubicBezTo>
                      <a:pt x="1345165" y="4033082"/>
                      <a:pt x="1011161" y="3135017"/>
                      <a:pt x="105540" y="2930516"/>
                    </a:cubicBezTo>
                    <a:lnTo>
                      <a:pt x="0" y="2906687"/>
                    </a:lnTo>
                    <a:lnTo>
                      <a:pt x="98982" y="2863031"/>
                    </a:lnTo>
                    <a:cubicBezTo>
                      <a:pt x="972080" y="2477834"/>
                      <a:pt x="1473603" y="2035634"/>
                      <a:pt x="1453379" y="915171"/>
                    </a:cubicBezTo>
                    <a:lnTo>
                      <a:pt x="1452635" y="873560"/>
                    </a:lnTo>
                    <a:lnTo>
                      <a:pt x="1493873" y="879139"/>
                    </a:lnTo>
                    <a:cubicBezTo>
                      <a:pt x="2718041" y="1044819"/>
                      <a:pt x="3516167" y="798498"/>
                      <a:pt x="3934144" y="126089"/>
                    </a:cubicBezTo>
                    <a:lnTo>
                      <a:pt x="4012508" y="0"/>
                    </a:lnTo>
                    <a:lnTo>
                      <a:pt x="4000046" y="147942"/>
                    </a:lnTo>
                    <a:cubicBezTo>
                      <a:pt x="3979266" y="394147"/>
                      <a:pt x="4084875" y="629776"/>
                      <a:pt x="4305415" y="829348"/>
                    </a:cubicBezTo>
                    <a:cubicBezTo>
                      <a:pt x="4744450" y="1226657"/>
                      <a:pt x="5582257" y="1432112"/>
                      <a:pt x="6254037" y="1307045"/>
                    </a:cubicBezTo>
                    <a:lnTo>
                      <a:pt x="6367620" y="1285915"/>
                    </a:lnTo>
                    <a:lnTo>
                      <a:pt x="6285769" y="1367441"/>
                    </a:lnTo>
                    <a:cubicBezTo>
                      <a:pt x="5958735" y="1693149"/>
                      <a:pt x="5820812" y="2061331"/>
                      <a:pt x="5897432" y="2404195"/>
                    </a:cubicBezTo>
                    <a:cubicBezTo>
                      <a:pt x="5973564" y="2745014"/>
                      <a:pt x="6254059" y="3018091"/>
                      <a:pt x="6687237" y="3173148"/>
                    </a:cubicBezTo>
                    <a:lnTo>
                      <a:pt x="6799750" y="3213410"/>
                    </a:lnTo>
                    <a:lnTo>
                      <a:pt x="6683565" y="3241467"/>
                    </a:lnTo>
                    <a:cubicBezTo>
                      <a:pt x="5953391" y="3417770"/>
                      <a:pt x="5340655" y="3810616"/>
                      <a:pt x="5193526" y="4196836"/>
                    </a:cubicBezTo>
                    <a:cubicBezTo>
                      <a:pt x="5131363" y="4360048"/>
                      <a:pt x="5151774" y="4517778"/>
                      <a:pt x="5254222" y="4665605"/>
                    </a:cubicBezTo>
                    <a:lnTo>
                      <a:pt x="5318426" y="4758289"/>
                    </a:lnTo>
                    <a:lnTo>
                      <a:pt x="5212564" y="4719468"/>
                    </a:lnTo>
                    <a:cubicBezTo>
                      <a:pt x="4848104" y="4585824"/>
                      <a:pt x="4354180" y="4638035"/>
                      <a:pt x="3923466" y="4855692"/>
                    </a:cubicBezTo>
                    <a:cubicBezTo>
                      <a:pt x="3567237" y="5035713"/>
                      <a:pt x="3314683" y="5304447"/>
                      <a:pt x="3230624" y="5592959"/>
                    </a:cubicBezTo>
                    <a:lnTo>
                      <a:pt x="3198122" y="5704472"/>
                    </a:lnTo>
                    <a:close/>
                    <a:moveTo>
                      <a:pt x="1814631" y="4703660"/>
                    </a:moveTo>
                    <a:cubicBezTo>
                      <a:pt x="2053584" y="4703660"/>
                      <a:pt x="2307508" y="4756244"/>
                      <a:pt x="2537948" y="4859645"/>
                    </a:cubicBezTo>
                    <a:cubicBezTo>
                      <a:pt x="2850222" y="4999775"/>
                      <a:pt x="3080131" y="5217526"/>
                      <a:pt x="3195062" y="5479304"/>
                    </a:cubicBezTo>
                    <a:cubicBezTo>
                      <a:pt x="3307229" y="5208225"/>
                      <a:pt x="3555711" y="4961510"/>
                      <a:pt x="3891276" y="4791947"/>
                    </a:cubicBezTo>
                    <a:cubicBezTo>
                      <a:pt x="4304367" y="4583168"/>
                      <a:pt x="4775296" y="4521518"/>
                      <a:pt x="5146084" y="4623340"/>
                    </a:cubicBezTo>
                    <a:cubicBezTo>
                      <a:pt x="5073833" y="4479279"/>
                      <a:pt x="5067278" y="4327666"/>
                      <a:pt x="5126789" y="4171424"/>
                    </a:cubicBezTo>
                    <a:cubicBezTo>
                      <a:pt x="5274358" y="3784066"/>
                      <a:pt x="5855269" y="3393059"/>
                      <a:pt x="6559200" y="3199807"/>
                    </a:cubicBezTo>
                    <a:cubicBezTo>
                      <a:pt x="6161122" y="3030896"/>
                      <a:pt x="5903062" y="2756840"/>
                      <a:pt x="5827743" y="2419765"/>
                    </a:cubicBezTo>
                    <a:cubicBezTo>
                      <a:pt x="5751680" y="2079409"/>
                      <a:pt x="5870170" y="1718392"/>
                      <a:pt x="6161960" y="1394028"/>
                    </a:cubicBezTo>
                    <a:cubicBezTo>
                      <a:pt x="5489829" y="1484060"/>
                      <a:pt x="4688726" y="1272564"/>
                      <a:pt x="4257503" y="882297"/>
                    </a:cubicBezTo>
                    <a:cubicBezTo>
                      <a:pt x="4055838" y="699812"/>
                      <a:pt x="3943462" y="487850"/>
                      <a:pt x="3927910" y="263357"/>
                    </a:cubicBezTo>
                    <a:cubicBezTo>
                      <a:pt x="3696769" y="582207"/>
                      <a:pt x="3365666" y="799658"/>
                      <a:pt x="2941974" y="910474"/>
                    </a:cubicBezTo>
                    <a:cubicBezTo>
                      <a:pt x="2555729" y="1011530"/>
                      <a:pt x="2079293" y="1026543"/>
                      <a:pt x="1525302" y="955318"/>
                    </a:cubicBezTo>
                    <a:cubicBezTo>
                      <a:pt x="1529092" y="1495593"/>
                      <a:pt x="1412809" y="1897621"/>
                      <a:pt x="1160679" y="2217934"/>
                    </a:cubicBezTo>
                    <a:cubicBezTo>
                      <a:pt x="958758" y="2474437"/>
                      <a:pt x="674592" y="2677243"/>
                      <a:pt x="220609" y="2886532"/>
                    </a:cubicBezTo>
                    <a:cubicBezTo>
                      <a:pt x="1072461" y="3135363"/>
                      <a:pt x="1400607" y="3995371"/>
                      <a:pt x="1350000" y="4780828"/>
                    </a:cubicBezTo>
                    <a:cubicBezTo>
                      <a:pt x="1488923" y="4729177"/>
                      <a:pt x="1648160" y="4703649"/>
                      <a:pt x="1814631" y="4703649"/>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grpSp>
          <p:nvGrpSpPr>
            <p:cNvPr id="1461" name="Graphic 24">
              <a:extLst>
                <a:ext uri="{FF2B5EF4-FFF2-40B4-BE49-F238E27FC236}">
                  <a16:creationId xmlns:a16="http://schemas.microsoft.com/office/drawing/2014/main" id="{F057BF3A-3985-B09D-2E14-3A7AD5AB7ADA}"/>
                </a:ext>
              </a:extLst>
            </p:cNvPr>
            <p:cNvGrpSpPr/>
            <p:nvPr/>
          </p:nvGrpSpPr>
          <p:grpSpPr>
            <a:xfrm>
              <a:off x="1331720" y="9297026"/>
              <a:ext cx="5919527" cy="4928817"/>
              <a:chOff x="13643401" y="2666148"/>
              <a:chExt cx="5919527" cy="4928817"/>
            </a:xfrm>
            <a:grpFill/>
          </p:grpSpPr>
          <p:sp>
            <p:nvSpPr>
              <p:cNvPr id="1462" name="Freeform: Shape 1461">
                <a:extLst>
                  <a:ext uri="{FF2B5EF4-FFF2-40B4-BE49-F238E27FC236}">
                    <a16:creationId xmlns:a16="http://schemas.microsoft.com/office/drawing/2014/main" id="{344AAC88-0452-EE1B-F716-72995ECF4CAE}"/>
                  </a:ext>
                </a:extLst>
              </p:cNvPr>
              <p:cNvSpPr/>
              <p:nvPr/>
            </p:nvSpPr>
            <p:spPr>
              <a:xfrm>
                <a:off x="19175664" y="5272166"/>
                <a:ext cx="387264" cy="281954"/>
              </a:xfrm>
              <a:custGeom>
                <a:avLst/>
                <a:gdLst>
                  <a:gd name="connsiteX0" fmla="*/ 8181 w 387264"/>
                  <a:gd name="connsiteY0" fmla="*/ 281955 h 281954"/>
                  <a:gd name="connsiteX1" fmla="*/ 0 w 387264"/>
                  <a:gd name="connsiteY1" fmla="*/ 259592 h 281954"/>
                  <a:gd name="connsiteX2" fmla="*/ 305412 w 387264"/>
                  <a:gd name="connsiteY2" fmla="*/ 165167 h 281954"/>
                  <a:gd name="connsiteX3" fmla="*/ 19573 w 387264"/>
                  <a:gd name="connsiteY3" fmla="*/ 19851 h 281954"/>
                  <a:gd name="connsiteX4" fmla="*/ 32733 w 387264"/>
                  <a:gd name="connsiteY4" fmla="*/ 0 h 281954"/>
                  <a:gd name="connsiteX5" fmla="*/ 349768 w 387264"/>
                  <a:gd name="connsiteY5" fmla="*/ 156217 h 281954"/>
                  <a:gd name="connsiteX6" fmla="*/ 387264 w 387264"/>
                  <a:gd name="connsiteY6" fmla="*/ 169650 h 281954"/>
                  <a:gd name="connsiteX7" fmla="*/ 348537 w 387264"/>
                  <a:gd name="connsiteY7" fmla="*/ 178995 h 281954"/>
                  <a:gd name="connsiteX8" fmla="*/ 8181 w 387264"/>
                  <a:gd name="connsiteY8" fmla="*/ 281955 h 28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4" h="281954">
                    <a:moveTo>
                      <a:pt x="8181" y="281955"/>
                    </a:moveTo>
                    <a:lnTo>
                      <a:pt x="0" y="259592"/>
                    </a:lnTo>
                    <a:cubicBezTo>
                      <a:pt x="99820" y="223095"/>
                      <a:pt x="202383" y="191384"/>
                      <a:pt x="305412" y="165167"/>
                    </a:cubicBezTo>
                    <a:cubicBezTo>
                      <a:pt x="200154" y="124788"/>
                      <a:pt x="104145" y="75991"/>
                      <a:pt x="19573" y="19851"/>
                    </a:cubicBezTo>
                    <a:lnTo>
                      <a:pt x="32733" y="0"/>
                    </a:lnTo>
                    <a:cubicBezTo>
                      <a:pt x="125344" y="61513"/>
                      <a:pt x="232001" y="114046"/>
                      <a:pt x="349768" y="156217"/>
                    </a:cubicBezTo>
                    <a:lnTo>
                      <a:pt x="387264" y="169650"/>
                    </a:lnTo>
                    <a:lnTo>
                      <a:pt x="348537" y="178995"/>
                    </a:lnTo>
                    <a:cubicBezTo>
                      <a:pt x="233790" y="206683"/>
                      <a:pt x="119278" y="241320"/>
                      <a:pt x="8181" y="281955"/>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63" name="Freeform: Shape 1462">
                <a:extLst>
                  <a:ext uri="{FF2B5EF4-FFF2-40B4-BE49-F238E27FC236}">
                    <a16:creationId xmlns:a16="http://schemas.microsoft.com/office/drawing/2014/main" id="{D3C47E26-158B-4619-E0A7-AE54214BD95C}"/>
                  </a:ext>
                </a:extLst>
              </p:cNvPr>
              <p:cNvSpPr/>
              <p:nvPr/>
            </p:nvSpPr>
            <p:spPr>
              <a:xfrm>
                <a:off x="18767429" y="4517483"/>
                <a:ext cx="343937" cy="701192"/>
              </a:xfrm>
              <a:custGeom>
                <a:avLst/>
                <a:gdLst>
                  <a:gd name="connsiteX0" fmla="*/ 328780 w 343937"/>
                  <a:gd name="connsiteY0" fmla="*/ 701189 h 701192"/>
                  <a:gd name="connsiteX1" fmla="*/ 43938 w 343937"/>
                  <a:gd name="connsiteY1" fmla="*/ 304603 h 701192"/>
                  <a:gd name="connsiteX2" fmla="*/ 66441 w 343937"/>
                  <a:gd name="connsiteY2" fmla="*/ 296791 h 701192"/>
                  <a:gd name="connsiteX3" fmla="*/ 343937 w 343937"/>
                  <a:gd name="connsiteY3" fmla="*/ 682826 h 701192"/>
                  <a:gd name="connsiteX4" fmla="*/ 328780 w 343937"/>
                  <a:gd name="connsiteY4" fmla="*/ 701193 h 701192"/>
                  <a:gd name="connsiteX5" fmla="*/ 4022 w 343937"/>
                  <a:gd name="connsiteY5" fmla="*/ 123625 h 701192"/>
                  <a:gd name="connsiteX6" fmla="*/ 0 w 343937"/>
                  <a:gd name="connsiteY6" fmla="*/ 43005 h 701192"/>
                  <a:gd name="connsiteX7" fmla="*/ 1117 w 343937"/>
                  <a:gd name="connsiteY7" fmla="*/ 0 h 701192"/>
                  <a:gd name="connsiteX8" fmla="*/ 24877 w 343937"/>
                  <a:gd name="connsiteY8" fmla="*/ 1210 h 701192"/>
                  <a:gd name="connsiteX9" fmla="*/ 23808 w 343937"/>
                  <a:gd name="connsiteY9" fmla="*/ 43005 h 701192"/>
                  <a:gd name="connsiteX10" fmla="*/ 27692 w 343937"/>
                  <a:gd name="connsiteY10" fmla="*/ 121254 h 701192"/>
                  <a:gd name="connsiteX11" fmla="*/ 4029 w 343937"/>
                  <a:gd name="connsiteY11" fmla="*/ 123625 h 70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937" h="701192">
                    <a:moveTo>
                      <a:pt x="328780" y="701189"/>
                    </a:moveTo>
                    <a:cubicBezTo>
                      <a:pt x="191995" y="588093"/>
                      <a:pt x="96175" y="454659"/>
                      <a:pt x="43938" y="304603"/>
                    </a:cubicBezTo>
                    <a:lnTo>
                      <a:pt x="66441" y="296791"/>
                    </a:lnTo>
                    <a:cubicBezTo>
                      <a:pt x="117211" y="442666"/>
                      <a:pt x="210571" y="572567"/>
                      <a:pt x="343937" y="682826"/>
                    </a:cubicBezTo>
                    <a:lnTo>
                      <a:pt x="328780" y="701193"/>
                    </a:lnTo>
                    <a:close/>
                    <a:moveTo>
                      <a:pt x="4022" y="123625"/>
                    </a:moveTo>
                    <a:cubicBezTo>
                      <a:pt x="1348" y="97009"/>
                      <a:pt x="0" y="69881"/>
                      <a:pt x="0" y="43005"/>
                    </a:cubicBezTo>
                    <a:cubicBezTo>
                      <a:pt x="0" y="28707"/>
                      <a:pt x="372" y="14392"/>
                      <a:pt x="1117" y="0"/>
                    </a:cubicBezTo>
                    <a:lnTo>
                      <a:pt x="24877" y="1210"/>
                    </a:lnTo>
                    <a:cubicBezTo>
                      <a:pt x="24180" y="15183"/>
                      <a:pt x="23808" y="29127"/>
                      <a:pt x="23808" y="43005"/>
                    </a:cubicBezTo>
                    <a:cubicBezTo>
                      <a:pt x="23808" y="69086"/>
                      <a:pt x="25109" y="95427"/>
                      <a:pt x="27692" y="121254"/>
                    </a:cubicBezTo>
                    <a:lnTo>
                      <a:pt x="4029" y="123625"/>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64" name="Freeform: Shape 1463">
                <a:extLst>
                  <a:ext uri="{FF2B5EF4-FFF2-40B4-BE49-F238E27FC236}">
                    <a16:creationId xmlns:a16="http://schemas.microsoft.com/office/drawing/2014/main" id="{38AEB3D8-FABE-7698-81CD-BC63FDBB6A4B}"/>
                  </a:ext>
                </a:extLst>
              </p:cNvPr>
              <p:cNvSpPr/>
              <p:nvPr/>
            </p:nvSpPr>
            <p:spPr>
              <a:xfrm>
                <a:off x="18797051" y="3761271"/>
                <a:ext cx="391007" cy="303533"/>
              </a:xfrm>
              <a:custGeom>
                <a:avLst/>
                <a:gdLst>
                  <a:gd name="connsiteX0" fmla="*/ 143473 w 391007"/>
                  <a:gd name="connsiteY0" fmla="*/ 303530 h 303533"/>
                  <a:gd name="connsiteX1" fmla="*/ 123112 w 391007"/>
                  <a:gd name="connsiteY1" fmla="*/ 291208 h 303533"/>
                  <a:gd name="connsiteX2" fmla="*/ 320823 w 391007"/>
                  <a:gd name="connsiteY2" fmla="*/ 36866 h 303533"/>
                  <a:gd name="connsiteX3" fmla="*/ 184 w 391007"/>
                  <a:gd name="connsiteY3" fmla="*/ 63460 h 303533"/>
                  <a:gd name="connsiteX4" fmla="*/ 0 w 391007"/>
                  <a:gd name="connsiteY4" fmla="*/ 39656 h 303533"/>
                  <a:gd name="connsiteX5" fmla="*/ 353140 w 391007"/>
                  <a:gd name="connsiteY5" fmla="*/ 7042 h 303533"/>
                  <a:gd name="connsiteX6" fmla="*/ 391007 w 391007"/>
                  <a:gd name="connsiteY6" fmla="*/ 0 h 303533"/>
                  <a:gd name="connsiteX7" fmla="*/ 363716 w 391007"/>
                  <a:gd name="connsiteY7" fmla="*/ 27175 h 303533"/>
                  <a:gd name="connsiteX8" fmla="*/ 143476 w 391007"/>
                  <a:gd name="connsiteY8" fmla="*/ 303533 h 30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007" h="303533">
                    <a:moveTo>
                      <a:pt x="143473" y="303530"/>
                    </a:moveTo>
                    <a:lnTo>
                      <a:pt x="123112" y="291208"/>
                    </a:lnTo>
                    <a:cubicBezTo>
                      <a:pt x="176043" y="203800"/>
                      <a:pt x="242458" y="118393"/>
                      <a:pt x="320823" y="36866"/>
                    </a:cubicBezTo>
                    <a:cubicBezTo>
                      <a:pt x="218863" y="53675"/>
                      <a:pt x="111210" y="62625"/>
                      <a:pt x="184" y="63460"/>
                    </a:cubicBezTo>
                    <a:lnTo>
                      <a:pt x="0" y="39656"/>
                    </a:lnTo>
                    <a:cubicBezTo>
                      <a:pt x="123043" y="38724"/>
                      <a:pt x="241858" y="27728"/>
                      <a:pt x="353140" y="7042"/>
                    </a:cubicBezTo>
                    <a:lnTo>
                      <a:pt x="391007" y="0"/>
                    </a:lnTo>
                    <a:lnTo>
                      <a:pt x="363716" y="27175"/>
                    </a:lnTo>
                    <a:cubicBezTo>
                      <a:pt x="275285" y="115256"/>
                      <a:pt x="201198" y="208244"/>
                      <a:pt x="143476" y="303533"/>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65" name="Freeform: Shape 1464">
                <a:extLst>
                  <a:ext uri="{FF2B5EF4-FFF2-40B4-BE49-F238E27FC236}">
                    <a16:creationId xmlns:a16="http://schemas.microsoft.com/office/drawing/2014/main" id="{86D5FE25-69D7-ED42-1522-BFC961E455BF}"/>
                  </a:ext>
                </a:extLst>
              </p:cNvPr>
              <p:cNvSpPr/>
              <p:nvPr/>
            </p:nvSpPr>
            <p:spPr>
              <a:xfrm>
                <a:off x="17619368" y="3506835"/>
                <a:ext cx="1015670" cy="313433"/>
              </a:xfrm>
              <a:custGeom>
                <a:avLst/>
                <a:gdLst>
                  <a:gd name="connsiteX0" fmla="*/ 1014229 w 1015670"/>
                  <a:gd name="connsiteY0" fmla="*/ 313434 h 313433"/>
                  <a:gd name="connsiteX1" fmla="*/ 373133 w 1015670"/>
                  <a:gd name="connsiteY1" fmla="*/ 188483 h 313433"/>
                  <a:gd name="connsiteX2" fmla="*/ 380760 w 1015670"/>
                  <a:gd name="connsiteY2" fmla="*/ 165933 h 313433"/>
                  <a:gd name="connsiteX3" fmla="*/ 1015670 w 1015670"/>
                  <a:gd name="connsiteY3" fmla="*/ 289676 h 313433"/>
                  <a:gd name="connsiteX4" fmla="*/ 1014229 w 1015670"/>
                  <a:gd name="connsiteY4" fmla="*/ 313434 h 313433"/>
                  <a:gd name="connsiteX5" fmla="*/ 145131 w 1015670"/>
                  <a:gd name="connsiteY5" fmla="*/ 96941 h 313433"/>
                  <a:gd name="connsiteX6" fmla="*/ 0 w 1015670"/>
                  <a:gd name="connsiteY6" fmla="*/ 20552 h 313433"/>
                  <a:gd name="connsiteX7" fmla="*/ 12043 w 1015670"/>
                  <a:gd name="connsiteY7" fmla="*/ 0 h 313433"/>
                  <a:gd name="connsiteX8" fmla="*/ 155266 w 1015670"/>
                  <a:gd name="connsiteY8" fmla="*/ 75413 h 313433"/>
                  <a:gd name="connsiteX9" fmla="*/ 145131 w 1015670"/>
                  <a:gd name="connsiteY9" fmla="*/ 96941 h 31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670" h="313433">
                    <a:moveTo>
                      <a:pt x="1014229" y="313434"/>
                    </a:moveTo>
                    <a:cubicBezTo>
                      <a:pt x="797035" y="300090"/>
                      <a:pt x="575331" y="256875"/>
                      <a:pt x="373133" y="188483"/>
                    </a:cubicBezTo>
                    <a:lnTo>
                      <a:pt x="380760" y="165933"/>
                    </a:lnTo>
                    <a:cubicBezTo>
                      <a:pt x="581008" y="233649"/>
                      <a:pt x="800547" y="276448"/>
                      <a:pt x="1015670" y="289676"/>
                    </a:cubicBezTo>
                    <a:lnTo>
                      <a:pt x="1014229" y="313434"/>
                    </a:lnTo>
                    <a:close/>
                    <a:moveTo>
                      <a:pt x="145131" y="96941"/>
                    </a:moveTo>
                    <a:cubicBezTo>
                      <a:pt x="94639" y="73136"/>
                      <a:pt x="45820" y="47424"/>
                      <a:pt x="0" y="20552"/>
                    </a:cubicBezTo>
                    <a:lnTo>
                      <a:pt x="12043" y="0"/>
                    </a:lnTo>
                    <a:cubicBezTo>
                      <a:pt x="57235" y="26525"/>
                      <a:pt x="105425" y="51912"/>
                      <a:pt x="155266" y="75413"/>
                    </a:cubicBezTo>
                    <a:lnTo>
                      <a:pt x="145131" y="96941"/>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66" name="Freeform: Shape 1465">
                <a:extLst>
                  <a:ext uri="{FF2B5EF4-FFF2-40B4-BE49-F238E27FC236}">
                    <a16:creationId xmlns:a16="http://schemas.microsoft.com/office/drawing/2014/main" id="{6F561973-AF94-14F8-4CAC-C5EC88E03FE8}"/>
                  </a:ext>
                </a:extLst>
              </p:cNvPr>
              <p:cNvSpPr/>
              <p:nvPr/>
            </p:nvSpPr>
            <p:spPr>
              <a:xfrm>
                <a:off x="16876872" y="2666148"/>
                <a:ext cx="306040" cy="400585"/>
              </a:xfrm>
              <a:custGeom>
                <a:avLst/>
                <a:gdLst>
                  <a:gd name="connsiteX0" fmla="*/ 284517 w 306040"/>
                  <a:gd name="connsiteY0" fmla="*/ 400582 h 400585"/>
                  <a:gd name="connsiteX1" fmla="*/ 217660 w 306040"/>
                  <a:gd name="connsiteY1" fmla="*/ 92475 h 400585"/>
                  <a:gd name="connsiteX2" fmla="*/ 16459 w 306040"/>
                  <a:gd name="connsiteY2" fmla="*/ 334055 h 400585"/>
                  <a:gd name="connsiteX3" fmla="*/ 0 w 306040"/>
                  <a:gd name="connsiteY3" fmla="*/ 316899 h 400585"/>
                  <a:gd name="connsiteX4" fmla="*/ 221750 w 306040"/>
                  <a:gd name="connsiteY4" fmla="*/ 42055 h 400585"/>
                  <a:gd name="connsiteX5" fmla="*/ 247878 w 306040"/>
                  <a:gd name="connsiteY5" fmla="*/ 0 h 400585"/>
                  <a:gd name="connsiteX6" fmla="*/ 243715 w 306040"/>
                  <a:gd name="connsiteY6" fmla="*/ 49328 h 400585"/>
                  <a:gd name="connsiteX7" fmla="*/ 306041 w 306040"/>
                  <a:gd name="connsiteY7" fmla="*/ 390451 h 400585"/>
                  <a:gd name="connsiteX8" fmla="*/ 284513 w 306040"/>
                  <a:gd name="connsiteY8" fmla="*/ 400586 h 40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40" h="400585">
                    <a:moveTo>
                      <a:pt x="284517" y="400582"/>
                    </a:moveTo>
                    <a:cubicBezTo>
                      <a:pt x="237999" y="302016"/>
                      <a:pt x="215590" y="198571"/>
                      <a:pt x="217660" y="92475"/>
                    </a:cubicBezTo>
                    <a:cubicBezTo>
                      <a:pt x="158681" y="181322"/>
                      <a:pt x="91152" y="262429"/>
                      <a:pt x="16459" y="334055"/>
                    </a:cubicBezTo>
                    <a:lnTo>
                      <a:pt x="0" y="316899"/>
                    </a:lnTo>
                    <a:cubicBezTo>
                      <a:pt x="83712" y="236583"/>
                      <a:pt x="158308" y="144105"/>
                      <a:pt x="221750" y="42055"/>
                    </a:cubicBezTo>
                    <a:lnTo>
                      <a:pt x="247878" y="0"/>
                    </a:lnTo>
                    <a:lnTo>
                      <a:pt x="243715" y="49328"/>
                    </a:lnTo>
                    <a:cubicBezTo>
                      <a:pt x="233811" y="167002"/>
                      <a:pt x="254783" y="281771"/>
                      <a:pt x="306041" y="390451"/>
                    </a:cubicBezTo>
                    <a:lnTo>
                      <a:pt x="284513" y="400586"/>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67" name="Freeform: Shape 1466">
                <a:extLst>
                  <a:ext uri="{FF2B5EF4-FFF2-40B4-BE49-F238E27FC236}">
                    <a16:creationId xmlns:a16="http://schemas.microsoft.com/office/drawing/2014/main" id="{52D4ED14-698C-5124-6552-2870C1F4FC13}"/>
                  </a:ext>
                </a:extLst>
              </p:cNvPr>
              <p:cNvSpPr/>
              <p:nvPr/>
            </p:nvSpPr>
            <p:spPr>
              <a:xfrm>
                <a:off x="15862018" y="3080353"/>
                <a:ext cx="916103" cy="356395"/>
              </a:xfrm>
              <a:custGeom>
                <a:avLst/>
                <a:gdLst>
                  <a:gd name="connsiteX0" fmla="*/ 2649 w 916103"/>
                  <a:gd name="connsiteY0" fmla="*/ 356396 h 356395"/>
                  <a:gd name="connsiteX1" fmla="*/ 0 w 916103"/>
                  <a:gd name="connsiteY1" fmla="*/ 332729 h 356395"/>
                  <a:gd name="connsiteX2" fmla="*/ 148477 w 916103"/>
                  <a:gd name="connsiteY2" fmla="*/ 311551 h 356395"/>
                  <a:gd name="connsiteX3" fmla="*/ 152567 w 916103"/>
                  <a:gd name="connsiteY3" fmla="*/ 334983 h 356395"/>
                  <a:gd name="connsiteX4" fmla="*/ 2649 w 916103"/>
                  <a:gd name="connsiteY4" fmla="*/ 356392 h 356395"/>
                  <a:gd name="connsiteX5" fmla="*/ 374086 w 916103"/>
                  <a:gd name="connsiteY5" fmla="*/ 284632 h 356395"/>
                  <a:gd name="connsiteX6" fmla="*/ 367575 w 916103"/>
                  <a:gd name="connsiteY6" fmla="*/ 261757 h 356395"/>
                  <a:gd name="connsiteX7" fmla="*/ 901596 w 916103"/>
                  <a:gd name="connsiteY7" fmla="*/ 0 h 356395"/>
                  <a:gd name="connsiteX8" fmla="*/ 916103 w 916103"/>
                  <a:gd name="connsiteY8" fmla="*/ 18876 h 356395"/>
                  <a:gd name="connsiteX9" fmla="*/ 374086 w 916103"/>
                  <a:gd name="connsiteY9" fmla="*/ 284629 h 35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103" h="356395">
                    <a:moveTo>
                      <a:pt x="2649" y="356396"/>
                    </a:moveTo>
                    <a:lnTo>
                      <a:pt x="0" y="332729"/>
                    </a:lnTo>
                    <a:cubicBezTo>
                      <a:pt x="50586" y="327034"/>
                      <a:pt x="100540" y="319898"/>
                      <a:pt x="148477" y="311551"/>
                    </a:cubicBezTo>
                    <a:lnTo>
                      <a:pt x="152567" y="334983"/>
                    </a:lnTo>
                    <a:cubicBezTo>
                      <a:pt x="104145" y="343424"/>
                      <a:pt x="53722" y="350629"/>
                      <a:pt x="2649" y="356392"/>
                    </a:cubicBezTo>
                    <a:close/>
                    <a:moveTo>
                      <a:pt x="374086" y="284632"/>
                    </a:moveTo>
                    <a:lnTo>
                      <a:pt x="367575" y="261757"/>
                    </a:lnTo>
                    <a:cubicBezTo>
                      <a:pt x="571751" y="203547"/>
                      <a:pt x="751424" y="115491"/>
                      <a:pt x="901596" y="0"/>
                    </a:cubicBezTo>
                    <a:lnTo>
                      <a:pt x="916103" y="18876"/>
                    </a:lnTo>
                    <a:cubicBezTo>
                      <a:pt x="763536" y="136203"/>
                      <a:pt x="581167" y="225606"/>
                      <a:pt x="374086" y="284629"/>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68" name="Freeform: Shape 1467">
                <a:extLst>
                  <a:ext uri="{FF2B5EF4-FFF2-40B4-BE49-F238E27FC236}">
                    <a16:creationId xmlns:a16="http://schemas.microsoft.com/office/drawing/2014/main" id="{8E7DB0C8-5897-CAC1-5A04-BA00EBBA31F4}"/>
                  </a:ext>
                </a:extLst>
              </p:cNvPr>
              <p:cNvSpPr/>
              <p:nvPr/>
            </p:nvSpPr>
            <p:spPr>
              <a:xfrm>
                <a:off x="14878062" y="3385768"/>
                <a:ext cx="383524" cy="371574"/>
              </a:xfrm>
              <a:custGeom>
                <a:avLst/>
                <a:gdLst>
                  <a:gd name="connsiteX0" fmla="*/ 23663 w 383524"/>
                  <a:gd name="connsiteY0" fmla="*/ 371575 h 371574"/>
                  <a:gd name="connsiteX1" fmla="*/ 0 w 383524"/>
                  <a:gd name="connsiteY1" fmla="*/ 368829 h 371574"/>
                  <a:gd name="connsiteX2" fmla="*/ 15646 w 383524"/>
                  <a:gd name="connsiteY2" fmla="*/ 13853 h 371574"/>
                  <a:gd name="connsiteX3" fmla="*/ 15389 w 383524"/>
                  <a:gd name="connsiteY3" fmla="*/ 0 h 371574"/>
                  <a:gd name="connsiteX4" fmla="*/ 29152 w 383524"/>
                  <a:gd name="connsiteY4" fmla="*/ 1861 h 371574"/>
                  <a:gd name="connsiteX5" fmla="*/ 383524 w 383524"/>
                  <a:gd name="connsiteY5" fmla="*/ 37636 h 371574"/>
                  <a:gd name="connsiteX6" fmla="*/ 382035 w 383524"/>
                  <a:gd name="connsiteY6" fmla="*/ 61393 h 371574"/>
                  <a:gd name="connsiteX7" fmla="*/ 39659 w 383524"/>
                  <a:gd name="connsiteY7" fmla="*/ 27266 h 371574"/>
                  <a:gd name="connsiteX8" fmla="*/ 23667 w 383524"/>
                  <a:gd name="connsiteY8" fmla="*/ 371571 h 37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524" h="371574">
                    <a:moveTo>
                      <a:pt x="23663" y="371575"/>
                    </a:moveTo>
                    <a:lnTo>
                      <a:pt x="0" y="368829"/>
                    </a:lnTo>
                    <a:cubicBezTo>
                      <a:pt x="12668" y="259198"/>
                      <a:pt x="17922" y="139758"/>
                      <a:pt x="15646" y="13853"/>
                    </a:cubicBezTo>
                    <a:lnTo>
                      <a:pt x="15389" y="0"/>
                    </a:lnTo>
                    <a:lnTo>
                      <a:pt x="29152" y="1861"/>
                    </a:lnTo>
                    <a:cubicBezTo>
                      <a:pt x="151776" y="18435"/>
                      <a:pt x="271010" y="30478"/>
                      <a:pt x="383524" y="37636"/>
                    </a:cubicBezTo>
                    <a:lnTo>
                      <a:pt x="382035" y="61393"/>
                    </a:lnTo>
                    <a:cubicBezTo>
                      <a:pt x="273149" y="54467"/>
                      <a:pt x="158030" y="43005"/>
                      <a:pt x="39659" y="27266"/>
                    </a:cubicBezTo>
                    <a:cubicBezTo>
                      <a:pt x="41358" y="149149"/>
                      <a:pt x="35963" y="264915"/>
                      <a:pt x="23667" y="371571"/>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69" name="Freeform: Shape 1468">
                <a:extLst>
                  <a:ext uri="{FF2B5EF4-FFF2-40B4-BE49-F238E27FC236}">
                    <a16:creationId xmlns:a16="http://schemas.microsoft.com/office/drawing/2014/main" id="{1E6AC68D-8A6F-E72E-D662-B6E28269B25E}"/>
                  </a:ext>
                </a:extLst>
              </p:cNvPr>
              <p:cNvSpPr/>
              <p:nvPr/>
            </p:nvSpPr>
            <p:spPr>
              <a:xfrm>
                <a:off x="14448790" y="3891895"/>
                <a:ext cx="432245" cy="801240"/>
              </a:xfrm>
              <a:custGeom>
                <a:avLst/>
                <a:gdLst>
                  <a:gd name="connsiteX0" fmla="*/ 16502 w 432245"/>
                  <a:gd name="connsiteY0" fmla="*/ 801241 h 801240"/>
                  <a:gd name="connsiteX1" fmla="*/ 0 w 432245"/>
                  <a:gd name="connsiteY1" fmla="*/ 784085 h 801240"/>
                  <a:gd name="connsiteX2" fmla="*/ 94961 w 432245"/>
                  <a:gd name="connsiteY2" fmla="*/ 683473 h 801240"/>
                  <a:gd name="connsiteX3" fmla="*/ 113049 w 432245"/>
                  <a:gd name="connsiteY3" fmla="*/ 698956 h 801240"/>
                  <a:gd name="connsiteX4" fmla="*/ 16506 w 432245"/>
                  <a:gd name="connsiteY4" fmla="*/ 801241 h 801240"/>
                  <a:gd name="connsiteX5" fmla="*/ 237389 w 432245"/>
                  <a:gd name="connsiteY5" fmla="*/ 528532 h 801240"/>
                  <a:gd name="connsiteX6" fmla="*/ 217118 w 432245"/>
                  <a:gd name="connsiteY6" fmla="*/ 516074 h 801240"/>
                  <a:gd name="connsiteX7" fmla="*/ 408857 w 432245"/>
                  <a:gd name="connsiteY7" fmla="*/ 0 h 801240"/>
                  <a:gd name="connsiteX8" fmla="*/ 432246 w 432245"/>
                  <a:gd name="connsiteY8" fmla="*/ 4322 h 801240"/>
                  <a:gd name="connsiteX9" fmla="*/ 237392 w 432245"/>
                  <a:gd name="connsiteY9" fmla="*/ 528532 h 8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45" h="801240">
                    <a:moveTo>
                      <a:pt x="16502" y="801241"/>
                    </a:moveTo>
                    <a:lnTo>
                      <a:pt x="0" y="784085"/>
                    </a:lnTo>
                    <a:cubicBezTo>
                      <a:pt x="33636" y="751656"/>
                      <a:pt x="65578" y="717810"/>
                      <a:pt x="94961" y="683473"/>
                    </a:cubicBezTo>
                    <a:lnTo>
                      <a:pt x="113049" y="698956"/>
                    </a:lnTo>
                    <a:cubicBezTo>
                      <a:pt x="83178" y="733871"/>
                      <a:pt x="50698" y="768277"/>
                      <a:pt x="16506" y="801241"/>
                    </a:cubicBezTo>
                    <a:close/>
                    <a:moveTo>
                      <a:pt x="237389" y="528532"/>
                    </a:moveTo>
                    <a:lnTo>
                      <a:pt x="217118" y="516074"/>
                    </a:lnTo>
                    <a:cubicBezTo>
                      <a:pt x="309781" y="365573"/>
                      <a:pt x="372500" y="196779"/>
                      <a:pt x="408857" y="0"/>
                    </a:cubicBezTo>
                    <a:lnTo>
                      <a:pt x="432246" y="4322"/>
                    </a:lnTo>
                    <a:cubicBezTo>
                      <a:pt x="395376" y="204035"/>
                      <a:pt x="331634" y="375503"/>
                      <a:pt x="237392" y="528532"/>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70" name="Freeform: Shape 1469">
                <a:extLst>
                  <a:ext uri="{FF2B5EF4-FFF2-40B4-BE49-F238E27FC236}">
                    <a16:creationId xmlns:a16="http://schemas.microsoft.com/office/drawing/2014/main" id="{FEFBE4E3-75D2-14BE-4B96-9A9D72CC5876}"/>
                  </a:ext>
                </a:extLst>
              </p:cNvPr>
              <p:cNvSpPr/>
              <p:nvPr/>
            </p:nvSpPr>
            <p:spPr>
              <a:xfrm>
                <a:off x="13643401" y="4996202"/>
                <a:ext cx="377431" cy="300324"/>
              </a:xfrm>
              <a:custGeom>
                <a:avLst/>
                <a:gdLst>
                  <a:gd name="connsiteX0" fmla="*/ 366231 w 377431"/>
                  <a:gd name="connsiteY0" fmla="*/ 300321 h 300324"/>
                  <a:gd name="connsiteX1" fmla="*/ 35175 w 377431"/>
                  <a:gd name="connsiteY1" fmla="*/ 178113 h 300324"/>
                  <a:gd name="connsiteX2" fmla="*/ 0 w 377431"/>
                  <a:gd name="connsiteY2" fmla="*/ 170185 h 300324"/>
                  <a:gd name="connsiteX3" fmla="*/ 32989 w 377431"/>
                  <a:gd name="connsiteY3" fmla="*/ 155635 h 300324"/>
                  <a:gd name="connsiteX4" fmla="*/ 353209 w 377431"/>
                  <a:gd name="connsiteY4" fmla="*/ 0 h 300324"/>
                  <a:gd name="connsiteX5" fmla="*/ 364598 w 377431"/>
                  <a:gd name="connsiteY5" fmla="*/ 20921 h 300324"/>
                  <a:gd name="connsiteX6" fmla="*/ 74762 w 377431"/>
                  <a:gd name="connsiteY6" fmla="*/ 163100 h 300324"/>
                  <a:gd name="connsiteX7" fmla="*/ 377432 w 377431"/>
                  <a:gd name="connsiteY7" fmla="*/ 279357 h 300324"/>
                  <a:gd name="connsiteX8" fmla="*/ 366227 w 377431"/>
                  <a:gd name="connsiteY8" fmla="*/ 300325 h 30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431" h="300324">
                    <a:moveTo>
                      <a:pt x="366231" y="300321"/>
                    </a:moveTo>
                    <a:cubicBezTo>
                      <a:pt x="264318" y="245833"/>
                      <a:pt x="152943" y="204732"/>
                      <a:pt x="35175" y="178113"/>
                    </a:cubicBezTo>
                    <a:lnTo>
                      <a:pt x="0" y="170185"/>
                    </a:lnTo>
                    <a:lnTo>
                      <a:pt x="32989" y="155635"/>
                    </a:lnTo>
                    <a:cubicBezTo>
                      <a:pt x="154684" y="101934"/>
                      <a:pt x="259433" y="51027"/>
                      <a:pt x="353209" y="0"/>
                    </a:cubicBezTo>
                    <a:lnTo>
                      <a:pt x="364598" y="20921"/>
                    </a:lnTo>
                    <a:cubicBezTo>
                      <a:pt x="278587" y="67717"/>
                      <a:pt x="183507" y="114371"/>
                      <a:pt x="74762" y="163100"/>
                    </a:cubicBezTo>
                    <a:cubicBezTo>
                      <a:pt x="181950" y="190134"/>
                      <a:pt x="283610" y="229165"/>
                      <a:pt x="377432" y="279357"/>
                    </a:cubicBezTo>
                    <a:lnTo>
                      <a:pt x="366227" y="300325"/>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71" name="Freeform: Shape 1470">
                <a:extLst>
                  <a:ext uri="{FF2B5EF4-FFF2-40B4-BE49-F238E27FC236}">
                    <a16:creationId xmlns:a16="http://schemas.microsoft.com/office/drawing/2014/main" id="{3D7F5B03-DAA7-ED85-099B-CF864C12FC3E}"/>
                  </a:ext>
                </a:extLst>
              </p:cNvPr>
              <p:cNvSpPr/>
              <p:nvPr/>
            </p:nvSpPr>
            <p:spPr>
              <a:xfrm>
                <a:off x="14120820" y="5343998"/>
                <a:ext cx="527191" cy="681098"/>
              </a:xfrm>
              <a:custGeom>
                <a:avLst/>
                <a:gdLst>
                  <a:gd name="connsiteX0" fmla="*/ 504920 w 527191"/>
                  <a:gd name="connsiteY0" fmla="*/ 681099 h 681098"/>
                  <a:gd name="connsiteX1" fmla="*/ 454102 w 527191"/>
                  <a:gd name="connsiteY1" fmla="*/ 561214 h 681098"/>
                  <a:gd name="connsiteX2" fmla="*/ 475630 w 527191"/>
                  <a:gd name="connsiteY2" fmla="*/ 551032 h 681098"/>
                  <a:gd name="connsiteX3" fmla="*/ 527192 w 527191"/>
                  <a:gd name="connsiteY3" fmla="*/ 672684 h 681098"/>
                  <a:gd name="connsiteX4" fmla="*/ 504920 w 527191"/>
                  <a:gd name="connsiteY4" fmla="*/ 681099 h 681098"/>
                  <a:gd name="connsiteX5" fmla="*/ 359395 w 527191"/>
                  <a:gd name="connsiteY5" fmla="*/ 390657 h 681098"/>
                  <a:gd name="connsiteX6" fmla="*/ 0 w 527191"/>
                  <a:gd name="connsiteY6" fmla="*/ 19710 h 681098"/>
                  <a:gd name="connsiteX7" fmla="*/ 13344 w 527191"/>
                  <a:gd name="connsiteY7" fmla="*/ 0 h 681098"/>
                  <a:gd name="connsiteX8" fmla="*/ 379383 w 527191"/>
                  <a:gd name="connsiteY8" fmla="*/ 377732 h 681098"/>
                  <a:gd name="connsiteX9" fmla="*/ 359391 w 527191"/>
                  <a:gd name="connsiteY9" fmla="*/ 390657 h 68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191" h="681098">
                    <a:moveTo>
                      <a:pt x="504920" y="681099"/>
                    </a:moveTo>
                    <a:cubicBezTo>
                      <a:pt x="489509" y="640233"/>
                      <a:pt x="472422" y="599898"/>
                      <a:pt x="454102" y="561214"/>
                    </a:cubicBezTo>
                    <a:lnTo>
                      <a:pt x="475630" y="551032"/>
                    </a:lnTo>
                    <a:cubicBezTo>
                      <a:pt x="494228" y="590294"/>
                      <a:pt x="511568" y="631236"/>
                      <a:pt x="527192" y="672684"/>
                    </a:cubicBezTo>
                    <a:lnTo>
                      <a:pt x="504920" y="681099"/>
                    </a:lnTo>
                    <a:close/>
                    <a:moveTo>
                      <a:pt x="359395" y="390657"/>
                    </a:moveTo>
                    <a:cubicBezTo>
                      <a:pt x="262270" y="240366"/>
                      <a:pt x="141341" y="115578"/>
                      <a:pt x="0" y="19710"/>
                    </a:cubicBezTo>
                    <a:lnTo>
                      <a:pt x="13344" y="0"/>
                    </a:lnTo>
                    <a:cubicBezTo>
                      <a:pt x="157358" y="97681"/>
                      <a:pt x="280517" y="224771"/>
                      <a:pt x="379383" y="377732"/>
                    </a:cubicBezTo>
                    <a:lnTo>
                      <a:pt x="359391" y="390657"/>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72" name="Freeform: Shape 1471">
                <a:extLst>
                  <a:ext uri="{FF2B5EF4-FFF2-40B4-BE49-F238E27FC236}">
                    <a16:creationId xmlns:a16="http://schemas.microsoft.com/office/drawing/2014/main" id="{44260E15-A84E-4099-1035-F0496EE377A3}"/>
                  </a:ext>
                </a:extLst>
              </p:cNvPr>
              <p:cNvSpPr/>
              <p:nvPr/>
            </p:nvSpPr>
            <p:spPr>
              <a:xfrm>
                <a:off x="14732577" y="6531545"/>
                <a:ext cx="360511" cy="376691"/>
              </a:xfrm>
              <a:custGeom>
                <a:avLst/>
                <a:gdLst>
                  <a:gd name="connsiteX0" fmla="*/ 4 w 360511"/>
                  <a:gd name="connsiteY0" fmla="*/ 376691 h 376691"/>
                  <a:gd name="connsiteX1" fmla="*/ 1770 w 360511"/>
                  <a:gd name="connsiteY1" fmla="*/ 356652 h 376691"/>
                  <a:gd name="connsiteX2" fmla="*/ 3956 w 360511"/>
                  <a:gd name="connsiteY2" fmla="*/ 1861 h 376691"/>
                  <a:gd name="connsiteX3" fmla="*/ 27667 w 360511"/>
                  <a:gd name="connsiteY3" fmla="*/ 0 h 376691"/>
                  <a:gd name="connsiteX4" fmla="*/ 27132 w 360511"/>
                  <a:gd name="connsiteY4" fmla="*/ 339005 h 376691"/>
                  <a:gd name="connsiteX5" fmla="*/ 358744 w 360511"/>
                  <a:gd name="connsiteY5" fmla="*/ 264568 h 376691"/>
                  <a:gd name="connsiteX6" fmla="*/ 360511 w 360511"/>
                  <a:gd name="connsiteY6" fmla="*/ 288325 h 376691"/>
                  <a:gd name="connsiteX7" fmla="*/ 18413 w 360511"/>
                  <a:gd name="connsiteY7" fmla="*/ 368594 h 376691"/>
                  <a:gd name="connsiteX8" fmla="*/ 0 w 360511"/>
                  <a:gd name="connsiteY8" fmla="*/ 376684 h 37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511" h="376691">
                    <a:moveTo>
                      <a:pt x="4" y="376691"/>
                    </a:moveTo>
                    <a:lnTo>
                      <a:pt x="1770" y="356652"/>
                    </a:lnTo>
                    <a:cubicBezTo>
                      <a:pt x="12325" y="237421"/>
                      <a:pt x="13069" y="118049"/>
                      <a:pt x="3956" y="1861"/>
                    </a:cubicBezTo>
                    <a:lnTo>
                      <a:pt x="27667" y="0"/>
                    </a:lnTo>
                    <a:cubicBezTo>
                      <a:pt x="36382" y="111097"/>
                      <a:pt x="36223" y="225028"/>
                      <a:pt x="27132" y="339005"/>
                    </a:cubicBezTo>
                    <a:cubicBezTo>
                      <a:pt x="124839" y="298742"/>
                      <a:pt x="236279" y="273706"/>
                      <a:pt x="358744" y="264568"/>
                    </a:cubicBezTo>
                    <a:lnTo>
                      <a:pt x="360511" y="288325"/>
                    </a:lnTo>
                    <a:cubicBezTo>
                      <a:pt x="233049" y="297832"/>
                      <a:pt x="117930" y="324823"/>
                      <a:pt x="18413" y="368594"/>
                    </a:cubicBezTo>
                    <a:lnTo>
                      <a:pt x="0" y="376684"/>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73" name="Freeform: Shape 1472">
                <a:extLst>
                  <a:ext uri="{FF2B5EF4-FFF2-40B4-BE49-F238E27FC236}">
                    <a16:creationId xmlns:a16="http://schemas.microsoft.com/office/drawing/2014/main" id="{665F9F12-9DFB-476C-483B-A26753A2A94E}"/>
                  </a:ext>
                </a:extLst>
              </p:cNvPr>
              <p:cNvSpPr/>
              <p:nvPr/>
            </p:nvSpPr>
            <p:spPr>
              <a:xfrm>
                <a:off x="15203347" y="6792352"/>
                <a:ext cx="701723" cy="193389"/>
              </a:xfrm>
              <a:custGeom>
                <a:avLst/>
                <a:gdLst>
                  <a:gd name="connsiteX0" fmla="*/ 690754 w 701723"/>
                  <a:gd name="connsiteY0" fmla="*/ 193390 h 193389"/>
                  <a:gd name="connsiteX1" fmla="*/ 590908 w 701723"/>
                  <a:gd name="connsiteY1" fmla="*/ 146385 h 193389"/>
                  <a:gd name="connsiteX2" fmla="*/ 600209 w 701723"/>
                  <a:gd name="connsiteY2" fmla="*/ 124488 h 193389"/>
                  <a:gd name="connsiteX3" fmla="*/ 701724 w 701723"/>
                  <a:gd name="connsiteY3" fmla="*/ 172281 h 193389"/>
                  <a:gd name="connsiteX4" fmla="*/ 690754 w 701723"/>
                  <a:gd name="connsiteY4" fmla="*/ 193390 h 193389"/>
                  <a:gd name="connsiteX5" fmla="*/ 435201 w 701723"/>
                  <a:gd name="connsiteY5" fmla="*/ 90173 h 193389"/>
                  <a:gd name="connsiteX6" fmla="*/ 0 w 701723"/>
                  <a:gd name="connsiteY6" fmla="*/ 23804 h 193389"/>
                  <a:gd name="connsiteX7" fmla="*/ 141 w 701723"/>
                  <a:gd name="connsiteY7" fmla="*/ 0 h 193389"/>
                  <a:gd name="connsiteX8" fmla="*/ 442081 w 701723"/>
                  <a:gd name="connsiteY8" fmla="*/ 67391 h 193389"/>
                  <a:gd name="connsiteX9" fmla="*/ 435197 w 701723"/>
                  <a:gd name="connsiteY9" fmla="*/ 90173 h 19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723" h="193389">
                    <a:moveTo>
                      <a:pt x="690754" y="193390"/>
                    </a:moveTo>
                    <a:cubicBezTo>
                      <a:pt x="658509" y="176628"/>
                      <a:pt x="624916" y="160823"/>
                      <a:pt x="590908" y="146385"/>
                    </a:cubicBezTo>
                    <a:lnTo>
                      <a:pt x="600209" y="124488"/>
                    </a:lnTo>
                    <a:cubicBezTo>
                      <a:pt x="634777" y="139158"/>
                      <a:pt x="668947" y="155245"/>
                      <a:pt x="701724" y="172281"/>
                    </a:cubicBezTo>
                    <a:lnTo>
                      <a:pt x="690754" y="193390"/>
                    </a:lnTo>
                    <a:close/>
                    <a:moveTo>
                      <a:pt x="435201" y="90173"/>
                    </a:moveTo>
                    <a:cubicBezTo>
                      <a:pt x="293861" y="47634"/>
                      <a:pt x="143364" y="24686"/>
                      <a:pt x="0" y="23804"/>
                    </a:cubicBezTo>
                    <a:lnTo>
                      <a:pt x="141" y="0"/>
                    </a:lnTo>
                    <a:cubicBezTo>
                      <a:pt x="145756" y="882"/>
                      <a:pt x="298579" y="24198"/>
                      <a:pt x="442081" y="67391"/>
                    </a:cubicBezTo>
                    <a:lnTo>
                      <a:pt x="435197" y="90173"/>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74" name="Freeform: Shape 1473">
                <a:extLst>
                  <a:ext uri="{FF2B5EF4-FFF2-40B4-BE49-F238E27FC236}">
                    <a16:creationId xmlns:a16="http://schemas.microsoft.com/office/drawing/2014/main" id="{9E746EE5-B462-966A-B69B-88AC381E485E}"/>
                  </a:ext>
                </a:extLst>
              </p:cNvPr>
              <p:cNvSpPr/>
              <p:nvPr/>
            </p:nvSpPr>
            <p:spPr>
              <a:xfrm>
                <a:off x="16240704" y="7234368"/>
                <a:ext cx="361439" cy="360597"/>
              </a:xfrm>
              <a:custGeom>
                <a:avLst/>
                <a:gdLst>
                  <a:gd name="connsiteX0" fmla="*/ 185000 w 361439"/>
                  <a:gd name="connsiteY0" fmla="*/ 360598 h 360597"/>
                  <a:gd name="connsiteX1" fmla="*/ 173072 w 361439"/>
                  <a:gd name="connsiteY1" fmla="*/ 323775 h 360597"/>
                  <a:gd name="connsiteX2" fmla="*/ 0 w 361439"/>
                  <a:gd name="connsiteY2" fmla="*/ 19385 h 360597"/>
                  <a:gd name="connsiteX3" fmla="*/ 18037 w 361439"/>
                  <a:gd name="connsiteY3" fmla="*/ 3859 h 360597"/>
                  <a:gd name="connsiteX4" fmla="*/ 183880 w 361439"/>
                  <a:gd name="connsiteY4" fmla="*/ 282284 h 360597"/>
                  <a:gd name="connsiteX5" fmla="*/ 342936 w 361439"/>
                  <a:gd name="connsiteY5" fmla="*/ 0 h 360597"/>
                  <a:gd name="connsiteX6" fmla="*/ 361440 w 361439"/>
                  <a:gd name="connsiteY6" fmla="*/ 14970 h 360597"/>
                  <a:gd name="connsiteX7" fmla="*/ 195832 w 361439"/>
                  <a:gd name="connsiteY7" fmla="*/ 323428 h 360597"/>
                  <a:gd name="connsiteX8" fmla="*/ 185000 w 361439"/>
                  <a:gd name="connsiteY8" fmla="*/ 360598 h 36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39" h="360597">
                    <a:moveTo>
                      <a:pt x="185000" y="360598"/>
                    </a:moveTo>
                    <a:lnTo>
                      <a:pt x="173072" y="323775"/>
                    </a:lnTo>
                    <a:cubicBezTo>
                      <a:pt x="137481" y="213772"/>
                      <a:pt x="79272" y="111372"/>
                      <a:pt x="0" y="19385"/>
                    </a:cubicBezTo>
                    <a:lnTo>
                      <a:pt x="18037" y="3859"/>
                    </a:lnTo>
                    <a:cubicBezTo>
                      <a:pt x="91123" y="88688"/>
                      <a:pt x="146800" y="182185"/>
                      <a:pt x="183880" y="282284"/>
                    </a:cubicBezTo>
                    <a:cubicBezTo>
                      <a:pt x="217357" y="184183"/>
                      <a:pt x="270754" y="89385"/>
                      <a:pt x="342936" y="0"/>
                    </a:cubicBezTo>
                    <a:lnTo>
                      <a:pt x="361440" y="14970"/>
                    </a:lnTo>
                    <a:cubicBezTo>
                      <a:pt x="282843" y="112304"/>
                      <a:pt x="227098" y="216074"/>
                      <a:pt x="195832" y="323428"/>
                    </a:cubicBezTo>
                    <a:lnTo>
                      <a:pt x="185000" y="360598"/>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75" name="Freeform: Shape 1474">
                <a:extLst>
                  <a:ext uri="{FF2B5EF4-FFF2-40B4-BE49-F238E27FC236}">
                    <a16:creationId xmlns:a16="http://schemas.microsoft.com/office/drawing/2014/main" id="{FC36F3C5-1497-43F0-4C8D-873A382F0283}"/>
                  </a:ext>
                </a:extLst>
              </p:cNvPr>
              <p:cNvSpPr/>
              <p:nvPr/>
            </p:nvSpPr>
            <p:spPr>
              <a:xfrm>
                <a:off x="16668816" y="6741325"/>
                <a:ext cx="717553" cy="415649"/>
              </a:xfrm>
              <a:custGeom>
                <a:avLst/>
                <a:gdLst>
                  <a:gd name="connsiteX0" fmla="*/ 16783 w 717553"/>
                  <a:gd name="connsiteY0" fmla="*/ 415650 h 415649"/>
                  <a:gd name="connsiteX1" fmla="*/ 0 w 717553"/>
                  <a:gd name="connsiteY1" fmla="*/ 398772 h 415649"/>
                  <a:gd name="connsiteX2" fmla="*/ 415137 w 717553"/>
                  <a:gd name="connsiteY2" fmla="*/ 111376 h 415649"/>
                  <a:gd name="connsiteX3" fmla="*/ 425459 w 717553"/>
                  <a:gd name="connsiteY3" fmla="*/ 132810 h 415649"/>
                  <a:gd name="connsiteX4" fmla="*/ 16787 w 717553"/>
                  <a:gd name="connsiteY4" fmla="*/ 415650 h 415649"/>
                  <a:gd name="connsiteX5" fmla="*/ 598438 w 717553"/>
                  <a:gd name="connsiteY5" fmla="*/ 60743 h 415649"/>
                  <a:gd name="connsiteX6" fmla="*/ 590442 w 717553"/>
                  <a:gd name="connsiteY6" fmla="*/ 38333 h 415649"/>
                  <a:gd name="connsiteX7" fmla="*/ 711140 w 717553"/>
                  <a:gd name="connsiteY7" fmla="*/ 0 h 415649"/>
                  <a:gd name="connsiteX8" fmla="*/ 717553 w 717553"/>
                  <a:gd name="connsiteY8" fmla="*/ 22923 h 415649"/>
                  <a:gd name="connsiteX9" fmla="*/ 598438 w 717553"/>
                  <a:gd name="connsiteY9" fmla="*/ 60743 h 41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53" h="415649">
                    <a:moveTo>
                      <a:pt x="16783" y="415650"/>
                    </a:moveTo>
                    <a:lnTo>
                      <a:pt x="0" y="398772"/>
                    </a:lnTo>
                    <a:cubicBezTo>
                      <a:pt x="111863" y="287490"/>
                      <a:pt x="255433" y="188111"/>
                      <a:pt x="415137" y="111376"/>
                    </a:cubicBezTo>
                    <a:lnTo>
                      <a:pt x="425459" y="132810"/>
                    </a:lnTo>
                    <a:cubicBezTo>
                      <a:pt x="268105" y="208428"/>
                      <a:pt x="126790" y="306229"/>
                      <a:pt x="16787" y="415650"/>
                    </a:cubicBezTo>
                    <a:close/>
                    <a:moveTo>
                      <a:pt x="598438" y="60743"/>
                    </a:moveTo>
                    <a:lnTo>
                      <a:pt x="590442" y="38333"/>
                    </a:lnTo>
                    <a:cubicBezTo>
                      <a:pt x="630123" y="24177"/>
                      <a:pt x="670736" y="11299"/>
                      <a:pt x="711140" y="0"/>
                    </a:cubicBezTo>
                    <a:lnTo>
                      <a:pt x="717553" y="22923"/>
                    </a:lnTo>
                    <a:cubicBezTo>
                      <a:pt x="677663" y="34055"/>
                      <a:pt x="637588" y="46795"/>
                      <a:pt x="598438" y="60743"/>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76" name="Freeform: Shape 1475">
                <a:extLst>
                  <a:ext uri="{FF2B5EF4-FFF2-40B4-BE49-F238E27FC236}">
                    <a16:creationId xmlns:a16="http://schemas.microsoft.com/office/drawing/2014/main" id="{E8D19AE0-E486-9E3A-E11E-6637C36702B8}"/>
                  </a:ext>
                </a:extLst>
              </p:cNvPr>
              <p:cNvSpPr/>
              <p:nvPr/>
            </p:nvSpPr>
            <p:spPr>
              <a:xfrm>
                <a:off x="17880453" y="6416777"/>
                <a:ext cx="381291" cy="363416"/>
              </a:xfrm>
              <a:custGeom>
                <a:avLst/>
                <a:gdLst>
                  <a:gd name="connsiteX0" fmla="*/ 381291 w 381291"/>
                  <a:gd name="connsiteY0" fmla="*/ 363416 h 363416"/>
                  <a:gd name="connsiteX1" fmla="*/ 346026 w 381291"/>
                  <a:gd name="connsiteY1" fmla="*/ 350491 h 363416"/>
                  <a:gd name="connsiteX2" fmla="*/ 0 w 381291"/>
                  <a:gd name="connsiteY2" fmla="*/ 285749 h 363416"/>
                  <a:gd name="connsiteX3" fmla="*/ 932 w 381291"/>
                  <a:gd name="connsiteY3" fmla="*/ 261945 h 363416"/>
                  <a:gd name="connsiteX4" fmla="*/ 321177 w 381291"/>
                  <a:gd name="connsiteY4" fmla="*/ 316689 h 363416"/>
                  <a:gd name="connsiteX5" fmla="*/ 252019 w 381291"/>
                  <a:gd name="connsiteY5" fmla="*/ 0 h 363416"/>
                  <a:gd name="connsiteX6" fmla="*/ 275592 w 381291"/>
                  <a:gd name="connsiteY6" fmla="*/ 3393 h 363416"/>
                  <a:gd name="connsiteX7" fmla="*/ 359904 w 381291"/>
                  <a:gd name="connsiteY7" fmla="*/ 332515 h 363416"/>
                  <a:gd name="connsiteX8" fmla="*/ 381291 w 381291"/>
                  <a:gd name="connsiteY8" fmla="*/ 363413 h 36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91" h="363416">
                    <a:moveTo>
                      <a:pt x="381291" y="363416"/>
                    </a:moveTo>
                    <a:lnTo>
                      <a:pt x="346026" y="350491"/>
                    </a:lnTo>
                    <a:cubicBezTo>
                      <a:pt x="241974" y="312346"/>
                      <a:pt x="125579" y="290562"/>
                      <a:pt x="0" y="285749"/>
                    </a:cubicBezTo>
                    <a:lnTo>
                      <a:pt x="932" y="261945"/>
                    </a:lnTo>
                    <a:cubicBezTo>
                      <a:pt x="115889" y="266385"/>
                      <a:pt x="223423" y="284773"/>
                      <a:pt x="321177" y="316689"/>
                    </a:cubicBezTo>
                    <a:cubicBezTo>
                      <a:pt x="259455" y="215705"/>
                      <a:pt x="236185" y="109331"/>
                      <a:pt x="252019" y="0"/>
                    </a:cubicBezTo>
                    <a:lnTo>
                      <a:pt x="275592" y="3393"/>
                    </a:lnTo>
                    <a:cubicBezTo>
                      <a:pt x="259108" y="117255"/>
                      <a:pt x="287469" y="228002"/>
                      <a:pt x="359904" y="332515"/>
                    </a:cubicBezTo>
                    <a:lnTo>
                      <a:pt x="381291" y="363413"/>
                    </a:ln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477" name="Freeform: Shape 1476">
                <a:extLst>
                  <a:ext uri="{FF2B5EF4-FFF2-40B4-BE49-F238E27FC236}">
                    <a16:creationId xmlns:a16="http://schemas.microsoft.com/office/drawing/2014/main" id="{F5C84EC8-FE69-DD22-5F32-14411EBA6A3F}"/>
                  </a:ext>
                </a:extLst>
              </p:cNvPr>
              <p:cNvSpPr/>
              <p:nvPr/>
            </p:nvSpPr>
            <p:spPr>
              <a:xfrm>
                <a:off x="18165482" y="5739233"/>
                <a:ext cx="575190" cy="565589"/>
              </a:xfrm>
              <a:custGeom>
                <a:avLst/>
                <a:gdLst>
                  <a:gd name="connsiteX0" fmla="*/ 22085 w 575190"/>
                  <a:gd name="connsiteY0" fmla="*/ 565590 h 565589"/>
                  <a:gd name="connsiteX1" fmla="*/ 0 w 575190"/>
                  <a:gd name="connsiteY1" fmla="*/ 556756 h 565589"/>
                  <a:gd name="connsiteX2" fmla="*/ 308577 w 575190"/>
                  <a:gd name="connsiteY2" fmla="*/ 173882 h 565589"/>
                  <a:gd name="connsiteX3" fmla="*/ 323548 w 575190"/>
                  <a:gd name="connsiteY3" fmla="*/ 192385 h 565589"/>
                  <a:gd name="connsiteX4" fmla="*/ 22088 w 575190"/>
                  <a:gd name="connsiteY4" fmla="*/ 565586 h 565589"/>
                  <a:gd name="connsiteX5" fmla="*/ 471345 w 575190"/>
                  <a:gd name="connsiteY5" fmla="*/ 84757 h 565589"/>
                  <a:gd name="connsiteX6" fmla="*/ 458283 w 575190"/>
                  <a:gd name="connsiteY6" fmla="*/ 64859 h 565589"/>
                  <a:gd name="connsiteX7" fmla="*/ 563242 w 575190"/>
                  <a:gd name="connsiteY7" fmla="*/ 0 h 565589"/>
                  <a:gd name="connsiteX8" fmla="*/ 575191 w 575190"/>
                  <a:gd name="connsiteY8" fmla="*/ 20596 h 565589"/>
                  <a:gd name="connsiteX9" fmla="*/ 471349 w 575190"/>
                  <a:gd name="connsiteY9" fmla="*/ 84757 h 56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190" h="565589">
                    <a:moveTo>
                      <a:pt x="22085" y="565590"/>
                    </a:moveTo>
                    <a:lnTo>
                      <a:pt x="0" y="556756"/>
                    </a:lnTo>
                    <a:cubicBezTo>
                      <a:pt x="52122" y="426457"/>
                      <a:pt x="155939" y="297648"/>
                      <a:pt x="308577" y="173882"/>
                    </a:cubicBezTo>
                    <a:lnTo>
                      <a:pt x="323548" y="192385"/>
                    </a:lnTo>
                    <a:cubicBezTo>
                      <a:pt x="174142" y="313550"/>
                      <a:pt x="72696" y="439125"/>
                      <a:pt x="22088" y="565586"/>
                    </a:cubicBezTo>
                    <a:close/>
                    <a:moveTo>
                      <a:pt x="471345" y="84757"/>
                    </a:moveTo>
                    <a:lnTo>
                      <a:pt x="458283" y="64859"/>
                    </a:lnTo>
                    <a:cubicBezTo>
                      <a:pt x="491850" y="42796"/>
                      <a:pt x="527163" y="20968"/>
                      <a:pt x="563242" y="0"/>
                    </a:cubicBezTo>
                    <a:lnTo>
                      <a:pt x="575191" y="20596"/>
                    </a:lnTo>
                    <a:cubicBezTo>
                      <a:pt x="539484" y="41333"/>
                      <a:pt x="504566" y="62929"/>
                      <a:pt x="471349" y="84757"/>
                    </a:cubicBezTo>
                    <a:close/>
                  </a:path>
                </a:pathLst>
              </a:custGeom>
              <a:grpFill/>
              <a:ln w="361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sp>
          <p:nvSpPr>
            <p:cNvPr id="78" name="Rectangle 77">
              <a:extLst>
                <a:ext uri="{FF2B5EF4-FFF2-40B4-BE49-F238E27FC236}">
                  <a16:creationId xmlns:a16="http://schemas.microsoft.com/office/drawing/2014/main" id="{8E92D7AD-5311-640C-45E4-6F442A558C6C}"/>
                </a:ext>
              </a:extLst>
            </p:cNvPr>
            <p:cNvSpPr/>
            <p:nvPr/>
          </p:nvSpPr>
          <p:spPr>
            <a:xfrm rot="21155202">
              <a:off x="1923170" y="10829308"/>
              <a:ext cx="4850735" cy="186902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D910D"/>
                  </a:solidFill>
                  <a:effectLst/>
                  <a:uLnTx/>
                  <a:uFillTx/>
                  <a:latin typeface="GT Pressura LCG Black"/>
                  <a:ea typeface="+mn-ea"/>
                  <a:cs typeface="+mn-cs"/>
                </a:rPr>
                <a:t>SUGGESTED</a:t>
              </a:r>
            </a:p>
          </p:txBody>
        </p:sp>
      </p:grpSp>
    </p:spTree>
    <p:extLst>
      <p:ext uri="{BB962C8B-B14F-4D97-AF65-F5344CB8AC3E}">
        <p14:creationId xmlns:p14="http://schemas.microsoft.com/office/powerpoint/2010/main" val="25844042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F216F31-8CC9-C767-3D03-91F4D11736CF}"/>
              </a:ext>
            </a:extLst>
          </p:cNvPr>
          <p:cNvSpPr/>
          <p:nvPr/>
        </p:nvSpPr>
        <p:spPr>
          <a:xfrm>
            <a:off x="7328016" y="1359056"/>
            <a:ext cx="2111956" cy="745031"/>
          </a:xfrm>
          <a:prstGeom prst="roundRect">
            <a:avLst>
              <a:gd name="adj" fmla="val 4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8" name="Rectangle: Rounded Corners 7">
            <a:extLst>
              <a:ext uri="{FF2B5EF4-FFF2-40B4-BE49-F238E27FC236}">
                <a16:creationId xmlns:a16="http://schemas.microsoft.com/office/drawing/2014/main" id="{A95717EB-8C33-79B5-4BE8-2090652861CF}"/>
              </a:ext>
            </a:extLst>
          </p:cNvPr>
          <p:cNvSpPr/>
          <p:nvPr/>
        </p:nvSpPr>
        <p:spPr>
          <a:xfrm>
            <a:off x="9622840" y="1359056"/>
            <a:ext cx="2086555" cy="725378"/>
          </a:xfrm>
          <a:prstGeom prst="roundRect">
            <a:avLst>
              <a:gd name="adj" fmla="val 4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7" name="Rectangle: Rounded Corners 6">
            <a:extLst>
              <a:ext uri="{FF2B5EF4-FFF2-40B4-BE49-F238E27FC236}">
                <a16:creationId xmlns:a16="http://schemas.microsoft.com/office/drawing/2014/main" id="{DD392248-D007-3B28-1852-8E282C0C204B}"/>
              </a:ext>
            </a:extLst>
          </p:cNvPr>
          <p:cNvSpPr/>
          <p:nvPr/>
        </p:nvSpPr>
        <p:spPr>
          <a:xfrm>
            <a:off x="5050461" y="1339403"/>
            <a:ext cx="2094687" cy="745031"/>
          </a:xfrm>
          <a:prstGeom prst="roundRect">
            <a:avLst>
              <a:gd name="adj" fmla="val 4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6" name="Rectangle: Rounded Corners 5">
            <a:extLst>
              <a:ext uri="{FF2B5EF4-FFF2-40B4-BE49-F238E27FC236}">
                <a16:creationId xmlns:a16="http://schemas.microsoft.com/office/drawing/2014/main" id="{F23073F6-F4AA-2EF4-0F70-92678E4F87AD}"/>
              </a:ext>
            </a:extLst>
          </p:cNvPr>
          <p:cNvSpPr/>
          <p:nvPr/>
        </p:nvSpPr>
        <p:spPr>
          <a:xfrm>
            <a:off x="2738365" y="1339404"/>
            <a:ext cx="2111957" cy="764684"/>
          </a:xfrm>
          <a:prstGeom prst="roundRect">
            <a:avLst>
              <a:gd name="adj" fmla="val 4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 name="Rectangle: Rounded Corners 4">
            <a:extLst>
              <a:ext uri="{FF2B5EF4-FFF2-40B4-BE49-F238E27FC236}">
                <a16:creationId xmlns:a16="http://schemas.microsoft.com/office/drawing/2014/main" id="{89F5F030-8C63-4DAB-C49A-B36F90133458}"/>
              </a:ext>
            </a:extLst>
          </p:cNvPr>
          <p:cNvSpPr/>
          <p:nvPr/>
        </p:nvSpPr>
        <p:spPr>
          <a:xfrm>
            <a:off x="273144" y="1339404"/>
            <a:ext cx="2225238" cy="764684"/>
          </a:xfrm>
          <a:prstGeom prst="roundRect">
            <a:avLst>
              <a:gd name="adj" fmla="val 4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74" name="TextBox 73">
            <a:extLst>
              <a:ext uri="{FF2B5EF4-FFF2-40B4-BE49-F238E27FC236}">
                <a16:creationId xmlns:a16="http://schemas.microsoft.com/office/drawing/2014/main" id="{E37E8FFA-048C-1F38-DF16-C197A46DF5F4}"/>
              </a:ext>
            </a:extLst>
          </p:cNvPr>
          <p:cNvSpPr txBox="1"/>
          <p:nvPr/>
        </p:nvSpPr>
        <p:spPr>
          <a:xfrm>
            <a:off x="304799" y="4943274"/>
            <a:ext cx="11582401" cy="335168"/>
          </a:xfrm>
          <a:prstGeom prst="rect">
            <a:avLst/>
          </a:prstGeom>
          <a:noFill/>
        </p:spPr>
        <p:txBody>
          <a:bodyPr wrap="square" lIns="0" tIns="0" rIns="0" bIns="0" anchor="t">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F440E"/>
                </a:solidFill>
                <a:effectLst/>
                <a:uLnTx/>
                <a:uFillTx/>
                <a:latin typeface="GT Pressura LCG Black"/>
                <a:ea typeface="Calibri" panose="020F0502020204030204" pitchFamily="34" charset="0"/>
                <a:cs typeface="+mn-cs"/>
              </a:rPr>
              <a:t>*</a:t>
            </a:r>
            <a:r>
              <a:rPr kumimoji="0" lang="en-US" sz="1600" b="0" i="0" u="none" strike="noStrike" kern="1200" cap="none" spc="0" normalizeH="0" baseline="0" noProof="0" dirty="0">
                <a:ln>
                  <a:noFill/>
                </a:ln>
                <a:solidFill>
                  <a:srgbClr val="0F440E"/>
                </a:solidFill>
                <a:effectLst/>
                <a:uLnTx/>
                <a:uFillTx/>
                <a:latin typeface="Gilroy Medium"/>
                <a:ea typeface="Calibri" panose="020F0502020204030204" pitchFamily="34" charset="0"/>
                <a:cs typeface="+mn-cs"/>
              </a:rPr>
              <a:t>Only where significant changes made to existing template and the Sustainability Office deems it necessary</a:t>
            </a:r>
          </a:p>
        </p:txBody>
      </p:sp>
      <p:graphicFrame>
        <p:nvGraphicFramePr>
          <p:cNvPr id="70" name="Object 69" hidden="1">
            <a:extLst>
              <a:ext uri="{FF2B5EF4-FFF2-40B4-BE49-F238E27FC236}">
                <a16:creationId xmlns:a16="http://schemas.microsoft.com/office/drawing/2014/main" id="{68376FC7-E616-F8D4-D836-6405D3EF069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0" name="Object 69" hidden="1">
                        <a:extLst>
                          <a:ext uri="{FF2B5EF4-FFF2-40B4-BE49-F238E27FC236}">
                            <a16:creationId xmlns:a16="http://schemas.microsoft.com/office/drawing/2014/main" id="{68376FC7-E616-F8D4-D836-6405D3EF06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0" name="Rectangle 29">
            <a:extLst>
              <a:ext uri="{FF2B5EF4-FFF2-40B4-BE49-F238E27FC236}">
                <a16:creationId xmlns:a16="http://schemas.microsoft.com/office/drawing/2014/main" id="{DAE62B81-7A29-2496-7422-03046996B434}"/>
              </a:ext>
            </a:extLst>
          </p:cNvPr>
          <p:cNvSpPr/>
          <p:nvPr/>
        </p:nvSpPr>
        <p:spPr>
          <a:xfrm>
            <a:off x="2783380" y="1490384"/>
            <a:ext cx="1997329" cy="5606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DBD29"/>
                </a:solidFill>
                <a:effectLst/>
                <a:uLnTx/>
                <a:uFillTx/>
                <a:latin typeface="GT Pressura LCG Black"/>
                <a:ea typeface="+mn-ea"/>
                <a:cs typeface="+mn-cs"/>
              </a:rPr>
              <a:t>SUSTAINABILITY OFFICE</a:t>
            </a:r>
          </a:p>
        </p:txBody>
      </p:sp>
      <p:sp>
        <p:nvSpPr>
          <p:cNvPr id="31" name="Rectangle 30">
            <a:extLst>
              <a:ext uri="{FF2B5EF4-FFF2-40B4-BE49-F238E27FC236}">
                <a16:creationId xmlns:a16="http://schemas.microsoft.com/office/drawing/2014/main" id="{ADD8B53C-CB2E-59C8-7BBA-51960AE835DD}"/>
              </a:ext>
            </a:extLst>
          </p:cNvPr>
          <p:cNvSpPr/>
          <p:nvPr/>
        </p:nvSpPr>
        <p:spPr>
          <a:xfrm>
            <a:off x="5061454" y="1429492"/>
            <a:ext cx="1997329" cy="5606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DBD29"/>
                </a:solidFill>
                <a:effectLst/>
                <a:uLnTx/>
                <a:uFillTx/>
                <a:latin typeface="GT Pressura LCG Black"/>
                <a:ea typeface="+mn-ea"/>
                <a:cs typeface="+mn-cs"/>
              </a:rPr>
              <a:t>EXTERNAL RELATIONS </a:t>
            </a:r>
          </a:p>
        </p:txBody>
      </p:sp>
      <p:sp>
        <p:nvSpPr>
          <p:cNvPr id="64" name="Rectangle 63">
            <a:extLst>
              <a:ext uri="{FF2B5EF4-FFF2-40B4-BE49-F238E27FC236}">
                <a16:creationId xmlns:a16="http://schemas.microsoft.com/office/drawing/2014/main" id="{413465AC-4FCF-C580-9AC2-AD24E588B2E6}"/>
              </a:ext>
            </a:extLst>
          </p:cNvPr>
          <p:cNvSpPr/>
          <p:nvPr/>
        </p:nvSpPr>
        <p:spPr>
          <a:xfrm>
            <a:off x="7385329" y="1311134"/>
            <a:ext cx="1997329" cy="5606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DBD29"/>
                </a:solidFill>
                <a:effectLst/>
                <a:uLnTx/>
                <a:uFillTx/>
                <a:latin typeface="GT Pressura LCG Black"/>
                <a:ea typeface="+mn-ea"/>
                <a:cs typeface="+mn-cs"/>
              </a:rPr>
              <a:t>COMMS</a:t>
            </a:r>
          </a:p>
        </p:txBody>
      </p:sp>
      <p:sp>
        <p:nvSpPr>
          <p:cNvPr id="65" name="Rectangle 64">
            <a:extLst>
              <a:ext uri="{FF2B5EF4-FFF2-40B4-BE49-F238E27FC236}">
                <a16:creationId xmlns:a16="http://schemas.microsoft.com/office/drawing/2014/main" id="{D167A883-AC3A-F646-9964-98682072BE22}"/>
              </a:ext>
            </a:extLst>
          </p:cNvPr>
          <p:cNvSpPr/>
          <p:nvPr/>
        </p:nvSpPr>
        <p:spPr>
          <a:xfrm>
            <a:off x="9681701" y="1302990"/>
            <a:ext cx="1997329" cy="5606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DBD29"/>
                </a:solidFill>
                <a:effectLst/>
                <a:uLnTx/>
                <a:uFillTx/>
                <a:latin typeface="GT Pressura LCG Black"/>
                <a:ea typeface="+mn-ea"/>
                <a:cs typeface="+mn-cs"/>
              </a:rPr>
              <a:t>LEGAL</a:t>
            </a:r>
          </a:p>
        </p:txBody>
      </p:sp>
      <p:sp>
        <p:nvSpPr>
          <p:cNvPr id="24" name="Title 23">
            <a:extLst>
              <a:ext uri="{FF2B5EF4-FFF2-40B4-BE49-F238E27FC236}">
                <a16:creationId xmlns:a16="http://schemas.microsoft.com/office/drawing/2014/main" id="{A203F07B-AB51-57F3-1C28-2514C77C4B7C}"/>
              </a:ext>
            </a:extLst>
          </p:cNvPr>
          <p:cNvSpPr>
            <a:spLocks noGrp="1"/>
          </p:cNvSpPr>
          <p:nvPr>
            <p:ph type="title"/>
          </p:nvPr>
        </p:nvSpPr>
        <p:spPr>
          <a:xfrm>
            <a:off x="304800" y="233273"/>
            <a:ext cx="7301123" cy="560616"/>
          </a:xfrm>
        </p:spPr>
        <p:txBody>
          <a:bodyPr vert="horz"/>
          <a:lstStyle/>
          <a:p>
            <a:r>
              <a:rPr lang="en-US" dirty="0"/>
              <a:t>CROSS FUNCTIONAL APPROVAL PROCESS</a:t>
            </a:r>
          </a:p>
        </p:txBody>
      </p:sp>
      <p:sp>
        <p:nvSpPr>
          <p:cNvPr id="66" name="Rectangle 65">
            <a:extLst>
              <a:ext uri="{FF2B5EF4-FFF2-40B4-BE49-F238E27FC236}">
                <a16:creationId xmlns:a16="http://schemas.microsoft.com/office/drawing/2014/main" id="{B32D5E6D-1A61-BDF2-145C-694F617FCB7F}"/>
              </a:ext>
            </a:extLst>
          </p:cNvPr>
          <p:cNvSpPr/>
          <p:nvPr/>
        </p:nvSpPr>
        <p:spPr>
          <a:xfrm>
            <a:off x="443543" y="1429492"/>
            <a:ext cx="1600192" cy="47203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DBD29"/>
                </a:solidFill>
                <a:effectLst/>
                <a:uLnTx/>
                <a:uFillTx/>
                <a:latin typeface="GT Pressura LCG Black"/>
                <a:ea typeface="+mn-ea"/>
                <a:cs typeface="+mn-cs"/>
              </a:rPr>
              <a:t>SOLUTION </a:t>
            </a:r>
          </a:p>
        </p:txBody>
      </p:sp>
      <p:sp>
        <p:nvSpPr>
          <p:cNvPr id="28" name="Rectangle: Rounded Corners 27">
            <a:extLst>
              <a:ext uri="{FF2B5EF4-FFF2-40B4-BE49-F238E27FC236}">
                <a16:creationId xmlns:a16="http://schemas.microsoft.com/office/drawing/2014/main" id="{6EACBC0A-7982-A6B2-E833-188E0D0B99C1}"/>
              </a:ext>
            </a:extLst>
          </p:cNvPr>
          <p:cNvSpPr/>
          <p:nvPr/>
        </p:nvSpPr>
        <p:spPr>
          <a:xfrm>
            <a:off x="304799" y="2188162"/>
            <a:ext cx="11582401" cy="2675461"/>
          </a:xfrm>
          <a:prstGeom prst="roundRect">
            <a:avLst>
              <a:gd name="adj" fmla="val 27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27" name="Straight Connector 26">
            <a:extLst>
              <a:ext uri="{FF2B5EF4-FFF2-40B4-BE49-F238E27FC236}">
                <a16:creationId xmlns:a16="http://schemas.microsoft.com/office/drawing/2014/main" id="{C9EE3889-96A7-DCA2-A2C4-2A5D41BA5524}"/>
              </a:ext>
            </a:extLst>
          </p:cNvPr>
          <p:cNvCxnSpPr>
            <a:cxnSpLocks/>
          </p:cNvCxnSpPr>
          <p:nvPr/>
        </p:nvCxnSpPr>
        <p:spPr>
          <a:xfrm>
            <a:off x="2451872" y="2188162"/>
            <a:ext cx="0" cy="2675461"/>
          </a:xfrm>
          <a:prstGeom prst="line">
            <a:avLst/>
          </a:prstGeom>
          <a:ln w="41275">
            <a:solidFill>
              <a:srgbClr val="5D910D"/>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BDBC2C10-6B07-2907-D31A-D34B6E6DB433}"/>
              </a:ext>
            </a:extLst>
          </p:cNvPr>
          <p:cNvSpPr/>
          <p:nvPr/>
        </p:nvSpPr>
        <p:spPr>
          <a:xfrm>
            <a:off x="9622842" y="3226486"/>
            <a:ext cx="2111957" cy="59632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34" name="Rectangle: Rounded Corners 33">
            <a:extLst>
              <a:ext uri="{FF2B5EF4-FFF2-40B4-BE49-F238E27FC236}">
                <a16:creationId xmlns:a16="http://schemas.microsoft.com/office/drawing/2014/main" id="{9C491C68-6631-D187-8FF9-AB3EB7824607}"/>
              </a:ext>
            </a:extLst>
          </p:cNvPr>
          <p:cNvSpPr/>
          <p:nvPr/>
        </p:nvSpPr>
        <p:spPr>
          <a:xfrm>
            <a:off x="2738366" y="2346023"/>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35" name="Rectangle: Rounded Corners 34">
            <a:extLst>
              <a:ext uri="{FF2B5EF4-FFF2-40B4-BE49-F238E27FC236}">
                <a16:creationId xmlns:a16="http://schemas.microsoft.com/office/drawing/2014/main" id="{D78D9AED-1E46-177C-1BCD-8B812C798423}"/>
              </a:ext>
            </a:extLst>
          </p:cNvPr>
          <p:cNvSpPr/>
          <p:nvPr/>
        </p:nvSpPr>
        <p:spPr>
          <a:xfrm>
            <a:off x="5033191" y="2359767"/>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B660F"/>
              </a:solidFill>
              <a:effectLst/>
              <a:uLnTx/>
              <a:uFillTx/>
              <a:latin typeface="GT Pressura LCG Black"/>
              <a:ea typeface="+mn-ea"/>
              <a:cs typeface="+mn-cs"/>
            </a:endParaRPr>
          </a:p>
        </p:txBody>
      </p:sp>
      <p:sp>
        <p:nvSpPr>
          <p:cNvPr id="36" name="Rectangle: Rounded Corners 35">
            <a:extLst>
              <a:ext uri="{FF2B5EF4-FFF2-40B4-BE49-F238E27FC236}">
                <a16:creationId xmlns:a16="http://schemas.microsoft.com/office/drawing/2014/main" id="{D29861B6-194D-BD09-C241-FFCE686C1038}"/>
              </a:ext>
            </a:extLst>
          </p:cNvPr>
          <p:cNvSpPr/>
          <p:nvPr/>
        </p:nvSpPr>
        <p:spPr>
          <a:xfrm>
            <a:off x="7328016" y="2356835"/>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37" name="Rectangle: Rounded Corners 36">
            <a:extLst>
              <a:ext uri="{FF2B5EF4-FFF2-40B4-BE49-F238E27FC236}">
                <a16:creationId xmlns:a16="http://schemas.microsoft.com/office/drawing/2014/main" id="{D4D1F815-7464-1944-3849-6B8D9FCD08B5}"/>
              </a:ext>
            </a:extLst>
          </p:cNvPr>
          <p:cNvSpPr/>
          <p:nvPr/>
        </p:nvSpPr>
        <p:spPr>
          <a:xfrm>
            <a:off x="9622842" y="2370579"/>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39" name="Rectangle: Rounded Corners 38">
            <a:extLst>
              <a:ext uri="{FF2B5EF4-FFF2-40B4-BE49-F238E27FC236}">
                <a16:creationId xmlns:a16="http://schemas.microsoft.com/office/drawing/2014/main" id="{6B71A7B8-07BF-910F-BBD0-F34BCF27CD4A}"/>
              </a:ext>
            </a:extLst>
          </p:cNvPr>
          <p:cNvSpPr/>
          <p:nvPr/>
        </p:nvSpPr>
        <p:spPr>
          <a:xfrm>
            <a:off x="2738366" y="3171454"/>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40" name="Rectangle: Rounded Corners 39">
            <a:extLst>
              <a:ext uri="{FF2B5EF4-FFF2-40B4-BE49-F238E27FC236}">
                <a16:creationId xmlns:a16="http://schemas.microsoft.com/office/drawing/2014/main" id="{05992BBA-8A07-5004-C3DB-E2ACFF61423D}"/>
              </a:ext>
            </a:extLst>
          </p:cNvPr>
          <p:cNvSpPr/>
          <p:nvPr/>
        </p:nvSpPr>
        <p:spPr>
          <a:xfrm>
            <a:off x="5033191" y="3185198"/>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41" name="Rectangle: Rounded Corners 40">
            <a:extLst>
              <a:ext uri="{FF2B5EF4-FFF2-40B4-BE49-F238E27FC236}">
                <a16:creationId xmlns:a16="http://schemas.microsoft.com/office/drawing/2014/main" id="{FA9C824B-09A1-FC07-F748-AB182599C8F1}"/>
              </a:ext>
            </a:extLst>
          </p:cNvPr>
          <p:cNvSpPr/>
          <p:nvPr/>
        </p:nvSpPr>
        <p:spPr>
          <a:xfrm>
            <a:off x="7328017" y="3182264"/>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43" name="Rectangle: Rounded Corners 42">
            <a:extLst>
              <a:ext uri="{FF2B5EF4-FFF2-40B4-BE49-F238E27FC236}">
                <a16:creationId xmlns:a16="http://schemas.microsoft.com/office/drawing/2014/main" id="{67022A9B-4D21-632E-5E15-5F55755E401A}"/>
              </a:ext>
            </a:extLst>
          </p:cNvPr>
          <p:cNvSpPr/>
          <p:nvPr/>
        </p:nvSpPr>
        <p:spPr>
          <a:xfrm>
            <a:off x="2738366" y="3996883"/>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44" name="Rectangle: Rounded Corners 43">
            <a:extLst>
              <a:ext uri="{FF2B5EF4-FFF2-40B4-BE49-F238E27FC236}">
                <a16:creationId xmlns:a16="http://schemas.microsoft.com/office/drawing/2014/main" id="{D91B97E8-EB0B-B3C7-AE96-F51E0B0FE917}"/>
              </a:ext>
            </a:extLst>
          </p:cNvPr>
          <p:cNvSpPr/>
          <p:nvPr/>
        </p:nvSpPr>
        <p:spPr>
          <a:xfrm>
            <a:off x="5033191" y="4010627"/>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45" name="Rectangle: Rounded Corners 44">
            <a:extLst>
              <a:ext uri="{FF2B5EF4-FFF2-40B4-BE49-F238E27FC236}">
                <a16:creationId xmlns:a16="http://schemas.microsoft.com/office/drawing/2014/main" id="{05889D9D-B18C-4A0E-F969-F56CC2926905}"/>
              </a:ext>
            </a:extLst>
          </p:cNvPr>
          <p:cNvSpPr/>
          <p:nvPr/>
        </p:nvSpPr>
        <p:spPr>
          <a:xfrm>
            <a:off x="7328017" y="4007695"/>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46" name="Rectangle: Rounded Corners 45">
            <a:extLst>
              <a:ext uri="{FF2B5EF4-FFF2-40B4-BE49-F238E27FC236}">
                <a16:creationId xmlns:a16="http://schemas.microsoft.com/office/drawing/2014/main" id="{32AFFD52-93E0-46F5-AE3D-34F26AF57F25}"/>
              </a:ext>
            </a:extLst>
          </p:cNvPr>
          <p:cNvSpPr/>
          <p:nvPr/>
        </p:nvSpPr>
        <p:spPr>
          <a:xfrm>
            <a:off x="9622842" y="4021439"/>
            <a:ext cx="2111957" cy="65728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B660F"/>
              </a:solidFill>
              <a:effectLst/>
              <a:uLnTx/>
              <a:uFillTx/>
              <a:latin typeface="GT Pressura LCG Black"/>
              <a:ea typeface="+mn-ea"/>
              <a:cs typeface="+mn-cs"/>
            </a:endParaRPr>
          </a:p>
        </p:txBody>
      </p:sp>
      <p:sp>
        <p:nvSpPr>
          <p:cNvPr id="54" name="Rectangle 53">
            <a:extLst>
              <a:ext uri="{FF2B5EF4-FFF2-40B4-BE49-F238E27FC236}">
                <a16:creationId xmlns:a16="http://schemas.microsoft.com/office/drawing/2014/main" id="{3D204332-3109-493F-EFA6-E4F527BD2B0F}"/>
              </a:ext>
            </a:extLst>
          </p:cNvPr>
          <p:cNvSpPr/>
          <p:nvPr/>
        </p:nvSpPr>
        <p:spPr>
          <a:xfrm>
            <a:off x="304801" y="2346023"/>
            <a:ext cx="1738932" cy="65728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660F"/>
                </a:solidFill>
                <a:effectLst/>
                <a:uLnTx/>
                <a:uFillTx/>
                <a:latin typeface="GT Pressura LCG Black"/>
                <a:ea typeface="+mn-ea"/>
                <a:cs typeface="+mn-cs"/>
              </a:rPr>
              <a:t>OPTION 1</a:t>
            </a:r>
          </a:p>
        </p:txBody>
      </p:sp>
      <p:sp>
        <p:nvSpPr>
          <p:cNvPr id="55" name="Rectangle 54">
            <a:extLst>
              <a:ext uri="{FF2B5EF4-FFF2-40B4-BE49-F238E27FC236}">
                <a16:creationId xmlns:a16="http://schemas.microsoft.com/office/drawing/2014/main" id="{26A00D09-F7D5-BD12-3E85-C6DFE6AE5DD2}"/>
              </a:ext>
            </a:extLst>
          </p:cNvPr>
          <p:cNvSpPr/>
          <p:nvPr/>
        </p:nvSpPr>
        <p:spPr>
          <a:xfrm>
            <a:off x="304801" y="3171453"/>
            <a:ext cx="1738931" cy="65728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660F"/>
                </a:solidFill>
                <a:effectLst/>
                <a:uLnTx/>
                <a:uFillTx/>
                <a:latin typeface="GT Pressura LCG Black"/>
                <a:ea typeface="+mn-ea"/>
                <a:cs typeface="+mn-cs"/>
              </a:rPr>
              <a:t>OPTION 2</a:t>
            </a:r>
          </a:p>
        </p:txBody>
      </p:sp>
      <p:sp>
        <p:nvSpPr>
          <p:cNvPr id="56" name="Rectangle 55">
            <a:extLst>
              <a:ext uri="{FF2B5EF4-FFF2-40B4-BE49-F238E27FC236}">
                <a16:creationId xmlns:a16="http://schemas.microsoft.com/office/drawing/2014/main" id="{121FE7E2-1817-037D-8B0A-ACE1E3F6C81A}"/>
              </a:ext>
            </a:extLst>
          </p:cNvPr>
          <p:cNvSpPr/>
          <p:nvPr/>
        </p:nvSpPr>
        <p:spPr>
          <a:xfrm>
            <a:off x="304801" y="3996883"/>
            <a:ext cx="1738930" cy="65728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660F"/>
                </a:solidFill>
                <a:effectLst/>
                <a:uLnTx/>
                <a:uFillTx/>
                <a:latin typeface="GT Pressura LCG Black"/>
                <a:ea typeface="+mn-ea"/>
                <a:cs typeface="+mn-cs"/>
              </a:rPr>
              <a:t>OPTION 3</a:t>
            </a:r>
          </a:p>
        </p:txBody>
      </p:sp>
      <p:grpSp>
        <p:nvGrpSpPr>
          <p:cNvPr id="103" name="Group 102">
            <a:extLst>
              <a:ext uri="{FF2B5EF4-FFF2-40B4-BE49-F238E27FC236}">
                <a16:creationId xmlns:a16="http://schemas.microsoft.com/office/drawing/2014/main" id="{D479F382-250C-5C5E-2D42-AE176CF4EF2A}"/>
              </a:ext>
            </a:extLst>
          </p:cNvPr>
          <p:cNvGrpSpPr/>
          <p:nvPr/>
        </p:nvGrpSpPr>
        <p:grpSpPr>
          <a:xfrm>
            <a:off x="304799" y="3087379"/>
            <a:ext cx="2161928" cy="825430"/>
            <a:chOff x="304799" y="3334847"/>
            <a:chExt cx="2013875" cy="825430"/>
          </a:xfrm>
        </p:grpSpPr>
        <p:cxnSp>
          <p:nvCxnSpPr>
            <p:cNvPr id="59" name="Straight Connector 58">
              <a:extLst>
                <a:ext uri="{FF2B5EF4-FFF2-40B4-BE49-F238E27FC236}">
                  <a16:creationId xmlns:a16="http://schemas.microsoft.com/office/drawing/2014/main" id="{DFC6C169-96C6-1E76-5997-CF7E9EE83B2A}"/>
                </a:ext>
              </a:extLst>
            </p:cNvPr>
            <p:cNvCxnSpPr>
              <a:cxnSpLocks/>
            </p:cNvCxnSpPr>
            <p:nvPr/>
          </p:nvCxnSpPr>
          <p:spPr>
            <a:xfrm flipH="1">
              <a:off x="304799" y="3334847"/>
              <a:ext cx="2013875" cy="0"/>
            </a:xfrm>
            <a:prstGeom prst="line">
              <a:avLst/>
            </a:prstGeom>
            <a:ln w="41275">
              <a:solidFill>
                <a:srgbClr val="5D910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C92751-B6DF-9B4B-0B23-FF0974B8A189}"/>
                </a:ext>
              </a:extLst>
            </p:cNvPr>
            <p:cNvCxnSpPr>
              <a:cxnSpLocks/>
            </p:cNvCxnSpPr>
            <p:nvPr/>
          </p:nvCxnSpPr>
          <p:spPr>
            <a:xfrm flipH="1">
              <a:off x="304799" y="4160277"/>
              <a:ext cx="2013875" cy="0"/>
            </a:xfrm>
            <a:prstGeom prst="line">
              <a:avLst/>
            </a:prstGeom>
            <a:ln w="41275">
              <a:solidFill>
                <a:srgbClr val="5D910D"/>
              </a:solidFill>
            </a:ln>
          </p:spPr>
          <p:style>
            <a:lnRef idx="1">
              <a:schemeClr val="accent1"/>
            </a:lnRef>
            <a:fillRef idx="0">
              <a:schemeClr val="accent1"/>
            </a:fillRef>
            <a:effectRef idx="0">
              <a:schemeClr val="accent1"/>
            </a:effectRef>
            <a:fontRef idx="minor">
              <a:schemeClr val="tx1"/>
            </a:fontRef>
          </p:style>
        </p:cxnSp>
      </p:grpSp>
      <p:sp>
        <p:nvSpPr>
          <p:cNvPr id="29" name="Isosceles Triangle 28">
            <a:extLst>
              <a:ext uri="{FF2B5EF4-FFF2-40B4-BE49-F238E27FC236}">
                <a16:creationId xmlns:a16="http://schemas.microsoft.com/office/drawing/2014/main" id="{DFDBB827-635D-5538-1DC7-B82121E6B2DD}"/>
              </a:ext>
            </a:extLst>
          </p:cNvPr>
          <p:cNvSpPr/>
          <p:nvPr/>
        </p:nvSpPr>
        <p:spPr>
          <a:xfrm rot="5400000">
            <a:off x="2348141" y="2617287"/>
            <a:ext cx="351928" cy="114754"/>
          </a:xfrm>
          <a:prstGeom prst="triangle">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81" name="Graphic 80">
            <a:extLst>
              <a:ext uri="{FF2B5EF4-FFF2-40B4-BE49-F238E27FC236}">
                <a16:creationId xmlns:a16="http://schemas.microsoft.com/office/drawing/2014/main" id="{24B52483-0216-5F43-3B33-22AE89CA54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02463" y="2382783"/>
            <a:ext cx="583762" cy="583762"/>
          </a:xfrm>
          <a:prstGeom prst="rect">
            <a:avLst/>
          </a:prstGeom>
        </p:spPr>
      </p:pic>
      <p:pic>
        <p:nvPicPr>
          <p:cNvPr id="82" name="Graphic 81">
            <a:extLst>
              <a:ext uri="{FF2B5EF4-FFF2-40B4-BE49-F238E27FC236}">
                <a16:creationId xmlns:a16="http://schemas.microsoft.com/office/drawing/2014/main" id="{30168C1F-5885-108B-07AE-F68229851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02463" y="3208214"/>
            <a:ext cx="583762" cy="583762"/>
          </a:xfrm>
          <a:prstGeom prst="rect">
            <a:avLst/>
          </a:prstGeom>
        </p:spPr>
      </p:pic>
      <p:pic>
        <p:nvPicPr>
          <p:cNvPr id="83" name="Graphic 82">
            <a:extLst>
              <a:ext uri="{FF2B5EF4-FFF2-40B4-BE49-F238E27FC236}">
                <a16:creationId xmlns:a16="http://schemas.microsoft.com/office/drawing/2014/main" id="{D0FD58D6-6381-547B-457F-14042F4DEF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02463" y="4033643"/>
            <a:ext cx="583762" cy="583762"/>
          </a:xfrm>
          <a:prstGeom prst="rect">
            <a:avLst/>
          </a:prstGeom>
        </p:spPr>
      </p:pic>
      <p:pic>
        <p:nvPicPr>
          <p:cNvPr id="85" name="Graphic 84">
            <a:extLst>
              <a:ext uri="{FF2B5EF4-FFF2-40B4-BE49-F238E27FC236}">
                <a16:creationId xmlns:a16="http://schemas.microsoft.com/office/drawing/2014/main" id="{927F4C79-A08D-4530-2E11-95D7E58BC1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97288" y="2433287"/>
            <a:ext cx="583762" cy="583762"/>
          </a:xfrm>
          <a:prstGeom prst="rect">
            <a:avLst/>
          </a:prstGeom>
        </p:spPr>
      </p:pic>
      <p:grpSp>
        <p:nvGrpSpPr>
          <p:cNvPr id="97" name="Group 96">
            <a:extLst>
              <a:ext uri="{FF2B5EF4-FFF2-40B4-BE49-F238E27FC236}">
                <a16:creationId xmlns:a16="http://schemas.microsoft.com/office/drawing/2014/main" id="{99E5675C-5EAA-52AB-482D-924FC808A88C}"/>
              </a:ext>
            </a:extLst>
          </p:cNvPr>
          <p:cNvGrpSpPr/>
          <p:nvPr/>
        </p:nvGrpSpPr>
        <p:grpSpPr>
          <a:xfrm>
            <a:off x="8092114" y="3232769"/>
            <a:ext cx="619269" cy="583762"/>
            <a:chOff x="8092114" y="2737740"/>
            <a:chExt cx="619269" cy="583762"/>
          </a:xfrm>
        </p:grpSpPr>
        <p:pic>
          <p:nvPicPr>
            <p:cNvPr id="86" name="Graphic 85">
              <a:extLst>
                <a:ext uri="{FF2B5EF4-FFF2-40B4-BE49-F238E27FC236}">
                  <a16:creationId xmlns:a16="http://schemas.microsoft.com/office/drawing/2014/main" id="{F5AB4EB7-A76D-5313-3DB6-730A94580D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2114" y="2737740"/>
              <a:ext cx="583762" cy="583762"/>
            </a:xfrm>
            <a:prstGeom prst="rect">
              <a:avLst/>
            </a:prstGeom>
          </p:spPr>
        </p:pic>
        <p:sp>
          <p:nvSpPr>
            <p:cNvPr id="90" name="TextBox 89">
              <a:extLst>
                <a:ext uri="{FF2B5EF4-FFF2-40B4-BE49-F238E27FC236}">
                  <a16:creationId xmlns:a16="http://schemas.microsoft.com/office/drawing/2014/main" id="{16D75CA4-E803-5A8C-8C5A-8291D8465A94}"/>
                </a:ext>
              </a:extLst>
            </p:cNvPr>
            <p:cNvSpPr txBox="1"/>
            <p:nvPr/>
          </p:nvSpPr>
          <p:spPr>
            <a:xfrm>
              <a:off x="8535199" y="3066841"/>
              <a:ext cx="176184" cy="181737"/>
            </a:xfrm>
            <a:custGeom>
              <a:avLst/>
              <a:gdLst/>
              <a:ahLst/>
              <a:cxnLst/>
              <a:rect l="l" t="t" r="r" b="b"/>
              <a:pathLst>
                <a:path w="176184" h="181737">
                  <a:moveTo>
                    <a:pt x="72695" y="0"/>
                  </a:moveTo>
                  <a:lnTo>
                    <a:pt x="103489" y="0"/>
                  </a:lnTo>
                  <a:cubicBezTo>
                    <a:pt x="106182" y="0"/>
                    <a:pt x="108538" y="1010"/>
                    <a:pt x="110557" y="3029"/>
                  </a:cubicBezTo>
                  <a:cubicBezTo>
                    <a:pt x="112576" y="5049"/>
                    <a:pt x="113586" y="7405"/>
                    <a:pt x="113586" y="10097"/>
                  </a:cubicBezTo>
                  <a:lnTo>
                    <a:pt x="113586" y="46444"/>
                  </a:lnTo>
                  <a:lnTo>
                    <a:pt x="145390" y="28271"/>
                  </a:lnTo>
                  <a:cubicBezTo>
                    <a:pt x="146399" y="27598"/>
                    <a:pt x="147914" y="27261"/>
                    <a:pt x="149933" y="27261"/>
                  </a:cubicBezTo>
                  <a:cubicBezTo>
                    <a:pt x="153972" y="27261"/>
                    <a:pt x="157001" y="28944"/>
                    <a:pt x="159020" y="32309"/>
                  </a:cubicBezTo>
                  <a:lnTo>
                    <a:pt x="174670" y="58560"/>
                  </a:lnTo>
                  <a:cubicBezTo>
                    <a:pt x="175679" y="59906"/>
                    <a:pt x="176184" y="61589"/>
                    <a:pt x="176184" y="63608"/>
                  </a:cubicBezTo>
                  <a:cubicBezTo>
                    <a:pt x="176184" y="67647"/>
                    <a:pt x="174333" y="70676"/>
                    <a:pt x="170631" y="72695"/>
                  </a:cubicBezTo>
                  <a:lnTo>
                    <a:pt x="139332" y="90869"/>
                  </a:lnTo>
                  <a:lnTo>
                    <a:pt x="171136" y="109043"/>
                  </a:lnTo>
                  <a:cubicBezTo>
                    <a:pt x="174165" y="110389"/>
                    <a:pt x="175679" y="113250"/>
                    <a:pt x="175679" y="117625"/>
                  </a:cubicBezTo>
                  <a:cubicBezTo>
                    <a:pt x="175679" y="119307"/>
                    <a:pt x="175175" y="121158"/>
                    <a:pt x="174165" y="123178"/>
                  </a:cubicBezTo>
                  <a:lnTo>
                    <a:pt x="159525" y="149933"/>
                  </a:lnTo>
                  <a:cubicBezTo>
                    <a:pt x="158852" y="151280"/>
                    <a:pt x="157590" y="152458"/>
                    <a:pt x="155739" y="153467"/>
                  </a:cubicBezTo>
                  <a:cubicBezTo>
                    <a:pt x="153888" y="154477"/>
                    <a:pt x="152121" y="154982"/>
                    <a:pt x="150438" y="154982"/>
                  </a:cubicBezTo>
                  <a:cubicBezTo>
                    <a:pt x="148419" y="154982"/>
                    <a:pt x="146568" y="154477"/>
                    <a:pt x="144885" y="153467"/>
                  </a:cubicBezTo>
                  <a:lnTo>
                    <a:pt x="113586" y="135294"/>
                  </a:lnTo>
                  <a:lnTo>
                    <a:pt x="113586" y="171641"/>
                  </a:lnTo>
                  <a:cubicBezTo>
                    <a:pt x="113586" y="174333"/>
                    <a:pt x="112576" y="176689"/>
                    <a:pt x="110557" y="178708"/>
                  </a:cubicBezTo>
                  <a:cubicBezTo>
                    <a:pt x="108538" y="180728"/>
                    <a:pt x="106182" y="181737"/>
                    <a:pt x="103489" y="181737"/>
                  </a:cubicBezTo>
                  <a:lnTo>
                    <a:pt x="72695" y="181737"/>
                  </a:lnTo>
                  <a:cubicBezTo>
                    <a:pt x="70003" y="181737"/>
                    <a:pt x="67647" y="180728"/>
                    <a:pt x="65627" y="178708"/>
                  </a:cubicBezTo>
                  <a:cubicBezTo>
                    <a:pt x="63608" y="176689"/>
                    <a:pt x="62599" y="174333"/>
                    <a:pt x="62599" y="171641"/>
                  </a:cubicBezTo>
                  <a:lnTo>
                    <a:pt x="62599" y="135294"/>
                  </a:lnTo>
                  <a:lnTo>
                    <a:pt x="30795" y="153467"/>
                  </a:lnTo>
                  <a:cubicBezTo>
                    <a:pt x="29785" y="154140"/>
                    <a:pt x="28270" y="154477"/>
                    <a:pt x="26251" y="154477"/>
                  </a:cubicBezTo>
                  <a:cubicBezTo>
                    <a:pt x="22213" y="154477"/>
                    <a:pt x="19184" y="152794"/>
                    <a:pt x="17164" y="149429"/>
                  </a:cubicBezTo>
                  <a:lnTo>
                    <a:pt x="1515" y="123178"/>
                  </a:lnTo>
                  <a:cubicBezTo>
                    <a:pt x="505" y="121495"/>
                    <a:pt x="0" y="119812"/>
                    <a:pt x="0" y="118130"/>
                  </a:cubicBezTo>
                  <a:cubicBezTo>
                    <a:pt x="0" y="114091"/>
                    <a:pt x="1851" y="111062"/>
                    <a:pt x="5553" y="109043"/>
                  </a:cubicBezTo>
                  <a:lnTo>
                    <a:pt x="36852" y="90869"/>
                  </a:lnTo>
                  <a:lnTo>
                    <a:pt x="5049" y="72695"/>
                  </a:lnTo>
                  <a:cubicBezTo>
                    <a:pt x="2020" y="71012"/>
                    <a:pt x="505" y="68152"/>
                    <a:pt x="505" y="64113"/>
                  </a:cubicBezTo>
                  <a:cubicBezTo>
                    <a:pt x="505" y="62430"/>
                    <a:pt x="1010" y="60579"/>
                    <a:pt x="2020" y="58560"/>
                  </a:cubicBezTo>
                  <a:lnTo>
                    <a:pt x="16659" y="31804"/>
                  </a:lnTo>
                  <a:cubicBezTo>
                    <a:pt x="17333" y="30458"/>
                    <a:pt x="18595" y="29280"/>
                    <a:pt x="20446" y="28271"/>
                  </a:cubicBezTo>
                  <a:cubicBezTo>
                    <a:pt x="22297" y="27261"/>
                    <a:pt x="24064" y="26756"/>
                    <a:pt x="25746" y="26756"/>
                  </a:cubicBezTo>
                  <a:cubicBezTo>
                    <a:pt x="28102" y="26756"/>
                    <a:pt x="29953" y="27261"/>
                    <a:pt x="31299" y="28271"/>
                  </a:cubicBezTo>
                  <a:lnTo>
                    <a:pt x="62599" y="46444"/>
                  </a:lnTo>
                  <a:lnTo>
                    <a:pt x="62599" y="10097"/>
                  </a:lnTo>
                  <a:cubicBezTo>
                    <a:pt x="62599" y="7405"/>
                    <a:pt x="63608" y="5049"/>
                    <a:pt x="65627" y="3029"/>
                  </a:cubicBezTo>
                  <a:cubicBezTo>
                    <a:pt x="67647" y="1010"/>
                    <a:pt x="70003" y="0"/>
                    <a:pt x="72695" y="0"/>
                  </a:cubicBezTo>
                  <a:close/>
                </a:path>
              </a:pathLst>
            </a:custGeom>
            <a:solidFill>
              <a:srgbClr val="0F440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E64D"/>
                </a:solidFill>
                <a:effectLst/>
                <a:uLnTx/>
                <a:uFillTx/>
                <a:latin typeface="GT Pressura LCG Black"/>
                <a:ea typeface="+mn-ea"/>
                <a:cs typeface="+mn-cs"/>
              </a:endParaRPr>
            </a:p>
          </p:txBody>
        </p:sp>
      </p:grpSp>
      <p:grpSp>
        <p:nvGrpSpPr>
          <p:cNvPr id="98" name="Group 97">
            <a:extLst>
              <a:ext uri="{FF2B5EF4-FFF2-40B4-BE49-F238E27FC236}">
                <a16:creationId xmlns:a16="http://schemas.microsoft.com/office/drawing/2014/main" id="{82040F7A-BCAE-63A2-0139-64B103CAC4BA}"/>
              </a:ext>
            </a:extLst>
          </p:cNvPr>
          <p:cNvGrpSpPr/>
          <p:nvPr/>
        </p:nvGrpSpPr>
        <p:grpSpPr>
          <a:xfrm>
            <a:off x="10386939" y="3232769"/>
            <a:ext cx="583762" cy="583762"/>
            <a:chOff x="10386939" y="2737740"/>
            <a:chExt cx="583762" cy="583762"/>
          </a:xfrm>
        </p:grpSpPr>
        <p:pic>
          <p:nvPicPr>
            <p:cNvPr id="87" name="Graphic 86">
              <a:extLst>
                <a:ext uri="{FF2B5EF4-FFF2-40B4-BE49-F238E27FC236}">
                  <a16:creationId xmlns:a16="http://schemas.microsoft.com/office/drawing/2014/main" id="{4E913FE9-1C8A-0AF8-E71D-D19EEBDB1F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6939" y="2737740"/>
              <a:ext cx="583762" cy="583762"/>
            </a:xfrm>
            <a:prstGeom prst="rect">
              <a:avLst/>
            </a:prstGeom>
          </p:spPr>
        </p:pic>
        <p:sp>
          <p:nvSpPr>
            <p:cNvPr id="89" name="TextBox 88">
              <a:extLst>
                <a:ext uri="{FF2B5EF4-FFF2-40B4-BE49-F238E27FC236}">
                  <a16:creationId xmlns:a16="http://schemas.microsoft.com/office/drawing/2014/main" id="{1553579B-BC1A-FFF3-3030-98EA82903FD4}"/>
                </a:ext>
              </a:extLst>
            </p:cNvPr>
            <p:cNvSpPr txBox="1"/>
            <p:nvPr/>
          </p:nvSpPr>
          <p:spPr>
            <a:xfrm>
              <a:off x="10794517" y="3081544"/>
              <a:ext cx="176184" cy="181737"/>
            </a:xfrm>
            <a:custGeom>
              <a:avLst/>
              <a:gdLst/>
              <a:ahLst/>
              <a:cxnLst/>
              <a:rect l="l" t="t" r="r" b="b"/>
              <a:pathLst>
                <a:path w="176184" h="181737">
                  <a:moveTo>
                    <a:pt x="72695" y="0"/>
                  </a:moveTo>
                  <a:lnTo>
                    <a:pt x="103489" y="0"/>
                  </a:lnTo>
                  <a:cubicBezTo>
                    <a:pt x="106182" y="0"/>
                    <a:pt x="108538" y="1010"/>
                    <a:pt x="110557" y="3029"/>
                  </a:cubicBezTo>
                  <a:cubicBezTo>
                    <a:pt x="112576" y="5049"/>
                    <a:pt x="113586" y="7405"/>
                    <a:pt x="113586" y="10097"/>
                  </a:cubicBezTo>
                  <a:lnTo>
                    <a:pt x="113586" y="46444"/>
                  </a:lnTo>
                  <a:lnTo>
                    <a:pt x="145390" y="28271"/>
                  </a:lnTo>
                  <a:cubicBezTo>
                    <a:pt x="146399" y="27598"/>
                    <a:pt x="147914" y="27261"/>
                    <a:pt x="149933" y="27261"/>
                  </a:cubicBezTo>
                  <a:cubicBezTo>
                    <a:pt x="153972" y="27261"/>
                    <a:pt x="157001" y="28944"/>
                    <a:pt x="159020" y="32309"/>
                  </a:cubicBezTo>
                  <a:lnTo>
                    <a:pt x="174670" y="58560"/>
                  </a:lnTo>
                  <a:cubicBezTo>
                    <a:pt x="175679" y="59906"/>
                    <a:pt x="176184" y="61589"/>
                    <a:pt x="176184" y="63608"/>
                  </a:cubicBezTo>
                  <a:cubicBezTo>
                    <a:pt x="176184" y="67647"/>
                    <a:pt x="174333" y="70676"/>
                    <a:pt x="170631" y="72695"/>
                  </a:cubicBezTo>
                  <a:lnTo>
                    <a:pt x="139332" y="90869"/>
                  </a:lnTo>
                  <a:lnTo>
                    <a:pt x="171136" y="109043"/>
                  </a:lnTo>
                  <a:cubicBezTo>
                    <a:pt x="174165" y="110389"/>
                    <a:pt x="175679" y="113250"/>
                    <a:pt x="175679" y="117625"/>
                  </a:cubicBezTo>
                  <a:cubicBezTo>
                    <a:pt x="175679" y="119307"/>
                    <a:pt x="175175" y="121158"/>
                    <a:pt x="174165" y="123178"/>
                  </a:cubicBezTo>
                  <a:lnTo>
                    <a:pt x="159525" y="149933"/>
                  </a:lnTo>
                  <a:cubicBezTo>
                    <a:pt x="158852" y="151280"/>
                    <a:pt x="157590" y="152458"/>
                    <a:pt x="155739" y="153467"/>
                  </a:cubicBezTo>
                  <a:cubicBezTo>
                    <a:pt x="153888" y="154477"/>
                    <a:pt x="152121" y="154982"/>
                    <a:pt x="150438" y="154982"/>
                  </a:cubicBezTo>
                  <a:cubicBezTo>
                    <a:pt x="148419" y="154982"/>
                    <a:pt x="146568" y="154477"/>
                    <a:pt x="144885" y="153467"/>
                  </a:cubicBezTo>
                  <a:lnTo>
                    <a:pt x="113586" y="135294"/>
                  </a:lnTo>
                  <a:lnTo>
                    <a:pt x="113586" y="171641"/>
                  </a:lnTo>
                  <a:cubicBezTo>
                    <a:pt x="113586" y="174333"/>
                    <a:pt x="112576" y="176689"/>
                    <a:pt x="110557" y="178708"/>
                  </a:cubicBezTo>
                  <a:cubicBezTo>
                    <a:pt x="108538" y="180728"/>
                    <a:pt x="106182" y="181737"/>
                    <a:pt x="103489" y="181737"/>
                  </a:cubicBezTo>
                  <a:lnTo>
                    <a:pt x="72695" y="181737"/>
                  </a:lnTo>
                  <a:cubicBezTo>
                    <a:pt x="70003" y="181737"/>
                    <a:pt x="67647" y="180728"/>
                    <a:pt x="65627" y="178708"/>
                  </a:cubicBezTo>
                  <a:cubicBezTo>
                    <a:pt x="63608" y="176689"/>
                    <a:pt x="62599" y="174333"/>
                    <a:pt x="62599" y="171641"/>
                  </a:cubicBezTo>
                  <a:lnTo>
                    <a:pt x="62599" y="135294"/>
                  </a:lnTo>
                  <a:lnTo>
                    <a:pt x="30795" y="153467"/>
                  </a:lnTo>
                  <a:cubicBezTo>
                    <a:pt x="29785" y="154140"/>
                    <a:pt x="28270" y="154477"/>
                    <a:pt x="26251" y="154477"/>
                  </a:cubicBezTo>
                  <a:cubicBezTo>
                    <a:pt x="22213" y="154477"/>
                    <a:pt x="19184" y="152794"/>
                    <a:pt x="17164" y="149429"/>
                  </a:cubicBezTo>
                  <a:lnTo>
                    <a:pt x="1515" y="123178"/>
                  </a:lnTo>
                  <a:cubicBezTo>
                    <a:pt x="505" y="121495"/>
                    <a:pt x="0" y="119812"/>
                    <a:pt x="0" y="118130"/>
                  </a:cubicBezTo>
                  <a:cubicBezTo>
                    <a:pt x="0" y="114091"/>
                    <a:pt x="1851" y="111062"/>
                    <a:pt x="5553" y="109043"/>
                  </a:cubicBezTo>
                  <a:lnTo>
                    <a:pt x="36852" y="90869"/>
                  </a:lnTo>
                  <a:lnTo>
                    <a:pt x="5049" y="72695"/>
                  </a:lnTo>
                  <a:cubicBezTo>
                    <a:pt x="2020" y="71012"/>
                    <a:pt x="505" y="68152"/>
                    <a:pt x="505" y="64113"/>
                  </a:cubicBezTo>
                  <a:cubicBezTo>
                    <a:pt x="505" y="62430"/>
                    <a:pt x="1010" y="60579"/>
                    <a:pt x="2020" y="58560"/>
                  </a:cubicBezTo>
                  <a:lnTo>
                    <a:pt x="16659" y="31804"/>
                  </a:lnTo>
                  <a:cubicBezTo>
                    <a:pt x="17333" y="30458"/>
                    <a:pt x="18595" y="29280"/>
                    <a:pt x="20446" y="28271"/>
                  </a:cubicBezTo>
                  <a:cubicBezTo>
                    <a:pt x="22297" y="27261"/>
                    <a:pt x="24064" y="26756"/>
                    <a:pt x="25746" y="26756"/>
                  </a:cubicBezTo>
                  <a:cubicBezTo>
                    <a:pt x="28102" y="26756"/>
                    <a:pt x="29953" y="27261"/>
                    <a:pt x="31299" y="28271"/>
                  </a:cubicBezTo>
                  <a:lnTo>
                    <a:pt x="62599" y="46444"/>
                  </a:lnTo>
                  <a:lnTo>
                    <a:pt x="62599" y="10097"/>
                  </a:lnTo>
                  <a:cubicBezTo>
                    <a:pt x="62599" y="7405"/>
                    <a:pt x="63608" y="5049"/>
                    <a:pt x="65627" y="3029"/>
                  </a:cubicBezTo>
                  <a:cubicBezTo>
                    <a:pt x="67647" y="1010"/>
                    <a:pt x="70003" y="0"/>
                    <a:pt x="72695" y="0"/>
                  </a:cubicBezTo>
                  <a:close/>
                </a:path>
              </a:pathLst>
            </a:custGeom>
            <a:solidFill>
              <a:srgbClr val="0F440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E64D"/>
                </a:solidFill>
                <a:effectLst/>
                <a:uLnTx/>
                <a:uFillTx/>
                <a:latin typeface="GT Pressura LCG Black"/>
                <a:ea typeface="+mn-ea"/>
                <a:cs typeface="+mn-cs"/>
              </a:endParaRPr>
            </a:p>
          </p:txBody>
        </p:sp>
      </p:grpSp>
      <p:sp>
        <p:nvSpPr>
          <p:cNvPr id="99" name="Isosceles Triangle 98">
            <a:extLst>
              <a:ext uri="{FF2B5EF4-FFF2-40B4-BE49-F238E27FC236}">
                <a16:creationId xmlns:a16="http://schemas.microsoft.com/office/drawing/2014/main" id="{C06CEA80-6679-1649-4D41-DCC909B6AF60}"/>
              </a:ext>
            </a:extLst>
          </p:cNvPr>
          <p:cNvSpPr/>
          <p:nvPr/>
        </p:nvSpPr>
        <p:spPr>
          <a:xfrm rot="5400000">
            <a:off x="2348141" y="4268147"/>
            <a:ext cx="351928" cy="114754"/>
          </a:xfrm>
          <a:prstGeom prst="triangle">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00" name="Isosceles Triangle 99">
            <a:extLst>
              <a:ext uri="{FF2B5EF4-FFF2-40B4-BE49-F238E27FC236}">
                <a16:creationId xmlns:a16="http://schemas.microsoft.com/office/drawing/2014/main" id="{F5978015-63D5-B75A-C606-EB2C87BDD2FB}"/>
              </a:ext>
            </a:extLst>
          </p:cNvPr>
          <p:cNvSpPr/>
          <p:nvPr/>
        </p:nvSpPr>
        <p:spPr>
          <a:xfrm rot="5400000">
            <a:off x="2348141" y="3442718"/>
            <a:ext cx="351928" cy="114754"/>
          </a:xfrm>
          <a:prstGeom prst="triangle">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107" name="Straight Connector 106">
            <a:extLst>
              <a:ext uri="{FF2B5EF4-FFF2-40B4-BE49-F238E27FC236}">
                <a16:creationId xmlns:a16="http://schemas.microsoft.com/office/drawing/2014/main" id="{DDB582D4-299F-5F04-2EED-6D36513ACEB9}"/>
              </a:ext>
            </a:extLst>
          </p:cNvPr>
          <p:cNvCxnSpPr>
            <a:cxnSpLocks/>
          </p:cNvCxnSpPr>
          <p:nvPr/>
        </p:nvCxnSpPr>
        <p:spPr>
          <a:xfrm>
            <a:off x="4941757" y="1474099"/>
            <a:ext cx="0" cy="593187"/>
          </a:xfrm>
          <a:prstGeom prst="line">
            <a:avLst/>
          </a:prstGeom>
          <a:ln w="12700">
            <a:solidFill>
              <a:schemeClr val="bg1">
                <a:alpha val="4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347DA5E-6F69-C23F-10E1-3C4C18693ABF}"/>
              </a:ext>
            </a:extLst>
          </p:cNvPr>
          <p:cNvCxnSpPr>
            <a:cxnSpLocks/>
          </p:cNvCxnSpPr>
          <p:nvPr/>
        </p:nvCxnSpPr>
        <p:spPr>
          <a:xfrm>
            <a:off x="7236582" y="1474099"/>
            <a:ext cx="0" cy="593187"/>
          </a:xfrm>
          <a:prstGeom prst="line">
            <a:avLst/>
          </a:prstGeom>
          <a:ln w="12700">
            <a:solidFill>
              <a:schemeClr val="bg1">
                <a:alpha val="4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B4BC1A3-E24E-9D06-454A-BCBD4D8F2B1D}"/>
              </a:ext>
            </a:extLst>
          </p:cNvPr>
          <p:cNvCxnSpPr>
            <a:cxnSpLocks/>
          </p:cNvCxnSpPr>
          <p:nvPr/>
        </p:nvCxnSpPr>
        <p:spPr>
          <a:xfrm>
            <a:off x="9531407" y="1474099"/>
            <a:ext cx="0" cy="593187"/>
          </a:xfrm>
          <a:prstGeom prst="line">
            <a:avLst/>
          </a:prstGeom>
          <a:ln w="12700">
            <a:solidFill>
              <a:schemeClr val="bg1">
                <a:alpha val="42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ectangle: Top Corners Rounded 1">
            <a:extLst>
              <a:ext uri="{FF2B5EF4-FFF2-40B4-BE49-F238E27FC236}">
                <a16:creationId xmlns:a16="http://schemas.microsoft.com/office/drawing/2014/main" id="{743FBD10-B5C6-F775-DF10-7C29FAEE3E25}"/>
              </a:ext>
            </a:extLst>
          </p:cNvPr>
          <p:cNvSpPr>
            <a:spLocks/>
          </p:cNvSpPr>
          <p:nvPr/>
        </p:nvSpPr>
        <p:spPr>
          <a:xfrm>
            <a:off x="304800" y="5337123"/>
            <a:ext cx="11582400" cy="833873"/>
          </a:xfrm>
          <a:prstGeom prst="round2Same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T Pressura LCG Black"/>
                <a:ea typeface="+mn-ea"/>
                <a:cs typeface="+mn-cs"/>
              </a:rPr>
              <a:t>SEND COMPLETED FORMS TO </a:t>
            </a:r>
            <a:r>
              <a:rPr kumimoji="0" lang="en-US" sz="1600" b="1" i="0" u="sng" strike="noStrike" kern="1200" cap="none" spc="0" normalizeH="0" baseline="0" noProof="0" dirty="0">
                <a:ln>
                  <a:noFill/>
                </a:ln>
                <a:solidFill>
                  <a:srgbClr val="BFDE7E"/>
                </a:solidFill>
                <a:effectLst/>
                <a:uLnTx/>
                <a:uFillTx/>
                <a:latin typeface="GT Pressura LCG Black"/>
                <a:ea typeface="Calibri" panose="020F0502020204030204" pitchFamily="34" charset="0"/>
                <a:cs typeface="+mn-cs"/>
                <a:hlinkClick r:id="rId8">
                  <a:extLst>
                    <a:ext uri="{A12FA001-AC4F-418D-AE19-62706E023703}">
                      <ahyp:hlinkClr xmlns:ahyp="http://schemas.microsoft.com/office/drawing/2018/hyperlinkcolor" val="tx"/>
                    </a:ext>
                  </a:extLst>
                </a:hlinkClick>
              </a:rPr>
              <a:t>SUSTAINABILITYSURVEY@PEPSICO.COM</a:t>
            </a:r>
            <a:r>
              <a:rPr kumimoji="0" lang="es-MX" sz="1600" b="0" i="0" u="none" strike="noStrike" kern="1200" cap="none" spc="0" normalizeH="0" baseline="0" noProof="0" dirty="0">
                <a:ln>
                  <a:noFill/>
                </a:ln>
                <a:solidFill>
                  <a:srgbClr val="BFDE7E"/>
                </a:solidFill>
                <a:effectLst/>
                <a:uLnTx/>
                <a:uFillTx/>
                <a:latin typeface="GT Pressura LCG Black"/>
                <a:ea typeface="Calibri" panose="020F0502020204030204" pitchFamily="34" charset="0"/>
                <a:cs typeface="+mn-cs"/>
              </a:rPr>
              <a:t> </a:t>
            </a:r>
            <a:r>
              <a:rPr kumimoji="0" lang="en-US" sz="1600" b="1" i="0" u="none" strike="noStrike" kern="1200" cap="none" spc="0" normalizeH="0" baseline="0" noProof="0" dirty="0">
                <a:ln>
                  <a:noFill/>
                </a:ln>
                <a:solidFill>
                  <a:prstClr val="white"/>
                </a:solidFill>
                <a:effectLst/>
                <a:uLnTx/>
                <a:uFillTx/>
                <a:latin typeface="GT Pressura LCG Black"/>
                <a:ea typeface="+mn-ea"/>
                <a:cs typeface="+mn-cs"/>
              </a:rPr>
              <a:t>FOR CROSS FUNCTIONAL APPROVAL</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dirty="0">
                <a:ln>
                  <a:noFill/>
                </a:ln>
                <a:solidFill>
                  <a:srgbClr val="BFDE7E"/>
                </a:solidFill>
                <a:effectLst/>
                <a:uLnTx/>
                <a:uFillTx/>
                <a:latin typeface="GT Pressura LCG Black"/>
                <a:ea typeface="+mn-ea"/>
                <a:cs typeface="+mn-cs"/>
              </a:rPr>
              <a:t>APPROVALS CAN TAKE UP TO TWO WEEKS </a:t>
            </a:r>
          </a:p>
        </p:txBody>
      </p:sp>
    </p:spTree>
    <p:extLst>
      <p:ext uri="{BB962C8B-B14F-4D97-AF65-F5344CB8AC3E}">
        <p14:creationId xmlns:p14="http://schemas.microsoft.com/office/powerpoint/2010/main" val="4081557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07D9719-C455-D86F-B191-004973AE5BBD}"/>
            </a:ext>
          </a:extLst>
        </p:cNvPr>
        <p:cNvGrpSpPr/>
        <p:nvPr/>
      </p:nvGrpSpPr>
      <p:grpSpPr>
        <a:xfrm>
          <a:off x="0" y="0"/>
          <a:ext cx="0" cy="0"/>
          <a:chOff x="0" y="0"/>
          <a:chExt cx="0" cy="0"/>
        </a:xfrm>
      </p:grpSpPr>
      <p:sp>
        <p:nvSpPr>
          <p:cNvPr id="10" name="Title 27">
            <a:extLst>
              <a:ext uri="{FF2B5EF4-FFF2-40B4-BE49-F238E27FC236}">
                <a16:creationId xmlns:a16="http://schemas.microsoft.com/office/drawing/2014/main" id="{DFA4F48E-F1D2-A66F-189C-FC7AA2D7CAFA}"/>
              </a:ext>
            </a:extLst>
          </p:cNvPr>
          <p:cNvSpPr txBox="1">
            <a:spLocks/>
          </p:cNvSpPr>
          <p:nvPr/>
        </p:nvSpPr>
        <p:spPr>
          <a:xfrm>
            <a:off x="304799" y="313111"/>
            <a:ext cx="784860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10430D"/>
                </a:solidFill>
                <a:effectLst/>
                <a:uLnTx/>
                <a:uFillTx/>
                <a:latin typeface="GT Pressura LCG Black"/>
                <a:ea typeface="+mj-ea"/>
                <a:cs typeface="+mj-cs"/>
              </a:rPr>
              <a:t>USE THESE RESOURCES FOR </a:t>
            </a:r>
            <a:r>
              <a:rPr kumimoji="0" lang="en-US" sz="3200" b="0" i="0" u="none" strike="noStrike" kern="1200" cap="all" spc="0" normalizeH="0" baseline="0" noProof="0" dirty="0">
                <a:ln>
                  <a:noFill/>
                </a:ln>
                <a:solidFill>
                  <a:srgbClr val="BFDE7E"/>
                </a:solidFill>
                <a:effectLst/>
                <a:uLnTx/>
                <a:uFillTx/>
                <a:latin typeface="GT Pressura LCG Black"/>
                <a:ea typeface="+mj-ea"/>
                <a:cs typeface="+mj-cs"/>
              </a:rPr>
              <a:t>OPTION 1</a:t>
            </a:r>
          </a:p>
        </p:txBody>
      </p:sp>
      <p:sp>
        <p:nvSpPr>
          <p:cNvPr id="35" name="Text Placeholder 11">
            <a:extLst>
              <a:ext uri="{FF2B5EF4-FFF2-40B4-BE49-F238E27FC236}">
                <a16:creationId xmlns:a16="http://schemas.microsoft.com/office/drawing/2014/main" id="{9E1117AE-0FC5-F1D6-BEFA-10DAC0C8C745}"/>
              </a:ext>
            </a:extLst>
          </p:cNvPr>
          <p:cNvSpPr txBox="1">
            <a:spLocks/>
          </p:cNvSpPr>
          <p:nvPr/>
        </p:nvSpPr>
        <p:spPr>
          <a:xfrm>
            <a:off x="304799" y="1282374"/>
            <a:ext cx="11475721" cy="5103185"/>
          </a:xfrm>
          <a:prstGeom prst="roundRect">
            <a:avLst>
              <a:gd name="adj" fmla="val 2070"/>
            </a:avLst>
          </a:prstGeom>
          <a:solidFill>
            <a:srgbClr val="0F440D"/>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2B660F"/>
              </a:solidFill>
              <a:effectLst/>
              <a:uLnTx/>
              <a:uFillTx/>
              <a:latin typeface="Gilroy Medium"/>
              <a:ea typeface="+mn-ea"/>
              <a:cs typeface="+mn-cs"/>
            </a:endParaRPr>
          </a:p>
        </p:txBody>
      </p:sp>
      <p:sp>
        <p:nvSpPr>
          <p:cNvPr id="4" name="TextBox 3">
            <a:extLst>
              <a:ext uri="{FF2B5EF4-FFF2-40B4-BE49-F238E27FC236}">
                <a16:creationId xmlns:a16="http://schemas.microsoft.com/office/drawing/2014/main" id="{4A626B36-4AB3-C937-57F2-8FD8278290DE}"/>
              </a:ext>
            </a:extLst>
          </p:cNvPr>
          <p:cNvSpPr txBox="1"/>
          <p:nvPr/>
        </p:nvSpPr>
        <p:spPr>
          <a:xfrm>
            <a:off x="10855842" y="6507126"/>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sp>
        <p:nvSpPr>
          <p:cNvPr id="2" name="TextBox 1">
            <a:extLst>
              <a:ext uri="{FF2B5EF4-FFF2-40B4-BE49-F238E27FC236}">
                <a16:creationId xmlns:a16="http://schemas.microsoft.com/office/drawing/2014/main" id="{0E097851-84DD-4639-0D13-DB7045C4A5AB}"/>
              </a:ext>
            </a:extLst>
          </p:cNvPr>
          <p:cNvSpPr txBox="1"/>
          <p:nvPr/>
        </p:nvSpPr>
        <p:spPr>
          <a:xfrm>
            <a:off x="646642" y="1459971"/>
            <a:ext cx="10585238" cy="492443"/>
          </a:xfrm>
          <a:prstGeom prst="rect">
            <a:avLst/>
          </a:prstGeom>
          <a:noFill/>
        </p:spPr>
        <p:txBody>
          <a:bodyPr wrap="square" lIns="0" tIns="0" rIns="0" bIns="0">
            <a:spAutoFit/>
          </a:bodyPr>
          <a:lstStyle/>
          <a:p>
            <a:pPr marL="228600" marR="0" lvl="0" indent="-22860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Our </a:t>
            </a:r>
            <a:r>
              <a:rPr kumimoji="0" lang="en-US" sz="1600" b="0" i="0" u="sng" strike="noStrike" kern="1200" cap="none" spc="0" normalizeH="0" baseline="0" noProof="0" dirty="0">
                <a:ln>
                  <a:noFill/>
                </a:ln>
                <a:solidFill>
                  <a:srgbClr val="8DBD29"/>
                </a:solidFill>
                <a:effectLst/>
                <a:uLnTx/>
                <a:uFillTx/>
                <a:latin typeface="Gilroy Medium"/>
                <a:ea typeface="+mn-ea"/>
                <a:cs typeface="+mn-cs"/>
                <a:hlinkClick r:id="rId4">
                  <a:extLst>
                    <a:ext uri="{A12FA001-AC4F-418D-AE19-62706E023703}">
                      <ahyp:hlinkClr xmlns:ahyp="http://schemas.microsoft.com/office/drawing/2018/hyperlinkcolor" val="tx"/>
                    </a:ext>
                  </a:extLst>
                </a:hlinkClick>
              </a:rPr>
              <a:t>ESG Summary</a:t>
            </a:r>
            <a:r>
              <a:rPr kumimoji="0" lang="en-US" sz="1600" b="0" i="0" u="none" strike="noStrike" kern="1200" cap="none" spc="0" normalizeH="0" baseline="0" noProof="0" dirty="0">
                <a:ln>
                  <a:noFill/>
                </a:ln>
                <a:solidFill>
                  <a:prstClr val="white"/>
                </a:solidFill>
                <a:effectLst/>
                <a:uLnTx/>
                <a:uFillTx/>
                <a:latin typeface="Gilroy Medium"/>
                <a:ea typeface="+mn-ea"/>
                <a:cs typeface="+mn-cs"/>
              </a:rPr>
              <a:t>, is our annual pep+ progress update. It is updated around June each year, with global data covering the previous full year calendar for all pep+ goals and results. </a:t>
            </a:r>
          </a:p>
        </p:txBody>
      </p:sp>
      <p:sp>
        <p:nvSpPr>
          <p:cNvPr id="3" name="TextBox 2">
            <a:extLst>
              <a:ext uri="{FF2B5EF4-FFF2-40B4-BE49-F238E27FC236}">
                <a16:creationId xmlns:a16="http://schemas.microsoft.com/office/drawing/2014/main" id="{24A26567-E73B-129E-4CB7-43679185607A}"/>
              </a:ext>
            </a:extLst>
          </p:cNvPr>
          <p:cNvSpPr txBox="1"/>
          <p:nvPr/>
        </p:nvSpPr>
        <p:spPr>
          <a:xfrm>
            <a:off x="646641" y="2068454"/>
            <a:ext cx="7936089" cy="246221"/>
          </a:xfrm>
          <a:prstGeom prst="rect">
            <a:avLst/>
          </a:prstGeom>
          <a:noFill/>
        </p:spPr>
        <p:txBody>
          <a:bodyPr wrap="square" lIns="0" tIns="0" rIns="0" bIns="0">
            <a:spAutoFit/>
          </a:bodyPr>
          <a:lstStyle/>
          <a:p>
            <a:pPr marL="228600" marR="0" lvl="0" indent="-22860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Gilroy Medium"/>
                <a:ea typeface="Times New Roman" panose="02020603050405020304" pitchFamily="18" charset="0"/>
                <a:cs typeface="Times New Roman" panose="02020603050405020304" pitchFamily="18" charset="0"/>
              </a:rPr>
              <a:t>Key highlights in our </a:t>
            </a:r>
            <a:r>
              <a:rPr kumimoji="0" lang="en-US" sz="1600" b="0" i="0" u="sng" strike="noStrike" kern="1200" cap="none" spc="0" normalizeH="0" baseline="0" noProof="0" dirty="0">
                <a:ln>
                  <a:noFill/>
                </a:ln>
                <a:solidFill>
                  <a:srgbClr val="8DBD29"/>
                </a:solidFill>
                <a:effectLst/>
                <a:uLnTx/>
                <a:uFillTx/>
                <a:latin typeface="Gilroy Medium"/>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2023 ESG Performance Metrics Report</a:t>
            </a:r>
            <a:r>
              <a:rPr kumimoji="0" lang="en-US" sz="1600" b="0" i="0" u="none" strike="noStrike" kern="1200" cap="none" spc="0" normalizeH="0" baseline="0" noProof="0" dirty="0">
                <a:ln>
                  <a:noFill/>
                </a:ln>
                <a:solidFill>
                  <a:prstClr val="white"/>
                </a:solidFill>
                <a:effectLst/>
                <a:uLnTx/>
                <a:uFillTx/>
                <a:latin typeface="Gilroy Medium"/>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 name="TextBox 4">
            <a:extLst>
              <a:ext uri="{FF2B5EF4-FFF2-40B4-BE49-F238E27FC236}">
                <a16:creationId xmlns:a16="http://schemas.microsoft.com/office/drawing/2014/main" id="{2AEBE7CF-9D14-E65E-474F-ACB61D960E9D}"/>
              </a:ext>
            </a:extLst>
          </p:cNvPr>
          <p:cNvSpPr txBox="1"/>
          <p:nvPr/>
        </p:nvSpPr>
        <p:spPr>
          <a:xfrm>
            <a:off x="646640" y="2423431"/>
            <a:ext cx="10707160" cy="984885"/>
          </a:xfrm>
          <a:prstGeom prst="rect">
            <a:avLst/>
          </a:prstGeom>
          <a:noFill/>
        </p:spPr>
        <p:txBody>
          <a:bodyPr wrap="square" lIns="0" tIns="0" rIns="0" bIns="0">
            <a:spAutoFit/>
          </a:bodyPr>
          <a:lstStyle/>
          <a:p>
            <a:pPr marL="228600" marR="0" lvl="0" indent="-22860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Our </a:t>
            </a:r>
            <a:r>
              <a:rPr kumimoji="0" lang="en-US" sz="1600" b="0" i="0" u="sng" strike="noStrike" kern="1200" cap="none" spc="0" normalizeH="0" baseline="0" noProof="0" dirty="0">
                <a:ln>
                  <a:noFill/>
                </a:ln>
                <a:solidFill>
                  <a:srgbClr val="8DBD29"/>
                </a:solidFill>
                <a:effectLst/>
                <a:uLnTx/>
                <a:uFillTx/>
                <a:latin typeface="Gilroy Medium"/>
                <a:ea typeface="+mn-ea"/>
                <a:cs typeface="+mn-cs"/>
                <a:hlinkClick r:id="rId6">
                  <a:extLst>
                    <a:ext uri="{A12FA001-AC4F-418D-AE19-62706E023703}">
                      <ahyp:hlinkClr xmlns:ahyp="http://schemas.microsoft.com/office/drawing/2018/hyperlinkcolor" val="tx"/>
                    </a:ext>
                  </a:extLst>
                </a:hlinkClick>
              </a:rPr>
              <a:t>ESG Topics A-Z</a:t>
            </a:r>
            <a:r>
              <a:rPr kumimoji="0" lang="en-US" sz="1600" b="0" i="0" u="none" strike="noStrike" kern="1200" cap="none" spc="0" normalizeH="0" baseline="0" noProof="0" dirty="0">
                <a:ln>
                  <a:noFill/>
                </a:ln>
                <a:solidFill>
                  <a:srgbClr val="8DBD29"/>
                </a:solidFill>
                <a:effectLst/>
                <a:uLnTx/>
                <a:uFillTx/>
                <a:latin typeface="Gilroy Medium"/>
                <a:ea typeface="+mn-ea"/>
                <a:cs typeface="+mn-cs"/>
              </a:rPr>
              <a:t> </a:t>
            </a:r>
            <a:r>
              <a:rPr kumimoji="0" lang="en-US" sz="1600" b="0" i="0" u="none" strike="noStrike" kern="1200" cap="none" spc="0" normalizeH="0" baseline="0" noProof="0" dirty="0">
                <a:ln>
                  <a:noFill/>
                </a:ln>
                <a:solidFill>
                  <a:prstClr val="white"/>
                </a:solidFill>
                <a:effectLst/>
                <a:uLnTx/>
                <a:uFillTx/>
                <a:latin typeface="Gilroy Medium"/>
                <a:ea typeface="+mn-ea"/>
                <a:cs typeface="+mn-cs"/>
              </a:rPr>
              <a:t>is a directory of resources addressing in greater detail the broad range of global sustainability topics that matter to our business and stakeholders. It contains disclosures aligned with external ESG reporting frameworks, including the Global Reporting Initiative, the Task Force on Climate-related Financial Disclosures and the Sustainability Accounting Standards Board.</a:t>
            </a:r>
          </a:p>
        </p:txBody>
      </p:sp>
      <p:sp>
        <p:nvSpPr>
          <p:cNvPr id="6" name="TextBox 5">
            <a:extLst>
              <a:ext uri="{FF2B5EF4-FFF2-40B4-BE49-F238E27FC236}">
                <a16:creationId xmlns:a16="http://schemas.microsoft.com/office/drawing/2014/main" id="{56295E96-8F38-88CF-7094-3527C8679193}"/>
              </a:ext>
            </a:extLst>
          </p:cNvPr>
          <p:cNvSpPr txBox="1"/>
          <p:nvPr/>
        </p:nvSpPr>
        <p:spPr>
          <a:xfrm>
            <a:off x="646639" y="3478082"/>
            <a:ext cx="10585238" cy="246221"/>
          </a:xfrm>
          <a:prstGeom prst="rect">
            <a:avLst/>
          </a:prstGeom>
          <a:noFill/>
        </p:spPr>
        <p:txBody>
          <a:bodyPr wrap="square" lIns="0" tIns="0" rIns="0" bIns="0">
            <a:spAutoFit/>
          </a:bodyPr>
          <a:lstStyle/>
          <a:p>
            <a:pPr marL="228600" marR="0" lvl="0" indent="-22860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Our </a:t>
            </a:r>
            <a:r>
              <a:rPr kumimoji="0" lang="en-US" sz="1600" b="0" i="0" u="sng" strike="noStrike" kern="1200" cap="none" spc="0" normalizeH="0" baseline="0" noProof="0" dirty="0">
                <a:ln>
                  <a:noFill/>
                </a:ln>
                <a:solidFill>
                  <a:srgbClr val="8DBD29"/>
                </a:solidFill>
                <a:effectLst/>
                <a:uLnTx/>
                <a:uFillTx/>
                <a:latin typeface="Gilroy Medium"/>
                <a:ea typeface="+mn-ea"/>
                <a:cs typeface="+mn-cs"/>
                <a:hlinkClick r:id="rId7">
                  <a:extLst>
                    <a:ext uri="{A12FA001-AC4F-418D-AE19-62706E023703}">
                      <ahyp:hlinkClr xmlns:ahyp="http://schemas.microsoft.com/office/drawing/2018/hyperlinkcolor" val="tx"/>
                    </a:ext>
                  </a:extLst>
                </a:hlinkClick>
              </a:rPr>
              <a:t>ESG Data Hub</a:t>
            </a:r>
            <a:r>
              <a:rPr kumimoji="0" lang="en-US" sz="1600" b="0" i="0" u="none" strike="noStrike" kern="1200" cap="none" spc="0" normalizeH="0" baseline="0" noProof="0" dirty="0">
                <a:ln>
                  <a:noFill/>
                </a:ln>
                <a:solidFill>
                  <a:prstClr val="white"/>
                </a:solidFill>
                <a:effectLst/>
                <a:uLnTx/>
                <a:uFillTx/>
                <a:latin typeface="Gilroy Medium"/>
                <a:ea typeface="+mn-ea"/>
                <a:cs typeface="+mn-cs"/>
              </a:rPr>
              <a:t>, which provides an easy summary of our progress over time towards our key pep+ goals</a:t>
            </a:r>
            <a:r>
              <a:rPr kumimoji="0" lang="en-US" sz="1400" b="0" i="0" u="none" strike="noStrike" kern="1200" cap="none" spc="0" normalizeH="0" baseline="0" noProof="0" dirty="0">
                <a:ln>
                  <a:noFill/>
                </a:ln>
                <a:solidFill>
                  <a:prstClr val="white"/>
                </a:solidFill>
                <a:effectLst/>
                <a:uLnTx/>
                <a:uFillTx/>
                <a:latin typeface="Gilroy Medium"/>
                <a:ea typeface="+mn-ea"/>
                <a:cs typeface="+mn-cs"/>
              </a:rPr>
              <a:t>.</a:t>
            </a:r>
          </a:p>
        </p:txBody>
      </p:sp>
      <p:sp>
        <p:nvSpPr>
          <p:cNvPr id="8" name="TextBox 7">
            <a:extLst>
              <a:ext uri="{FF2B5EF4-FFF2-40B4-BE49-F238E27FC236}">
                <a16:creationId xmlns:a16="http://schemas.microsoft.com/office/drawing/2014/main" id="{E9A92255-42CF-98E1-C37D-B93C9A70A33A}"/>
              </a:ext>
            </a:extLst>
          </p:cNvPr>
          <p:cNvSpPr txBox="1"/>
          <p:nvPr/>
        </p:nvSpPr>
        <p:spPr>
          <a:xfrm>
            <a:off x="646640" y="3852440"/>
            <a:ext cx="7936089" cy="246221"/>
          </a:xfrm>
          <a:prstGeom prst="rect">
            <a:avLst/>
          </a:prstGeom>
          <a:noFill/>
        </p:spPr>
        <p:txBody>
          <a:bodyPr wrap="square" lIns="0" tIns="0" rIns="0" bIns="0">
            <a:spAutoFit/>
          </a:bodyPr>
          <a:lstStyle/>
          <a:p>
            <a:pPr marL="228600" marR="0" lvl="0" indent="-22860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Our PepsiCo </a:t>
            </a:r>
            <a:r>
              <a:rPr kumimoji="0" lang="en-US" sz="1600" b="0" i="0" u="none" strike="noStrike" kern="1200" cap="none" spc="0" normalizeH="0" baseline="0" noProof="0" dirty="0">
                <a:ln>
                  <a:noFill/>
                </a:ln>
                <a:solidFill>
                  <a:srgbClr val="8DBD29"/>
                </a:solidFill>
                <a:effectLst/>
                <a:uLnTx/>
                <a:uFillTx/>
                <a:latin typeface="Gilroy Medium"/>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Packaging</a:t>
            </a:r>
            <a:r>
              <a:rPr kumimoji="0" lang="en-US" sz="1600" b="0" i="0" u="none" strike="noStrike" kern="1200" cap="none" spc="0" normalizeH="0" baseline="0" noProof="0" dirty="0">
                <a:ln>
                  <a:noFill/>
                </a:ln>
                <a:solidFill>
                  <a:prstClr val="white"/>
                </a:solidFill>
                <a:effectLst/>
                <a:uLnTx/>
                <a:uFillTx/>
                <a:latin typeface="Gilroy Medium"/>
                <a:ea typeface="Times New Roman" panose="02020603050405020304" pitchFamily="18" charset="0"/>
                <a:cs typeface="Times New Roman" panose="02020603050405020304" pitchFamily="18" charset="0"/>
              </a:rPr>
              <a:t> vision, solutions and progress against our goals. </a:t>
            </a:r>
            <a:endParaRPr kumimoji="0" lang="en-US" sz="1600" b="0" i="0" u="none" strike="noStrike" kern="1200" cap="none" spc="0" normalizeH="0" baseline="0" noProof="0" dirty="0">
              <a:ln>
                <a:noFill/>
              </a:ln>
              <a:solidFill>
                <a:prstClr val="white"/>
              </a:solidFill>
              <a:effectLst/>
              <a:uLnTx/>
              <a:uFillTx/>
              <a:latin typeface="Gilroy Medium"/>
              <a:ea typeface="+mn-ea"/>
              <a:cs typeface="Times New Roman" panose="02020603050405020304" pitchFamily="18" charset="0"/>
            </a:endParaRPr>
          </a:p>
        </p:txBody>
      </p:sp>
      <p:sp>
        <p:nvSpPr>
          <p:cNvPr id="9" name="TextBox 8">
            <a:extLst>
              <a:ext uri="{FF2B5EF4-FFF2-40B4-BE49-F238E27FC236}">
                <a16:creationId xmlns:a16="http://schemas.microsoft.com/office/drawing/2014/main" id="{2BECADA4-3FBE-AD9F-CE3E-1745B2D472B0}"/>
              </a:ext>
            </a:extLst>
          </p:cNvPr>
          <p:cNvSpPr txBox="1"/>
          <p:nvPr/>
        </p:nvSpPr>
        <p:spPr>
          <a:xfrm>
            <a:off x="646639" y="4235477"/>
            <a:ext cx="10585238" cy="738664"/>
          </a:xfrm>
          <a:prstGeom prst="rect">
            <a:avLst/>
          </a:prstGeom>
          <a:noFill/>
        </p:spPr>
        <p:txBody>
          <a:bodyPr wrap="square" lIns="0" tIns="0" rIns="0" bIns="0">
            <a:spAutoFit/>
          </a:bodyPr>
          <a:lstStyle/>
          <a:p>
            <a:pPr marL="228600" marR="0" lvl="0" indent="-22860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8DBD29"/>
                </a:solidFill>
                <a:effectLst/>
                <a:uLnTx/>
                <a:uFillTx/>
                <a:latin typeface="Gilroy Medium"/>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Sustainable Product Design</a:t>
            </a:r>
            <a:r>
              <a:rPr kumimoji="0" lang="en-US" sz="1600" b="0" i="0" u="none" strike="noStrike" kern="1200" cap="none" spc="0" normalizeH="0" baseline="0" noProof="0" dirty="0">
                <a:ln>
                  <a:noFill/>
                </a:ln>
                <a:solidFill>
                  <a:srgbClr val="8DBD29"/>
                </a:solidFill>
                <a:effectLst/>
                <a:uLnTx/>
                <a:uFillTx/>
                <a:latin typeface="Gilroy Medium"/>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white"/>
                </a:solidFill>
                <a:effectLst/>
                <a:uLnTx/>
                <a:uFillTx/>
                <a:latin typeface="Gilroy Medium"/>
                <a:ea typeface="+mn-ea"/>
                <a:cs typeface="+mn-cs"/>
              </a:rPr>
              <a:t>To deliver against our pep+ ambitions, we embedded sustainability into product development, enabling our products and packaging to be designed with environmental impacts in mind from the very beginning.</a:t>
            </a:r>
          </a:p>
        </p:txBody>
      </p:sp>
      <p:sp>
        <p:nvSpPr>
          <p:cNvPr id="11" name="TextBox 10">
            <a:extLst>
              <a:ext uri="{FF2B5EF4-FFF2-40B4-BE49-F238E27FC236}">
                <a16:creationId xmlns:a16="http://schemas.microsoft.com/office/drawing/2014/main" id="{20C8DA9B-94EA-5F16-5E26-2CA1825C90F4}"/>
              </a:ext>
            </a:extLst>
          </p:cNvPr>
          <p:cNvSpPr txBox="1"/>
          <p:nvPr/>
        </p:nvSpPr>
        <p:spPr>
          <a:xfrm>
            <a:off x="646639" y="5083183"/>
            <a:ext cx="10585238" cy="492443"/>
          </a:xfrm>
          <a:prstGeom prst="rect">
            <a:avLst/>
          </a:prstGeom>
          <a:noFill/>
        </p:spPr>
        <p:txBody>
          <a:bodyPr wrap="square" lIns="0" tIns="0" rIns="0" bIns="0">
            <a:spAutoFit/>
          </a:bodyPr>
          <a:lstStyle/>
          <a:p>
            <a:pPr marL="228600" marR="0" lvl="0" indent="-228600" algn="l" defTabSz="4572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pep+ will guide our business — how we operate within planetary boundaries and inspire positive change for the planet and people. Learn about </a:t>
            </a:r>
            <a:r>
              <a:rPr kumimoji="0" lang="en-US" sz="1600" b="0" i="0" u="none" strike="noStrike" kern="1200" cap="none" spc="0" normalizeH="0" baseline="0" noProof="0" dirty="0">
                <a:ln>
                  <a:noFill/>
                </a:ln>
                <a:solidFill>
                  <a:srgbClr val="8DBD29"/>
                </a:solidFill>
                <a:effectLst/>
                <a:uLnTx/>
                <a:uFillTx/>
                <a:latin typeface="Gilroy Medium"/>
                <a:ea typeface="+mn-ea"/>
                <a:cs typeface="+mn-cs"/>
                <a:hlinkClick r:id="rId10">
                  <a:extLst>
                    <a:ext uri="{A12FA001-AC4F-418D-AE19-62706E023703}">
                      <ahyp:hlinkClr xmlns:ahyp="http://schemas.microsoft.com/office/drawing/2018/hyperlinkcolor" val="tx"/>
                    </a:ext>
                  </a:extLst>
                </a:hlinkClick>
              </a:rPr>
              <a:t>pep+</a:t>
            </a:r>
            <a:r>
              <a:rPr kumimoji="0" lang="en-US" sz="1600" b="0" i="0" u="none" strike="noStrike" kern="1200" cap="none" spc="0" normalizeH="0" baseline="0" noProof="0" dirty="0">
                <a:ln>
                  <a:noFill/>
                </a:ln>
                <a:solidFill>
                  <a:prstClr val="white"/>
                </a:solidFill>
                <a:effectLst/>
                <a:uLnTx/>
                <a:uFillTx/>
                <a:latin typeface="Gilroy Medium"/>
                <a:ea typeface="+mn-ea"/>
                <a:cs typeface="+mn-cs"/>
              </a:rPr>
              <a:t> and our commitments.</a:t>
            </a:r>
          </a:p>
        </p:txBody>
      </p:sp>
      <p:sp>
        <p:nvSpPr>
          <p:cNvPr id="14" name="Rectangle: Rounded Corners 13">
            <a:extLst>
              <a:ext uri="{FF2B5EF4-FFF2-40B4-BE49-F238E27FC236}">
                <a16:creationId xmlns:a16="http://schemas.microsoft.com/office/drawing/2014/main" id="{38E8CC1B-5B94-94D2-4A97-8168B76DCFEA}"/>
              </a:ext>
            </a:extLst>
          </p:cNvPr>
          <p:cNvSpPr/>
          <p:nvPr/>
        </p:nvSpPr>
        <p:spPr>
          <a:xfrm>
            <a:off x="4003288" y="5798108"/>
            <a:ext cx="6003683" cy="548640"/>
          </a:xfrm>
          <a:prstGeom prst="roundRect">
            <a:avLst>
              <a:gd name="adj" fmla="val 14520"/>
            </a:avLst>
          </a:prstGeom>
          <a:solidFill>
            <a:srgbClr val="689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roy Medium"/>
                <a:ea typeface="+mn-ea"/>
                <a:cs typeface="+mn-cs"/>
              </a:rPr>
              <a:t>North America Specific Data, SKU Level Information, % of Recycling Content Per Package. </a:t>
            </a:r>
          </a:p>
        </p:txBody>
      </p:sp>
      <p:sp>
        <p:nvSpPr>
          <p:cNvPr id="15" name="TextBox 14">
            <a:extLst>
              <a:ext uri="{FF2B5EF4-FFF2-40B4-BE49-F238E27FC236}">
                <a16:creationId xmlns:a16="http://schemas.microsoft.com/office/drawing/2014/main" id="{5DD47C94-FBE4-2A30-5625-C8252CF85391}"/>
              </a:ext>
            </a:extLst>
          </p:cNvPr>
          <p:cNvSpPr txBox="1"/>
          <p:nvPr/>
        </p:nvSpPr>
        <p:spPr>
          <a:xfrm>
            <a:off x="2687443" y="5797581"/>
            <a:ext cx="1204518" cy="548640"/>
          </a:xfrm>
          <a:prstGeom prst="rect">
            <a:avLst/>
          </a:prstGeom>
          <a:noFill/>
        </p:spPr>
        <p:txBody>
          <a:bodyPr wrap="square" lIns="0" tIns="0" rIns="0" bIns="0">
            <a:noAutofit/>
          </a:bodyPr>
          <a:lstStyle>
            <a:defPPr>
              <a:defRPr lang="en-US"/>
            </a:defPPr>
            <a:lvl1pPr marR="0">
              <a:spcBef>
                <a:spcPts val="0"/>
              </a:spcBef>
              <a:spcAft>
                <a:spcPts val="0"/>
              </a:spcAft>
              <a:defRPr>
                <a:solidFill>
                  <a:schemeClr val="bg1"/>
                </a:solidFill>
                <a:effectLst/>
                <a:ea typeface="Calibri" panose="020F050202020403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DBD29"/>
                </a:solidFill>
                <a:effectLst/>
                <a:uLnTx/>
                <a:uFillTx/>
                <a:latin typeface="GT Pressura LCG Black"/>
                <a:ea typeface="Calibri" panose="020F0502020204030204" pitchFamily="34" charset="0"/>
                <a:cs typeface="+mn-cs"/>
              </a:rPr>
              <a:t>WE DO NOT PROVIDE</a:t>
            </a:r>
          </a:p>
        </p:txBody>
      </p:sp>
      <p:sp>
        <p:nvSpPr>
          <p:cNvPr id="16" name="TextBox 15">
            <a:extLst>
              <a:ext uri="{FF2B5EF4-FFF2-40B4-BE49-F238E27FC236}">
                <a16:creationId xmlns:a16="http://schemas.microsoft.com/office/drawing/2014/main" id="{C5BFAF7A-D03A-1592-B838-8820992F07EB}"/>
              </a:ext>
            </a:extLst>
          </p:cNvPr>
          <p:cNvSpPr txBox="1"/>
          <p:nvPr/>
        </p:nvSpPr>
        <p:spPr>
          <a:xfrm>
            <a:off x="304799" y="6382694"/>
            <a:ext cx="1511933" cy="475306"/>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F440E"/>
                </a:solidFill>
                <a:effectLst/>
                <a:uLnTx/>
                <a:uFillTx/>
                <a:latin typeface="Gilroy Medium"/>
                <a:ea typeface="+mn-ea"/>
                <a:cs typeface="+mn-cs"/>
              </a:rPr>
              <a:t>CONFIDENTIAL</a:t>
            </a:r>
          </a:p>
        </p:txBody>
      </p:sp>
    </p:spTree>
    <p:extLst>
      <p:ext uri="{BB962C8B-B14F-4D97-AF65-F5344CB8AC3E}">
        <p14:creationId xmlns:p14="http://schemas.microsoft.com/office/powerpoint/2010/main" val="1483276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38E55C2-3F9F-8B39-53F3-6B65DA11C597}"/>
            </a:ext>
          </a:extLst>
        </p:cNvPr>
        <p:cNvGrpSpPr/>
        <p:nvPr/>
      </p:nvGrpSpPr>
      <p:grpSpPr>
        <a:xfrm>
          <a:off x="0" y="0"/>
          <a:ext cx="0" cy="0"/>
          <a:chOff x="0" y="0"/>
          <a:chExt cx="0" cy="0"/>
        </a:xfrm>
      </p:grpSpPr>
      <p:sp>
        <p:nvSpPr>
          <p:cNvPr id="10" name="Title 27">
            <a:extLst>
              <a:ext uri="{FF2B5EF4-FFF2-40B4-BE49-F238E27FC236}">
                <a16:creationId xmlns:a16="http://schemas.microsoft.com/office/drawing/2014/main" id="{8C1F65BC-9BDA-A0A8-070E-E953513305B6}"/>
              </a:ext>
            </a:extLst>
          </p:cNvPr>
          <p:cNvSpPr txBox="1">
            <a:spLocks/>
          </p:cNvSpPr>
          <p:nvPr/>
        </p:nvSpPr>
        <p:spPr>
          <a:xfrm>
            <a:off x="304799" y="313111"/>
            <a:ext cx="784860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10430D"/>
                </a:solidFill>
                <a:effectLst/>
                <a:uLnTx/>
                <a:uFillTx/>
                <a:latin typeface="GT Pressura LCG Black"/>
                <a:ea typeface="+mj-ea"/>
                <a:cs typeface="+mj-cs"/>
              </a:rPr>
              <a:t>USE THESE RESOURCES FOR </a:t>
            </a:r>
            <a:r>
              <a:rPr kumimoji="0" lang="en-US" sz="3200" b="0" i="0" u="none" strike="noStrike" kern="1200" cap="all" spc="0" normalizeH="0" baseline="0" noProof="0" dirty="0">
                <a:ln>
                  <a:noFill/>
                </a:ln>
                <a:solidFill>
                  <a:srgbClr val="BFDE7E"/>
                </a:solidFill>
                <a:effectLst/>
                <a:uLnTx/>
                <a:uFillTx/>
                <a:latin typeface="GT Pressura LCG Black"/>
                <a:ea typeface="+mj-ea"/>
                <a:cs typeface="+mj-cs"/>
              </a:rPr>
              <a:t>OPTION 2</a:t>
            </a:r>
          </a:p>
        </p:txBody>
      </p:sp>
      <p:sp>
        <p:nvSpPr>
          <p:cNvPr id="35" name="Text Placeholder 11">
            <a:extLst>
              <a:ext uri="{FF2B5EF4-FFF2-40B4-BE49-F238E27FC236}">
                <a16:creationId xmlns:a16="http://schemas.microsoft.com/office/drawing/2014/main" id="{4099D9A5-F77B-74E6-AE4E-F2D056A25266}"/>
              </a:ext>
            </a:extLst>
          </p:cNvPr>
          <p:cNvSpPr txBox="1">
            <a:spLocks/>
          </p:cNvSpPr>
          <p:nvPr/>
        </p:nvSpPr>
        <p:spPr>
          <a:xfrm>
            <a:off x="182879" y="1282374"/>
            <a:ext cx="11626927" cy="5100320"/>
          </a:xfrm>
          <a:prstGeom prst="roundRect">
            <a:avLst>
              <a:gd name="adj" fmla="val 2070"/>
            </a:avLst>
          </a:prstGeom>
          <a:solidFill>
            <a:srgbClr val="0F440D"/>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2B660F"/>
              </a:solidFill>
              <a:effectLst/>
              <a:uLnTx/>
              <a:uFillTx/>
              <a:latin typeface="Gilroy Medium"/>
              <a:ea typeface="+mn-ea"/>
              <a:cs typeface="+mn-cs"/>
            </a:endParaRPr>
          </a:p>
        </p:txBody>
      </p:sp>
      <p:sp>
        <p:nvSpPr>
          <p:cNvPr id="4" name="TextBox 3">
            <a:extLst>
              <a:ext uri="{FF2B5EF4-FFF2-40B4-BE49-F238E27FC236}">
                <a16:creationId xmlns:a16="http://schemas.microsoft.com/office/drawing/2014/main" id="{207ED63B-12AD-343B-3688-2CF06813F8BF}"/>
              </a:ext>
            </a:extLst>
          </p:cNvPr>
          <p:cNvSpPr txBox="1"/>
          <p:nvPr/>
        </p:nvSpPr>
        <p:spPr>
          <a:xfrm>
            <a:off x="10855842" y="6507126"/>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sp>
        <p:nvSpPr>
          <p:cNvPr id="7" name="TextBox 6">
            <a:extLst>
              <a:ext uri="{FF2B5EF4-FFF2-40B4-BE49-F238E27FC236}">
                <a16:creationId xmlns:a16="http://schemas.microsoft.com/office/drawing/2014/main" id="{8937A4D8-7915-EBDB-3A97-BD8530D5486A}"/>
              </a:ext>
            </a:extLst>
          </p:cNvPr>
          <p:cNvSpPr txBox="1"/>
          <p:nvPr/>
        </p:nvSpPr>
        <p:spPr>
          <a:xfrm>
            <a:off x="382194" y="2206291"/>
            <a:ext cx="2712721" cy="3447098"/>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We have provided template letters to use as a staring point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BFDE7E"/>
                </a:solidFill>
                <a:effectLst/>
                <a:uLnTx/>
                <a:uFillTx/>
                <a:latin typeface="Gilroy Medium"/>
                <a:ea typeface="+mn-ea"/>
                <a:cs typeface="Calibri" panose="020F0502020204030204" pitchFamily="34" charset="0"/>
                <a:hlinkClick r:id="rId4">
                  <a:extLst>
                    <a:ext uri="{A12FA001-AC4F-418D-AE19-62706E023703}">
                      <ahyp:hlinkClr xmlns:ahyp="http://schemas.microsoft.com/office/drawing/2018/hyperlinkcolor" val="tx"/>
                    </a:ext>
                  </a:extLst>
                </a:hlinkClick>
              </a:rPr>
              <a:t>Click here </a:t>
            </a:r>
            <a:r>
              <a:rPr kumimoji="0" lang="en-US" sz="1700" b="1"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to find the topic that best suits the type of customer request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Customize the letter as needed with the resources on slide 7</a:t>
            </a:r>
          </a:p>
        </p:txBody>
      </p:sp>
      <p:sp>
        <p:nvSpPr>
          <p:cNvPr id="12" name="Rectangle: Rounded Corners 11">
            <a:extLst>
              <a:ext uri="{FF2B5EF4-FFF2-40B4-BE49-F238E27FC236}">
                <a16:creationId xmlns:a16="http://schemas.microsoft.com/office/drawing/2014/main" id="{76FB61AA-3F9A-6534-ECB7-7EE42F047744}"/>
              </a:ext>
            </a:extLst>
          </p:cNvPr>
          <p:cNvSpPr/>
          <p:nvPr/>
        </p:nvSpPr>
        <p:spPr>
          <a:xfrm>
            <a:off x="3289084" y="1882598"/>
            <a:ext cx="2593909" cy="848252"/>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mn-cs"/>
              </a:rPr>
              <a:t>CLIMATE</a:t>
            </a:r>
          </a:p>
        </p:txBody>
      </p:sp>
      <p:sp>
        <p:nvSpPr>
          <p:cNvPr id="13" name="Rectangle: Rounded Corners 12">
            <a:extLst>
              <a:ext uri="{FF2B5EF4-FFF2-40B4-BE49-F238E27FC236}">
                <a16:creationId xmlns:a16="http://schemas.microsoft.com/office/drawing/2014/main" id="{F04E341F-6CEB-6995-F70E-EEAC8C782307}"/>
              </a:ext>
            </a:extLst>
          </p:cNvPr>
          <p:cNvSpPr/>
          <p:nvPr/>
        </p:nvSpPr>
        <p:spPr>
          <a:xfrm>
            <a:off x="6077162" y="1882598"/>
            <a:ext cx="2593909" cy="848252"/>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mn-cs"/>
              </a:rPr>
              <a:t>ENERGY</a:t>
            </a: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6" name="Rectangle: Rounded Corners 15">
            <a:extLst>
              <a:ext uri="{FF2B5EF4-FFF2-40B4-BE49-F238E27FC236}">
                <a16:creationId xmlns:a16="http://schemas.microsoft.com/office/drawing/2014/main" id="{CBD31415-F3AD-4099-F876-8A6EDF412E28}"/>
              </a:ext>
            </a:extLst>
          </p:cNvPr>
          <p:cNvSpPr/>
          <p:nvPr/>
        </p:nvSpPr>
        <p:spPr>
          <a:xfrm>
            <a:off x="6077162" y="2906219"/>
            <a:ext cx="2593909" cy="848252"/>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mn-cs"/>
              </a:rPr>
              <a:t>WATER</a:t>
            </a:r>
          </a:p>
        </p:txBody>
      </p:sp>
      <p:sp>
        <p:nvSpPr>
          <p:cNvPr id="17" name="Rectangle: Rounded Corners 16">
            <a:extLst>
              <a:ext uri="{FF2B5EF4-FFF2-40B4-BE49-F238E27FC236}">
                <a16:creationId xmlns:a16="http://schemas.microsoft.com/office/drawing/2014/main" id="{5073C8D2-33F0-A195-796C-C23D30153022}"/>
              </a:ext>
            </a:extLst>
          </p:cNvPr>
          <p:cNvSpPr/>
          <p:nvPr/>
        </p:nvSpPr>
        <p:spPr>
          <a:xfrm>
            <a:off x="8862764" y="1882598"/>
            <a:ext cx="2593909" cy="1849087"/>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GT Pressura LCG Black"/>
              </a:rPr>
              <a:t>PACKAGING</a:t>
            </a:r>
          </a:p>
        </p:txBody>
      </p:sp>
      <p:sp>
        <p:nvSpPr>
          <p:cNvPr id="18" name="Rectangle: Rounded Corners 17">
            <a:extLst>
              <a:ext uri="{FF2B5EF4-FFF2-40B4-BE49-F238E27FC236}">
                <a16:creationId xmlns:a16="http://schemas.microsoft.com/office/drawing/2014/main" id="{E1652480-ED8C-11DF-EAB8-0DF7F54F8294}"/>
              </a:ext>
            </a:extLst>
          </p:cNvPr>
          <p:cNvSpPr/>
          <p:nvPr/>
        </p:nvSpPr>
        <p:spPr>
          <a:xfrm>
            <a:off x="3289084" y="2906219"/>
            <a:ext cx="2593909" cy="848252"/>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440E"/>
                </a:solidFill>
                <a:effectLst/>
                <a:uLnTx/>
                <a:uFillTx/>
                <a:latin typeface="GT Pressura LCG Black"/>
                <a:ea typeface="+mn-ea"/>
                <a:cs typeface="GT Pressura LCG Black"/>
              </a:rPr>
              <a:t>WATER</a:t>
            </a:r>
            <a:endParaRPr kumimoji="0" lang="en-US" sz="2400" b="1" i="0" u="none" strike="noStrike" kern="1200" cap="none" spc="0" normalizeH="0" baseline="0" noProof="0" dirty="0">
              <a:ln>
                <a:noFill/>
              </a:ln>
              <a:solidFill>
                <a:srgbClr val="0F440E"/>
              </a:solidFill>
              <a:effectLst/>
              <a:uLnTx/>
              <a:uFillTx/>
              <a:latin typeface="GT Pressura LCG Black"/>
              <a:ea typeface="+mn-ea"/>
              <a:cs typeface="GT Pressura LCG Black"/>
            </a:endParaRPr>
          </a:p>
        </p:txBody>
      </p:sp>
      <p:sp>
        <p:nvSpPr>
          <p:cNvPr id="20" name="Rectangle: Rounded Corners 19">
            <a:extLst>
              <a:ext uri="{FF2B5EF4-FFF2-40B4-BE49-F238E27FC236}">
                <a16:creationId xmlns:a16="http://schemas.microsoft.com/office/drawing/2014/main" id="{C2C6711E-34F1-BBD7-A754-75DE4209FD41}"/>
              </a:ext>
            </a:extLst>
          </p:cNvPr>
          <p:cNvSpPr/>
          <p:nvPr/>
        </p:nvSpPr>
        <p:spPr>
          <a:xfrm>
            <a:off x="6077162" y="3929840"/>
            <a:ext cx="2593909" cy="848252"/>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GT Pressura LCG Black"/>
              </a:rPr>
              <a:t>NUTRITION</a:t>
            </a:r>
          </a:p>
        </p:txBody>
      </p:sp>
      <p:sp>
        <p:nvSpPr>
          <p:cNvPr id="21" name="Rectangle: Rounded Corners 20">
            <a:extLst>
              <a:ext uri="{FF2B5EF4-FFF2-40B4-BE49-F238E27FC236}">
                <a16:creationId xmlns:a16="http://schemas.microsoft.com/office/drawing/2014/main" id="{3C18FC43-1723-0A9F-5E9D-6D600A2DB3AA}"/>
              </a:ext>
            </a:extLst>
          </p:cNvPr>
          <p:cNvSpPr/>
          <p:nvPr/>
        </p:nvSpPr>
        <p:spPr>
          <a:xfrm>
            <a:off x="3289084" y="2894885"/>
            <a:ext cx="2593909" cy="1883207"/>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mn-cs"/>
              </a:rPr>
              <a:t>AGRICULTURE</a:t>
            </a: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2" name="Rectangle: Rounded Corners 21">
            <a:extLst>
              <a:ext uri="{FF2B5EF4-FFF2-40B4-BE49-F238E27FC236}">
                <a16:creationId xmlns:a16="http://schemas.microsoft.com/office/drawing/2014/main" id="{3015F6B3-FC0D-659C-04BC-ABC11AB9A5A5}"/>
              </a:ext>
            </a:extLst>
          </p:cNvPr>
          <p:cNvSpPr/>
          <p:nvPr/>
        </p:nvSpPr>
        <p:spPr>
          <a:xfrm>
            <a:off x="8862764" y="3929840"/>
            <a:ext cx="2593909" cy="848252"/>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mn-cs"/>
              </a:rPr>
              <a:t>INCLUSION</a:t>
            </a: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3" name="Rectangle: Rounded Corners 22">
            <a:extLst>
              <a:ext uri="{FF2B5EF4-FFF2-40B4-BE49-F238E27FC236}">
                <a16:creationId xmlns:a16="http://schemas.microsoft.com/office/drawing/2014/main" id="{B3EAC5B0-C3A3-2568-08CF-0C5C70BAB99E}"/>
              </a:ext>
            </a:extLst>
          </p:cNvPr>
          <p:cNvSpPr/>
          <p:nvPr/>
        </p:nvSpPr>
        <p:spPr>
          <a:xfrm>
            <a:off x="7451206" y="4946384"/>
            <a:ext cx="4003291" cy="848252"/>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mn-cs"/>
              </a:rPr>
              <a:t>WASTE</a:t>
            </a: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4" name="Rectangle: Rounded Corners 23">
            <a:extLst>
              <a:ext uri="{FF2B5EF4-FFF2-40B4-BE49-F238E27FC236}">
                <a16:creationId xmlns:a16="http://schemas.microsoft.com/office/drawing/2014/main" id="{9A4821FE-0713-91DA-C54F-50F8CAF0104F}"/>
              </a:ext>
            </a:extLst>
          </p:cNvPr>
          <p:cNvSpPr/>
          <p:nvPr/>
        </p:nvSpPr>
        <p:spPr>
          <a:xfrm>
            <a:off x="3291260" y="4946384"/>
            <a:ext cx="4003291" cy="848252"/>
          </a:xfrm>
          <a:prstGeom prst="roundRect">
            <a:avLst>
              <a:gd name="adj" fmla="val 11614"/>
            </a:avLst>
          </a:prstGeom>
          <a:solidFill>
            <a:srgbClr val="8DBD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40E"/>
                </a:solidFill>
                <a:effectLst/>
                <a:uLnTx/>
                <a:uFillTx/>
                <a:latin typeface="GT Pressura LCG Black"/>
                <a:ea typeface="+mn-ea"/>
                <a:cs typeface="+mn-cs"/>
              </a:rPr>
              <a:t>TRANSPORTATION</a:t>
            </a: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5" name="TextBox 24">
            <a:extLst>
              <a:ext uri="{FF2B5EF4-FFF2-40B4-BE49-F238E27FC236}">
                <a16:creationId xmlns:a16="http://schemas.microsoft.com/office/drawing/2014/main" id="{5AFA9568-8DDB-440E-43D2-78AB02C39F22}"/>
              </a:ext>
            </a:extLst>
          </p:cNvPr>
          <p:cNvSpPr txBox="1"/>
          <p:nvPr/>
        </p:nvSpPr>
        <p:spPr>
          <a:xfrm>
            <a:off x="304799" y="6382694"/>
            <a:ext cx="1511933" cy="475306"/>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F440E"/>
                </a:solidFill>
                <a:effectLst/>
                <a:uLnTx/>
                <a:uFillTx/>
                <a:latin typeface="Gilroy Medium"/>
                <a:ea typeface="+mn-ea"/>
                <a:cs typeface="+mn-cs"/>
              </a:rPr>
              <a:t>CONFIDENTIAL</a:t>
            </a:r>
          </a:p>
        </p:txBody>
      </p:sp>
    </p:spTree>
    <p:extLst>
      <p:ext uri="{BB962C8B-B14F-4D97-AF65-F5344CB8AC3E}">
        <p14:creationId xmlns:p14="http://schemas.microsoft.com/office/powerpoint/2010/main" val="1213715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1FC731F-A4E5-A2B6-8BD2-F319CDBFFF15}"/>
            </a:ext>
          </a:extLst>
        </p:cNvPr>
        <p:cNvGrpSpPr/>
        <p:nvPr/>
      </p:nvGrpSpPr>
      <p:grpSpPr>
        <a:xfrm>
          <a:off x="0" y="0"/>
          <a:ext cx="0" cy="0"/>
          <a:chOff x="0" y="0"/>
          <a:chExt cx="0" cy="0"/>
        </a:xfrm>
      </p:grpSpPr>
      <p:sp>
        <p:nvSpPr>
          <p:cNvPr id="10" name="Title 27">
            <a:extLst>
              <a:ext uri="{FF2B5EF4-FFF2-40B4-BE49-F238E27FC236}">
                <a16:creationId xmlns:a16="http://schemas.microsoft.com/office/drawing/2014/main" id="{7FD4029E-4EED-C1B4-ED24-27F0FC827A0A}"/>
              </a:ext>
            </a:extLst>
          </p:cNvPr>
          <p:cNvSpPr txBox="1">
            <a:spLocks/>
          </p:cNvSpPr>
          <p:nvPr/>
        </p:nvSpPr>
        <p:spPr>
          <a:xfrm>
            <a:off x="304799" y="313111"/>
            <a:ext cx="7848601"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dirty="0">
                <a:ln>
                  <a:noFill/>
                </a:ln>
                <a:solidFill>
                  <a:srgbClr val="10430D"/>
                </a:solidFill>
                <a:effectLst/>
                <a:uLnTx/>
                <a:uFillTx/>
                <a:latin typeface="GT Pressura LCG Black"/>
                <a:ea typeface="+mj-ea"/>
                <a:cs typeface="+mj-cs"/>
              </a:rPr>
              <a:t>USE THESE RESOURCES FOR </a:t>
            </a:r>
            <a:r>
              <a:rPr kumimoji="0" lang="en-US" sz="3200" b="0" i="0" u="none" strike="noStrike" kern="1200" cap="all" spc="0" normalizeH="0" baseline="0" noProof="0" dirty="0">
                <a:ln>
                  <a:noFill/>
                </a:ln>
                <a:solidFill>
                  <a:srgbClr val="BFDE7E"/>
                </a:solidFill>
                <a:effectLst/>
                <a:uLnTx/>
                <a:uFillTx/>
                <a:latin typeface="GT Pressura LCG Black"/>
                <a:ea typeface="+mj-ea"/>
                <a:cs typeface="+mj-cs"/>
              </a:rPr>
              <a:t>OPTION 3</a:t>
            </a:r>
          </a:p>
        </p:txBody>
      </p:sp>
      <p:sp>
        <p:nvSpPr>
          <p:cNvPr id="35" name="Text Placeholder 11">
            <a:extLst>
              <a:ext uri="{FF2B5EF4-FFF2-40B4-BE49-F238E27FC236}">
                <a16:creationId xmlns:a16="http://schemas.microsoft.com/office/drawing/2014/main" id="{04367702-F73E-F2A8-732E-1AF3FE3AECD3}"/>
              </a:ext>
            </a:extLst>
          </p:cNvPr>
          <p:cNvSpPr txBox="1">
            <a:spLocks/>
          </p:cNvSpPr>
          <p:nvPr/>
        </p:nvSpPr>
        <p:spPr>
          <a:xfrm>
            <a:off x="304799" y="1282374"/>
            <a:ext cx="11505007" cy="5087945"/>
          </a:xfrm>
          <a:prstGeom prst="roundRect">
            <a:avLst>
              <a:gd name="adj" fmla="val 2070"/>
            </a:avLst>
          </a:prstGeom>
          <a:solidFill>
            <a:srgbClr val="0F440D"/>
          </a:solidFill>
        </p:spPr>
        <p:txBody>
          <a:bodyPr lIns="137160" tIns="91440" rIns="137160"/>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2B660F"/>
              </a:solidFill>
              <a:effectLst/>
              <a:uLnTx/>
              <a:uFillTx/>
              <a:latin typeface="Gilroy Medium"/>
              <a:ea typeface="+mn-ea"/>
              <a:cs typeface="+mn-cs"/>
            </a:endParaRPr>
          </a:p>
        </p:txBody>
      </p:sp>
      <p:sp>
        <p:nvSpPr>
          <p:cNvPr id="4" name="TextBox 3">
            <a:extLst>
              <a:ext uri="{FF2B5EF4-FFF2-40B4-BE49-F238E27FC236}">
                <a16:creationId xmlns:a16="http://schemas.microsoft.com/office/drawing/2014/main" id="{A45E32F5-C683-1F37-416C-D97663D3E315}"/>
              </a:ext>
            </a:extLst>
          </p:cNvPr>
          <p:cNvSpPr txBox="1"/>
          <p:nvPr/>
        </p:nvSpPr>
        <p:spPr>
          <a:xfrm>
            <a:off x="10855842" y="6507126"/>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sp>
        <p:nvSpPr>
          <p:cNvPr id="3" name="TextBox 2">
            <a:extLst>
              <a:ext uri="{FF2B5EF4-FFF2-40B4-BE49-F238E27FC236}">
                <a16:creationId xmlns:a16="http://schemas.microsoft.com/office/drawing/2014/main" id="{961F5808-0986-25B2-A59F-FE217B0BD1B5}"/>
              </a:ext>
            </a:extLst>
          </p:cNvPr>
          <p:cNvSpPr txBox="1"/>
          <p:nvPr/>
        </p:nvSpPr>
        <p:spPr>
          <a:xfrm>
            <a:off x="595191" y="1963574"/>
            <a:ext cx="3240072" cy="1384995"/>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Direct customers to </a:t>
            </a:r>
            <a:r>
              <a:rPr kumimoji="0" lang="en-US" sz="1800" b="1" i="0" u="none" strike="noStrike" kern="1200" cap="none" spc="0" normalizeH="0" baseline="0" noProof="0" dirty="0" err="1">
                <a:ln>
                  <a:noFill/>
                </a:ln>
                <a:solidFill>
                  <a:prstClr val="white"/>
                </a:solidFill>
                <a:effectLst/>
                <a:uLnTx/>
                <a:uFillTx/>
                <a:latin typeface="Gilroy Medium"/>
                <a:ea typeface="+mn-ea"/>
                <a:cs typeface="Calibri" panose="020F0502020204030204" pitchFamily="34" charset="0"/>
              </a:rPr>
              <a:t>Ecovadis</a:t>
            </a:r>
            <a:r>
              <a:rPr kumimoji="0" lang="en-US" sz="1800" b="1" i="0" u="none" strike="noStrike" kern="1200" cap="none" spc="0" normalizeH="0" baseline="0" noProof="0" dirty="0">
                <a:ln>
                  <a:noFill/>
                </a:ln>
                <a:solidFill>
                  <a:prstClr val="white"/>
                </a:solidFill>
                <a:effectLst/>
                <a:uLnTx/>
                <a:uFillTx/>
                <a:latin typeface="Gilroy Medium"/>
                <a:ea typeface="+mn-ea"/>
                <a:cs typeface="Calibri" panose="020F0502020204030204" pitchFamily="34" charset="0"/>
              </a:rPr>
              <a:t>, a membership platform for sustainability data across their supply chain</a:t>
            </a:r>
          </a:p>
        </p:txBody>
      </p:sp>
      <p:pic>
        <p:nvPicPr>
          <p:cNvPr id="6" name="Picture 8" descr="EcoVadis">
            <a:extLst>
              <a:ext uri="{FF2B5EF4-FFF2-40B4-BE49-F238E27FC236}">
                <a16:creationId xmlns:a16="http://schemas.microsoft.com/office/drawing/2014/main" id="{E6FF6066-583F-B873-55E9-CB066B93B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369" b="21100"/>
          <a:stretch>
            <a:fillRect/>
          </a:stretch>
        </p:blipFill>
        <p:spPr bwMode="auto">
          <a:xfrm>
            <a:off x="595191" y="3722660"/>
            <a:ext cx="3824045" cy="1992766"/>
          </a:xfrm>
          <a:prstGeom prst="roundRect">
            <a:avLst>
              <a:gd name="adj" fmla="val 6366"/>
            </a:avLst>
          </a:prstGeom>
          <a:solidFill>
            <a:schemeClr val="bg1"/>
          </a:solidFill>
        </p:spPr>
      </p:pic>
      <p:sp>
        <p:nvSpPr>
          <p:cNvPr id="8" name="TextBox 7">
            <a:extLst>
              <a:ext uri="{FF2B5EF4-FFF2-40B4-BE49-F238E27FC236}">
                <a16:creationId xmlns:a16="http://schemas.microsoft.com/office/drawing/2014/main" id="{34215AA2-4987-7042-F2A8-67FAD30B591D}"/>
              </a:ext>
            </a:extLst>
          </p:cNvPr>
          <p:cNvSpPr txBox="1"/>
          <p:nvPr/>
        </p:nvSpPr>
        <p:spPr>
          <a:xfrm>
            <a:off x="304799" y="5106860"/>
            <a:ext cx="419255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910D"/>
                </a:solidFill>
                <a:effectLst/>
                <a:uLnTx/>
                <a:uFillTx/>
                <a:latin typeface="Gilroy Medium"/>
                <a:ea typeface="+mn-ea"/>
                <a:cs typeface="+mn-cs"/>
                <a:hlinkClick r:id="rId5">
                  <a:extLst>
                    <a:ext uri="{A12FA001-AC4F-418D-AE19-62706E023703}">
                      <ahyp:hlinkClr xmlns:ahyp="http://schemas.microsoft.com/office/drawing/2018/hyperlinkcolor" val="tx"/>
                    </a:ext>
                  </a:extLst>
                </a:hlinkClick>
              </a:rPr>
              <a:t>www.ecovadis.com</a:t>
            </a:r>
            <a:r>
              <a:rPr kumimoji="0" lang="en-US" sz="1600" b="1" i="0" u="none" strike="noStrike" kern="1200" cap="none" spc="0" normalizeH="0" baseline="0" noProof="0" dirty="0">
                <a:ln>
                  <a:noFill/>
                </a:ln>
                <a:solidFill>
                  <a:srgbClr val="5D910D"/>
                </a:solidFill>
                <a:effectLst/>
                <a:uLnTx/>
                <a:uFillTx/>
                <a:latin typeface="Gilroy Medium"/>
                <a:ea typeface="+mn-ea"/>
                <a:cs typeface="+mn-cs"/>
              </a:rPr>
              <a:t> </a:t>
            </a:r>
          </a:p>
        </p:txBody>
      </p:sp>
      <p:sp>
        <p:nvSpPr>
          <p:cNvPr id="9" name="TextBox 8">
            <a:extLst>
              <a:ext uri="{FF2B5EF4-FFF2-40B4-BE49-F238E27FC236}">
                <a16:creationId xmlns:a16="http://schemas.microsoft.com/office/drawing/2014/main" id="{836A8FE6-B419-776D-8DAB-CB19814A9C36}"/>
              </a:ext>
            </a:extLst>
          </p:cNvPr>
          <p:cNvSpPr txBox="1"/>
          <p:nvPr/>
        </p:nvSpPr>
        <p:spPr>
          <a:xfrm>
            <a:off x="4804546" y="1548076"/>
            <a:ext cx="6792263"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DBD29"/>
                </a:solidFill>
                <a:effectLst/>
                <a:uLnTx/>
                <a:uFillTx/>
                <a:latin typeface="GT Pressura LCG Black"/>
                <a:ea typeface="+mn-ea"/>
                <a:cs typeface="+mn-cs"/>
              </a:rPr>
              <a:t>END-TO-END SOLUTIONS FOR SUSTAINABLE SUPPLY CHAINS</a:t>
            </a:r>
          </a:p>
        </p:txBody>
      </p:sp>
      <p:sp>
        <p:nvSpPr>
          <p:cNvPr id="11" name="Rectangle: Rounded Corners 10">
            <a:extLst>
              <a:ext uri="{FF2B5EF4-FFF2-40B4-BE49-F238E27FC236}">
                <a16:creationId xmlns:a16="http://schemas.microsoft.com/office/drawing/2014/main" id="{F76EEB43-E661-5336-C4FD-C4D09B75003F}"/>
              </a:ext>
            </a:extLst>
          </p:cNvPr>
          <p:cNvSpPr/>
          <p:nvPr/>
        </p:nvSpPr>
        <p:spPr>
          <a:xfrm flipH="1">
            <a:off x="8502992" y="3065455"/>
            <a:ext cx="3158647" cy="942766"/>
          </a:xfrm>
          <a:prstGeom prst="roundRect">
            <a:avLst>
              <a:gd name="adj" fmla="val 6442"/>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t>UNIVERSAL, COMPARABLE BENCHMARKS </a:t>
            </a:r>
          </a:p>
        </p:txBody>
      </p:sp>
      <p:sp>
        <p:nvSpPr>
          <p:cNvPr id="14" name="Rectangle: Rounded Corners 13">
            <a:extLst>
              <a:ext uri="{FF2B5EF4-FFF2-40B4-BE49-F238E27FC236}">
                <a16:creationId xmlns:a16="http://schemas.microsoft.com/office/drawing/2014/main" id="{27D5C80C-E415-563E-F507-BD11281BE629}"/>
              </a:ext>
            </a:extLst>
          </p:cNvPr>
          <p:cNvSpPr/>
          <p:nvPr/>
        </p:nvSpPr>
        <p:spPr>
          <a:xfrm flipH="1">
            <a:off x="4934417" y="2504533"/>
            <a:ext cx="3422321" cy="942766"/>
          </a:xfrm>
          <a:prstGeom prst="roundRect">
            <a:avLst>
              <a:gd name="adj" fmla="val 6442"/>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t>RELIABLE SCORECARDS WITH ACTIONABLE RATINGS</a:t>
            </a:r>
          </a:p>
        </p:txBody>
      </p:sp>
      <p:sp>
        <p:nvSpPr>
          <p:cNvPr id="15" name="Rectangle: Rounded Corners 14">
            <a:extLst>
              <a:ext uri="{FF2B5EF4-FFF2-40B4-BE49-F238E27FC236}">
                <a16:creationId xmlns:a16="http://schemas.microsoft.com/office/drawing/2014/main" id="{FF991DD3-A62D-4E5D-A312-8DC8AFE7A593}"/>
              </a:ext>
            </a:extLst>
          </p:cNvPr>
          <p:cNvSpPr/>
          <p:nvPr/>
        </p:nvSpPr>
        <p:spPr>
          <a:xfrm flipH="1">
            <a:off x="8502991" y="4280618"/>
            <a:ext cx="3158648" cy="1164796"/>
          </a:xfrm>
          <a:prstGeom prst="roundRect">
            <a:avLst>
              <a:gd name="adj" fmla="val 6442"/>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t>FULL SPECTRUM </a:t>
            </a:r>
            <a:b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br>
            <a: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t>OF SUSTAINABILITY </a:t>
            </a:r>
            <a:b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br>
            <a: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t>RISK AND PERFORMANCE MANAGEMENT </a:t>
            </a:r>
          </a:p>
        </p:txBody>
      </p:sp>
      <p:sp>
        <p:nvSpPr>
          <p:cNvPr id="25" name="Rectangle: Rounded Corners 24">
            <a:extLst>
              <a:ext uri="{FF2B5EF4-FFF2-40B4-BE49-F238E27FC236}">
                <a16:creationId xmlns:a16="http://schemas.microsoft.com/office/drawing/2014/main" id="{F3EB2F03-3D53-35BB-6E0C-4E0AA5DD7094}"/>
              </a:ext>
            </a:extLst>
          </p:cNvPr>
          <p:cNvSpPr/>
          <p:nvPr/>
        </p:nvSpPr>
        <p:spPr>
          <a:xfrm flipH="1">
            <a:off x="4926463" y="4863016"/>
            <a:ext cx="3364095" cy="996383"/>
          </a:xfrm>
          <a:prstGeom prst="roundRect">
            <a:avLst>
              <a:gd name="adj" fmla="val 6442"/>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t>BROAD-SCALE SUPPLY CHAIN RISK SCREENING AND MAPPING</a:t>
            </a:r>
          </a:p>
        </p:txBody>
      </p:sp>
      <p:sp>
        <p:nvSpPr>
          <p:cNvPr id="26" name="Rectangle: Rounded Corners 25">
            <a:extLst>
              <a:ext uri="{FF2B5EF4-FFF2-40B4-BE49-F238E27FC236}">
                <a16:creationId xmlns:a16="http://schemas.microsoft.com/office/drawing/2014/main" id="{4FC882C5-1D2F-605E-E7A7-15BB447BDC64}"/>
              </a:ext>
            </a:extLst>
          </p:cNvPr>
          <p:cNvSpPr/>
          <p:nvPr/>
        </p:nvSpPr>
        <p:spPr>
          <a:xfrm flipH="1">
            <a:off x="4934417" y="3656966"/>
            <a:ext cx="3364096" cy="996383"/>
          </a:xfrm>
          <a:prstGeom prst="roundRect">
            <a:avLst>
              <a:gd name="adj" fmla="val 6442"/>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t>COMPLETE AUDIT AND </a:t>
            </a:r>
            <a:b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br>
            <a:r>
              <a:rPr kumimoji="0" lang="en-US" sz="1600" b="0" i="0" u="none" strike="noStrike" kern="1200" cap="none" spc="0" normalizeH="0" baseline="0" noProof="0" dirty="0">
                <a:ln>
                  <a:noFill/>
                </a:ln>
                <a:solidFill>
                  <a:srgbClr val="2B660F"/>
                </a:solidFill>
                <a:effectLst/>
                <a:uLnTx/>
                <a:uFillTx/>
                <a:latin typeface="GT Pressura LCG Black"/>
                <a:ea typeface="+mn-ea"/>
                <a:cs typeface="+mn-cs"/>
              </a:rPr>
              <a:t>IMPROVEMENT MANAGEMENT</a:t>
            </a:r>
          </a:p>
        </p:txBody>
      </p:sp>
      <p:sp>
        <p:nvSpPr>
          <p:cNvPr id="27" name="TextBox 26">
            <a:extLst>
              <a:ext uri="{FF2B5EF4-FFF2-40B4-BE49-F238E27FC236}">
                <a16:creationId xmlns:a16="http://schemas.microsoft.com/office/drawing/2014/main" id="{CA3051B0-30FF-95AD-5C81-7A9AEB0B8F90}"/>
              </a:ext>
            </a:extLst>
          </p:cNvPr>
          <p:cNvSpPr txBox="1"/>
          <p:nvPr/>
        </p:nvSpPr>
        <p:spPr>
          <a:xfrm>
            <a:off x="304799" y="6382694"/>
            <a:ext cx="1511933" cy="475306"/>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F440E"/>
                </a:solidFill>
                <a:effectLst/>
                <a:uLnTx/>
                <a:uFillTx/>
                <a:latin typeface="Gilroy Medium"/>
                <a:ea typeface="+mn-ea"/>
                <a:cs typeface="+mn-cs"/>
              </a:rPr>
              <a:t>CONFIDENTIAL</a:t>
            </a:r>
          </a:p>
        </p:txBody>
      </p:sp>
    </p:spTree>
    <p:extLst>
      <p:ext uri="{BB962C8B-B14F-4D97-AF65-F5344CB8AC3E}">
        <p14:creationId xmlns:p14="http://schemas.microsoft.com/office/powerpoint/2010/main" val="34802705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2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DD4A1F-2AFD-42A8-A959-40AF59A2239D}">
  <ds:schemaRefs>
    <ds:schemaRef ds:uri="74ea036f-77cf-42d3-b3bb-e4c6ae8e0486"/>
    <ds:schemaRef ds:uri="7bc58ebf-4862-430f-815c-d1d6d9f54d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14C515F-742A-4540-907B-723E326EB544}"/>
</file>

<file path=customXml/itemProps3.xml><?xml version="1.0" encoding="utf-8"?>
<ds:datastoreItem xmlns:ds="http://schemas.openxmlformats.org/officeDocument/2006/customXml" ds:itemID="{7C66A18F-5D2A-4799-9F8F-90793222BC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226</TotalTime>
  <Words>2285</Words>
  <Application>Microsoft Office PowerPoint</Application>
  <PresentationFormat>Widescreen</PresentationFormat>
  <Paragraphs>256</Paragraphs>
  <Slides>13</Slides>
  <Notes>13</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2" baseType="lpstr">
      <vt:lpstr>Gilroy Medium</vt:lpstr>
      <vt:lpstr>Arial</vt:lpstr>
      <vt:lpstr>Arial Narrow</vt:lpstr>
      <vt:lpstr>GT Pressura LCG Black</vt:lpstr>
      <vt:lpstr>Calibri</vt:lpstr>
      <vt:lpstr>Office Theme</vt:lpstr>
      <vt:lpstr>1_Office Theme</vt:lpstr>
      <vt:lpstr>2_Office Theme</vt:lpstr>
      <vt:lpstr>think-cell Slide</vt:lpstr>
      <vt:lpstr>PowerPoint Presentation</vt:lpstr>
      <vt:lpstr>WHEN TO BEST LEVERAGE THIS CUSTOMER SURVEY TOOLKIT</vt:lpstr>
      <vt:lpstr>KEY TOPICS FOR CUSTOMER DATA REQUESTS </vt:lpstr>
      <vt:lpstr>PowerPoint Presentation</vt:lpstr>
      <vt:lpstr>YOU HAVE THREE OPTIONS TO SELECT FROM WHEN COMPLETING CUSTOMER SUSTAINABILTY DATA REQUESTS </vt:lpstr>
      <vt:lpstr>CROSS FUNCTIONAL APPROVAL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Watanabe, Ken - Contractor {PEP}</dc:creator>
  <cp:lastModifiedBy>Popowski, Nicole {PEP}</cp:lastModifiedBy>
  <cp:revision>13</cp:revision>
  <dcterms:created xsi:type="dcterms:W3CDTF">2025-10-17T20:50:14Z</dcterms:created>
  <dcterms:modified xsi:type="dcterms:W3CDTF">2026-04-08T19:20:33Z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Order">
    <vt:lpwstr>134600.000000000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