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Lst>
  <p:notesMasterIdLst>
    <p:notesMasterId r:id="rId8"/>
  </p:notesMasterIdLst>
  <p:handoutMasterIdLst>
    <p:handoutMasterId r:id="rId9"/>
  </p:handoutMasterIdLst>
  <p:sldIdLst>
    <p:sldId id="4191" r:id="rId6"/>
    <p:sldId id="4198" r:id="rId7"/>
  </p:sldIdLst>
  <p:sldSz cx="12192000" cy="6858000"/>
  <p:notesSz cx="6858000" cy="9144000"/>
  <p:embeddedFontLst>
    <p:embeddedFont>
      <p:font typeface="Arial Narrow" panose="020B0606020202030204" pitchFamily="34" charset="0"/>
      <p:regular r:id="rId10"/>
      <p:bold r:id="rId11"/>
      <p:italic r:id="rId12"/>
      <p:boldItalic r:id="rId13"/>
    </p:embeddedFont>
    <p:embeddedFont>
      <p:font typeface="Gilroy Medium" panose="00000600000000000000" charset="0"/>
      <p:regular r:id="rId14"/>
      <p:bold r:id="rId15"/>
    </p:embeddedFont>
    <p:embeddedFont>
      <p:font typeface="GT Pressura LCG Black" panose="020B0604020202020204" charset="0"/>
      <p:regular r:id="rId16"/>
      <p:bold r:id="rId17"/>
      <p:italic r:id="rId18"/>
      <p:boldItalic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64267-E6BC-72A8-016C-D36C03CD6D12}" name="Popowski, Nicole {PEP}" initials="PN{" userId="S::Nicole.Popowski@pepsico.com::61f71d42-331a-4ab7-9267-9fbf44eaf944" providerId="AD"/>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 id="{E7923AC8-8D47-E292-0395-8AC09EE152C0}" name="Cutler, Ian {PEP}" initials="CI" userId="S::ian.cutler@pepsico.com::85e2cef1-672a-4989-87a8-a96e9b4c5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CE"/>
    <a:srgbClr val="71A9E3"/>
    <a:srgbClr val="145798"/>
    <a:srgbClr val="954F07"/>
    <a:srgbClr val="C87307"/>
    <a:srgbClr val="71A8E3"/>
    <a:srgbClr val="EC9F0B"/>
    <a:srgbClr val="8DBF28"/>
    <a:srgbClr val="0F440D"/>
    <a:srgbClr val="5D9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82" autoAdjust="0"/>
  </p:normalViewPr>
  <p:slideViewPr>
    <p:cSldViewPr snapToGrid="0">
      <p:cViewPr varScale="1">
        <p:scale>
          <a:sx n="76" d="100"/>
          <a:sy n="76" d="100"/>
        </p:scale>
        <p:origin x="27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font" Target="fonts/font3.fntdata"/><Relationship Id="rId17" Type="http://schemas.openxmlformats.org/officeDocument/2006/relationships/font" Target="fonts/font8.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4/8/2026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Fortune Most Innovative Companies ( Fortune unveiled their inaugural America’s Most Innovative Companies list. PepsiCo Beverages ranks 95 out of 300 companies on the list​</a:t>
            </a:r>
          </a:p>
          <a:p>
            <a:endParaRPr lang="en-US"/>
          </a:p>
          <a:p>
            <a:r>
              <a:rPr lang="en-US"/>
              <a:t>America’s Most Innovative Companies honors the 300 companies transforming industries from the inside out. Innovation can spark in a multitude of ways: R&amp;D teams who invent new products; efficient processes that pad a company’s bottom line; inspiring leaders who foster brainstorming and collaboration that lead to original creations. And innovation isn’t just a nice-to-have—nearly every company on this list posted revenue growth in the last three years.​</a:t>
            </a:r>
          </a:p>
          <a:p>
            <a:endParaRPr lang="en-US"/>
          </a:p>
          <a:p>
            <a:r>
              <a:rPr lang="en-US"/>
              <a:t>Business Intelligence Group 2023 Sustainability Initiative of the Year for Partners For Tomorrow ​</a:t>
            </a:r>
          </a:p>
          <a:p>
            <a:endParaRPr lang="en-US"/>
          </a:p>
          <a:p>
            <a:r>
              <a:rPr lang="en-US"/>
              <a:t>PHILADELPHIA, PA—August 30, 2023—Today, the Business Intelligence Group announced the winners in the 2023 Sustainability Awards program. The Sustainability Awards honor those who have made sustainability an integral part of their business practice. For-profit and not-for-profit organizations of all sizes submitted nominations to reward team members and gain exposure for the organization, its initiatives, and the exemplary accomplishments of its leaders as they work to reduce their impact on our environment. ​</a:t>
            </a:r>
          </a:p>
          <a:p>
            <a:endParaRPr lang="en-US"/>
          </a:p>
          <a:p>
            <a:r>
              <a:rPr lang="en-US"/>
              <a:t>2024 Just Capital (https://</a:t>
            </a:r>
            <a:r>
              <a:rPr lang="en-US" err="1"/>
              <a:t>justcapital.com</a:t>
            </a:r>
            <a:r>
              <a:rPr lang="en-US"/>
              <a:t>/rankings/) #1 in </a:t>
            </a:r>
            <a:r>
              <a:rPr lang="en-US" err="1"/>
              <a:t>Food&amp;Bev</a:t>
            </a:r>
            <a:r>
              <a:rPr lang="en-US"/>
              <a:t> industry. ​</a:t>
            </a:r>
          </a:p>
          <a:p>
            <a:endParaRPr lang="en-US"/>
          </a:p>
          <a:p>
            <a:r>
              <a:rPr lang="en-US"/>
              <a:t>Our annual Rankings reflect the performance of America’s largest publicly traded companies on the Issues that matter most in defining just business behavior today. The Issues, and their weights in our model, are determined by our polling of the American public. The top 100 performing companies – the JUST 100 – can be viewed below. Our Rankings assess performance of the largest U.S.-based corporations that collectively make up the Russell 1000. Use the search feature below to view a summary level of performance for every company included in the 2024 Rankings universe. If you are a corporate representative, please view the resources available to you, and reach out to our Corporate Engagement team to learn more about your company’s performance.​</a:t>
            </a:r>
          </a:p>
          <a:p>
            <a:endParaRPr lang="en-US"/>
          </a:p>
          <a:p>
            <a:r>
              <a:rPr lang="en-US"/>
              <a:t>Kantar - PepsiCo # 1 in Sustainability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658966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23.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oleObject" Target="../embeddings/oleObject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18" Type="http://schemas.openxmlformats.org/officeDocument/2006/relationships/hyperlink" Target="mailto:Nicole.popowski@pepsico.com" TargetMode="External"/><Relationship Id="rId3" Type="http://schemas.openxmlformats.org/officeDocument/2006/relationships/image" Target="../media/image30.jpeg"/><Relationship Id="rId21" Type="http://schemas.openxmlformats.org/officeDocument/2006/relationships/hyperlink" Target="https://www.pepsico.com/sustainability/report-downloads" TargetMode="External"/><Relationship Id="rId7" Type="http://schemas.openxmlformats.org/officeDocument/2006/relationships/image" Target="../media/image33.png"/><Relationship Id="rId12" Type="http://schemas.openxmlformats.org/officeDocument/2006/relationships/image" Target="../media/image37.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hyperlink" Target="https://www.pepsico.com/our-impact/esg-topics-a-z" TargetMode="External"/><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PEPSICO SUSTAINABILITY RECOGNITION</a:t>
            </a: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7C45821-4D4B-BFB1-43CF-B59F0E83C80B}"/>
            </a:ext>
          </a:extLst>
        </p:cNvPr>
        <p:cNvGrpSpPr/>
        <p:nvPr/>
      </p:nvGrpSpPr>
      <p:grpSpPr>
        <a:xfrm>
          <a:off x="0" y="0"/>
          <a:ext cx="0" cy="0"/>
          <a:chOff x="0" y="0"/>
          <a:chExt cx="0" cy="0"/>
        </a:xfrm>
      </p:grpSpPr>
      <p:pic>
        <p:nvPicPr>
          <p:cNvPr id="16" name="Picture Placeholder 15" descr="A bag of chips next to bananas&#10;&#10;AI-generated content may be incorrect.">
            <a:extLst>
              <a:ext uri="{FF2B5EF4-FFF2-40B4-BE49-F238E27FC236}">
                <a16:creationId xmlns:a16="http://schemas.microsoft.com/office/drawing/2014/main" id="{18E30AFC-7986-A01F-C865-DE21F1818EE1}"/>
              </a:ext>
            </a:extLst>
          </p:cNvPr>
          <p:cNvPicPr>
            <a:picLocks noGrp="1" noChangeAspect="1"/>
          </p:cNvPicPr>
          <p:nvPr>
            <p:ph type="pic" sz="quarter" idx="71"/>
          </p:nvPr>
        </p:nvPicPr>
        <p:blipFill>
          <a:blip r:embed="rId4" cstate="screen">
            <a:extLst>
              <a:ext uri="{28A0092B-C50C-407E-A947-70E740481C1C}">
                <a14:useLocalDpi xmlns:a14="http://schemas.microsoft.com/office/drawing/2010/main"/>
              </a:ext>
            </a:extLst>
          </a:blip>
          <a:srcRect/>
          <a:stretch>
            <a:fillRect/>
          </a:stretch>
        </p:blipFill>
        <p:spPr>
          <a:xfrm>
            <a:off x="3276599" y="3428999"/>
            <a:ext cx="2667000" cy="2209800"/>
          </a:xfrm>
        </p:spPr>
      </p:pic>
      <p:sp>
        <p:nvSpPr>
          <p:cNvPr id="8" name="Text Placeholder 7">
            <a:extLst>
              <a:ext uri="{FF2B5EF4-FFF2-40B4-BE49-F238E27FC236}">
                <a16:creationId xmlns:a16="http://schemas.microsoft.com/office/drawing/2014/main" id="{492A7629-EE10-6C12-C748-D3D89DED119D}"/>
              </a:ext>
            </a:extLst>
          </p:cNvPr>
          <p:cNvSpPr>
            <a:spLocks noGrp="1"/>
          </p:cNvSpPr>
          <p:nvPr>
            <p:ph type="body" sz="quarter" idx="69"/>
          </p:nvPr>
        </p:nvSpPr>
        <p:spPr/>
        <p:txBody>
          <a:bodyPr/>
          <a:lstStyle/>
          <a:p>
            <a:r>
              <a:rPr lang="en-US">
                <a:solidFill>
                  <a:srgbClr val="2B660F"/>
                </a:solidFill>
              </a:rPr>
              <a:t>2020/2021/2023/2024</a:t>
            </a:r>
          </a:p>
          <a:p>
            <a:endParaRPr lang="en-US"/>
          </a:p>
        </p:txBody>
      </p:sp>
      <p:sp>
        <p:nvSpPr>
          <p:cNvPr id="23" name="Text Placeholder 22">
            <a:extLst>
              <a:ext uri="{FF2B5EF4-FFF2-40B4-BE49-F238E27FC236}">
                <a16:creationId xmlns:a16="http://schemas.microsoft.com/office/drawing/2014/main" id="{7067A2F2-86FD-4A99-8E6A-E33FEB714465}"/>
              </a:ext>
            </a:extLst>
          </p:cNvPr>
          <p:cNvSpPr>
            <a:spLocks noGrp="1"/>
          </p:cNvSpPr>
          <p:nvPr>
            <p:ph type="body" sz="quarter" idx="13"/>
          </p:nvPr>
        </p:nvSpPr>
        <p:spPr/>
        <p:txBody>
          <a:bodyPr/>
          <a:lstStyle/>
          <a:p>
            <a:r>
              <a:rPr lang="en-US">
                <a:solidFill>
                  <a:srgbClr val="2B660F"/>
                </a:solidFill>
              </a:rPr>
              <a:t>2025</a:t>
            </a:r>
          </a:p>
        </p:txBody>
      </p:sp>
      <p:sp>
        <p:nvSpPr>
          <p:cNvPr id="7" name="Text Placeholder 6">
            <a:extLst>
              <a:ext uri="{FF2B5EF4-FFF2-40B4-BE49-F238E27FC236}">
                <a16:creationId xmlns:a16="http://schemas.microsoft.com/office/drawing/2014/main" id="{D2C206FF-01E3-075B-A3EE-2FB292F351B8}"/>
              </a:ext>
            </a:extLst>
          </p:cNvPr>
          <p:cNvSpPr>
            <a:spLocks noGrp="1"/>
          </p:cNvSpPr>
          <p:nvPr>
            <p:ph type="body" sz="quarter" idx="65"/>
          </p:nvPr>
        </p:nvSpPr>
        <p:spPr/>
        <p:txBody>
          <a:bodyPr/>
          <a:lstStyle/>
          <a:p>
            <a:r>
              <a:rPr lang="en-US">
                <a:solidFill>
                  <a:srgbClr val="2B660F"/>
                </a:solidFill>
              </a:rPr>
              <a:t>2023</a:t>
            </a:r>
          </a:p>
          <a:p>
            <a:endParaRPr lang="en-US"/>
          </a:p>
        </p:txBody>
      </p:sp>
      <p:sp>
        <p:nvSpPr>
          <p:cNvPr id="24" name="Text Placeholder 23">
            <a:extLst>
              <a:ext uri="{FF2B5EF4-FFF2-40B4-BE49-F238E27FC236}">
                <a16:creationId xmlns:a16="http://schemas.microsoft.com/office/drawing/2014/main" id="{B20CEA40-8D46-0146-7589-842BC91ED071}"/>
              </a:ext>
            </a:extLst>
          </p:cNvPr>
          <p:cNvSpPr>
            <a:spLocks noGrp="1"/>
          </p:cNvSpPr>
          <p:nvPr>
            <p:ph type="body" sz="quarter" idx="14"/>
          </p:nvPr>
        </p:nvSpPr>
        <p:spPr>
          <a:xfrm>
            <a:off x="304800" y="1927224"/>
            <a:ext cx="2667000" cy="1254125"/>
          </a:xfrm>
        </p:spPr>
        <p:txBody>
          <a:bodyPr/>
          <a:lstStyle/>
          <a:p>
            <a:r>
              <a:rPr lang="en-US"/>
              <a:t>Ranked CSO the #1 Sustainability Leader &amp; PepsiCo the 16th Most Sustainable Company </a:t>
            </a:r>
            <a:br>
              <a:rPr lang="en-US"/>
            </a:br>
            <a:r>
              <a:rPr lang="en-US"/>
              <a:t>(out of 250)</a:t>
            </a:r>
          </a:p>
        </p:txBody>
      </p:sp>
      <p:sp>
        <p:nvSpPr>
          <p:cNvPr id="25" name="Text Placeholder 24">
            <a:extLst>
              <a:ext uri="{FF2B5EF4-FFF2-40B4-BE49-F238E27FC236}">
                <a16:creationId xmlns:a16="http://schemas.microsoft.com/office/drawing/2014/main" id="{09F4123F-6139-2CA7-1AC7-D7AF701B431E}"/>
              </a:ext>
            </a:extLst>
          </p:cNvPr>
          <p:cNvSpPr>
            <a:spLocks noGrp="1"/>
          </p:cNvSpPr>
          <p:nvPr>
            <p:ph type="body" sz="quarter" idx="16"/>
          </p:nvPr>
        </p:nvSpPr>
        <p:spPr>
          <a:xfrm>
            <a:off x="3276600" y="1927224"/>
            <a:ext cx="2667000" cy="1254125"/>
          </a:xfrm>
        </p:spPr>
        <p:txBody>
          <a:bodyPr/>
          <a:lstStyle/>
          <a:p>
            <a:r>
              <a:rPr lang="en-US"/>
              <a:t>Sustainability Initiative </a:t>
            </a:r>
            <a:br>
              <a:rPr lang="en-US"/>
            </a:br>
            <a:r>
              <a:rPr lang="en-US"/>
              <a:t>of the Year </a:t>
            </a:r>
          </a:p>
          <a:p>
            <a:pPr>
              <a:lnSpc>
                <a:spcPts val="2000"/>
              </a:lnSpc>
              <a:spcBef>
                <a:spcPts val="1200"/>
              </a:spcBef>
            </a:pPr>
            <a:r>
              <a:rPr lang="en-US" sz="2400">
                <a:solidFill>
                  <a:srgbClr val="BFDF7D"/>
                </a:solidFill>
                <a:latin typeface="+mj-lt"/>
              </a:rPr>
              <a:t>PARTNERS FOR TOMORROW</a:t>
            </a:r>
          </a:p>
          <a:p>
            <a:endParaRPr lang="en-US"/>
          </a:p>
        </p:txBody>
      </p:sp>
      <p:sp>
        <p:nvSpPr>
          <p:cNvPr id="27" name="Text Placeholder 26">
            <a:extLst>
              <a:ext uri="{FF2B5EF4-FFF2-40B4-BE49-F238E27FC236}">
                <a16:creationId xmlns:a16="http://schemas.microsoft.com/office/drawing/2014/main" id="{3A2939AA-A759-F2C5-7D2C-951AC2CCEBB8}"/>
              </a:ext>
            </a:extLst>
          </p:cNvPr>
          <p:cNvSpPr>
            <a:spLocks noGrp="1"/>
          </p:cNvSpPr>
          <p:nvPr>
            <p:ph type="body" sz="quarter" idx="20"/>
          </p:nvPr>
        </p:nvSpPr>
        <p:spPr>
          <a:xfrm>
            <a:off x="9220199" y="2031397"/>
            <a:ext cx="2667000" cy="1254125"/>
          </a:xfrm>
        </p:spPr>
        <p:txBody>
          <a:bodyPr/>
          <a:lstStyle/>
          <a:p>
            <a:pPr>
              <a:lnSpc>
                <a:spcPts val="2000"/>
              </a:lnSpc>
            </a:pPr>
            <a:r>
              <a:rPr lang="en-US" sz="2400">
                <a:solidFill>
                  <a:srgbClr val="BFDF7D"/>
                </a:solidFill>
                <a:latin typeface="+mj-lt"/>
              </a:rPr>
              <a:t>#1 IN</a:t>
            </a:r>
            <a:br>
              <a:rPr lang="en-US">
                <a:solidFill>
                  <a:srgbClr val="BFDF7D"/>
                </a:solidFill>
              </a:rPr>
            </a:br>
            <a:r>
              <a:rPr lang="en-US" sz="2400">
                <a:solidFill>
                  <a:srgbClr val="BFDF7D"/>
                </a:solidFill>
                <a:latin typeface="+mj-lt"/>
              </a:rPr>
              <a:t>SUSTAINABILITY</a:t>
            </a:r>
            <a:endParaRPr lang="en-US">
              <a:solidFill>
                <a:srgbClr val="BFDF7D"/>
              </a:solidFill>
            </a:endParaRPr>
          </a:p>
          <a:p>
            <a:r>
              <a:rPr lang="en-US" i="1"/>
              <a:t>“PepsiCo has sustainability deeply ingrained in their </a:t>
            </a:r>
            <a:br>
              <a:rPr lang="en-US" i="1"/>
            </a:br>
            <a:r>
              <a:rPr lang="en-US" i="1"/>
              <a:t>go-to-market approach”</a:t>
            </a:r>
          </a:p>
        </p:txBody>
      </p:sp>
      <p:sp>
        <p:nvSpPr>
          <p:cNvPr id="6" name="Text Placeholder 5">
            <a:extLst>
              <a:ext uri="{FF2B5EF4-FFF2-40B4-BE49-F238E27FC236}">
                <a16:creationId xmlns:a16="http://schemas.microsoft.com/office/drawing/2014/main" id="{3B99258F-AA90-DB7A-A21F-D450389D64B3}"/>
              </a:ext>
            </a:extLst>
          </p:cNvPr>
          <p:cNvSpPr>
            <a:spLocks noGrp="1"/>
          </p:cNvSpPr>
          <p:nvPr>
            <p:ph type="body" sz="quarter" idx="23"/>
          </p:nvPr>
        </p:nvSpPr>
        <p:spPr/>
        <p:txBody>
          <a:bodyPr/>
          <a:lstStyle/>
          <a:p>
            <a:r>
              <a:rPr lang="en-US">
                <a:solidFill>
                  <a:srgbClr val="2B660F"/>
                </a:solidFill>
              </a:rPr>
              <a:t>2024</a:t>
            </a:r>
            <a:endParaRPr lang="en-US"/>
          </a:p>
        </p:txBody>
      </p:sp>
      <p:sp>
        <p:nvSpPr>
          <p:cNvPr id="26" name="Text Placeholder 25">
            <a:extLst>
              <a:ext uri="{FF2B5EF4-FFF2-40B4-BE49-F238E27FC236}">
                <a16:creationId xmlns:a16="http://schemas.microsoft.com/office/drawing/2014/main" id="{E8A01FA8-92C1-4E82-45AB-C91373335656}"/>
              </a:ext>
            </a:extLst>
          </p:cNvPr>
          <p:cNvSpPr>
            <a:spLocks noGrp="1"/>
          </p:cNvSpPr>
          <p:nvPr>
            <p:ph type="body" sz="quarter" idx="18"/>
          </p:nvPr>
        </p:nvSpPr>
        <p:spPr>
          <a:xfrm>
            <a:off x="6248400" y="2025649"/>
            <a:ext cx="2667000" cy="1254125"/>
          </a:xfrm>
        </p:spPr>
        <p:txBody>
          <a:bodyPr/>
          <a:lstStyle/>
          <a:p>
            <a:pPr>
              <a:lnSpc>
                <a:spcPts val="2000"/>
              </a:lnSpc>
            </a:pPr>
            <a:r>
              <a:rPr lang="en-US" sz="2400">
                <a:solidFill>
                  <a:srgbClr val="BFE07D"/>
                </a:solidFill>
                <a:latin typeface="+mj-lt"/>
              </a:rPr>
              <a:t>#1 FOOD &amp; BEVERAGE INDUSTRY LEADER</a:t>
            </a:r>
            <a:endParaRPr lang="en-US">
              <a:solidFill>
                <a:srgbClr val="BFE07D"/>
              </a:solidFill>
            </a:endParaRPr>
          </a:p>
        </p:txBody>
      </p:sp>
      <p:sp>
        <p:nvSpPr>
          <p:cNvPr id="13" name="Round Same Side Corner Rectangle 12">
            <a:extLst>
              <a:ext uri="{FF2B5EF4-FFF2-40B4-BE49-F238E27FC236}">
                <a16:creationId xmlns:a16="http://schemas.microsoft.com/office/drawing/2014/main" id="{D68C971D-3C46-F6E7-BC0D-356DC3514846}"/>
              </a:ext>
            </a:extLst>
          </p:cNvPr>
          <p:cNvSpPr/>
          <p:nvPr/>
        </p:nvSpPr>
        <p:spPr>
          <a:xfrm rot="10800000">
            <a:off x="3276595" y="3428996"/>
            <a:ext cx="2663953"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19" name="Round Same Side Corner Rectangle 18">
            <a:extLst>
              <a:ext uri="{FF2B5EF4-FFF2-40B4-BE49-F238E27FC236}">
                <a16:creationId xmlns:a16="http://schemas.microsoft.com/office/drawing/2014/main" id="{9F5928FB-0F89-3FD6-39AA-3E46C0A606E2}"/>
              </a:ext>
            </a:extLst>
          </p:cNvPr>
          <p:cNvSpPr/>
          <p:nvPr/>
        </p:nvSpPr>
        <p:spPr>
          <a:xfrm rot="10800000">
            <a:off x="304789" y="3428996"/>
            <a:ext cx="2667001"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8" name="Picture 27">
            <a:extLst>
              <a:ext uri="{FF2B5EF4-FFF2-40B4-BE49-F238E27FC236}">
                <a16:creationId xmlns:a16="http://schemas.microsoft.com/office/drawing/2014/main" id="{BC2ACD5E-EAF3-8945-8338-FBB6036598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4597" y="4329597"/>
            <a:ext cx="2207406" cy="408599"/>
          </a:xfrm>
          <a:prstGeom prst="rect">
            <a:avLst/>
          </a:prstGeom>
          <a:effectLst/>
        </p:spPr>
      </p:pic>
      <p:pic>
        <p:nvPicPr>
          <p:cNvPr id="29" name="Picture 28">
            <a:extLst>
              <a:ext uri="{FF2B5EF4-FFF2-40B4-BE49-F238E27FC236}">
                <a16:creationId xmlns:a16="http://schemas.microsoft.com/office/drawing/2014/main" id="{12BE02C9-F4C9-D4C7-79C9-44546CA04D09}"/>
              </a:ext>
            </a:extLst>
          </p:cNvPr>
          <p:cNvPicPr>
            <a:picLocks/>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491715" y="4207352"/>
            <a:ext cx="2264176" cy="653088"/>
          </a:xfrm>
          <a:prstGeom prst="rect">
            <a:avLst/>
          </a:prstGeom>
        </p:spPr>
      </p:pic>
      <p:sp>
        <p:nvSpPr>
          <p:cNvPr id="32" name="Round Same Side Corner Rectangle 31">
            <a:extLst>
              <a:ext uri="{FF2B5EF4-FFF2-40B4-BE49-F238E27FC236}">
                <a16:creationId xmlns:a16="http://schemas.microsoft.com/office/drawing/2014/main" id="{AA6BA0A2-C2B8-94DF-505E-307FFAF9E13B}"/>
              </a:ext>
            </a:extLst>
          </p:cNvPr>
          <p:cNvSpPr/>
          <p:nvPr/>
        </p:nvSpPr>
        <p:spPr>
          <a:xfrm rot="10800000">
            <a:off x="6251450" y="3428996"/>
            <a:ext cx="2663950"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39" name="Round Same Side Corner Rectangle 38">
            <a:extLst>
              <a:ext uri="{FF2B5EF4-FFF2-40B4-BE49-F238E27FC236}">
                <a16:creationId xmlns:a16="http://schemas.microsoft.com/office/drawing/2014/main" id="{C4EEC3DE-46FD-BCA7-A479-588A94A3F90C}"/>
              </a:ext>
            </a:extLst>
          </p:cNvPr>
          <p:cNvSpPr/>
          <p:nvPr/>
        </p:nvSpPr>
        <p:spPr>
          <a:xfrm rot="10800000">
            <a:off x="9223247" y="3428995"/>
            <a:ext cx="2663951" cy="2209801"/>
          </a:xfrm>
          <a:prstGeom prst="round2SameRect">
            <a:avLst>
              <a:gd name="adj1" fmla="val 4620"/>
              <a:gd name="adj2" fmla="val 0"/>
            </a:avLst>
          </a:prstGeom>
          <a:solidFill>
            <a:srgbClr val="0F4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32" name="Picture 8" descr="2021 Year in Review">
            <a:extLst>
              <a:ext uri="{FF2B5EF4-FFF2-40B4-BE49-F238E27FC236}">
                <a16:creationId xmlns:a16="http://schemas.microsoft.com/office/drawing/2014/main" id="{064F34BA-5E88-CBC9-1B96-947E2911C79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29732" y="4086223"/>
            <a:ext cx="2116539" cy="899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white letter on a black background&#10;&#10;Description automatically generated">
            <a:extLst>
              <a:ext uri="{FF2B5EF4-FFF2-40B4-BE49-F238E27FC236}">
                <a16:creationId xmlns:a16="http://schemas.microsoft.com/office/drawing/2014/main" id="{38C81C20-0577-1ABD-2906-E0E21297E9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56909" y="4261722"/>
            <a:ext cx="1993578" cy="468259"/>
          </a:xfrm>
          <a:prstGeom prst="rect">
            <a:avLst/>
          </a:prstGeom>
        </p:spPr>
      </p:pic>
      <p:sp>
        <p:nvSpPr>
          <p:cNvPr id="43" name="Title 27">
            <a:extLst>
              <a:ext uri="{FF2B5EF4-FFF2-40B4-BE49-F238E27FC236}">
                <a16:creationId xmlns:a16="http://schemas.microsoft.com/office/drawing/2014/main" id="{81DD8969-166F-5C02-A5E7-7731D72C94EA}"/>
              </a:ext>
            </a:extLst>
          </p:cNvPr>
          <p:cNvSpPr txBox="1">
            <a:spLocks/>
          </p:cNvSpPr>
          <p:nvPr/>
        </p:nvSpPr>
        <p:spPr>
          <a:xfrm>
            <a:off x="304799" y="313111"/>
            <a:ext cx="6558988" cy="9692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cap="all" baseline="0">
                <a:solidFill>
                  <a:srgbClr val="02355A"/>
                </a:solidFill>
                <a:latin typeface="+mj-lt"/>
                <a:ea typeface="+mj-ea"/>
                <a:cs typeface="+mj-cs"/>
              </a:defRPr>
            </a:lvl1pPr>
          </a:lstStyle>
          <a:p>
            <a:pPr marL="0" marR="0" lvl="0" indent="0" algn="l" defTabSz="914400" rtl="0" eaLnBrk="1" fontAlgn="auto" latinLnBrk="0" hangingPunct="1">
              <a:lnSpc>
                <a:spcPts val="2900"/>
              </a:lnSpc>
              <a:spcBef>
                <a:spcPct val="0"/>
              </a:spcBef>
              <a:spcAft>
                <a:spcPts val="0"/>
              </a:spcAft>
              <a:buClrTx/>
              <a:buSzTx/>
              <a:buFontTx/>
              <a:buNone/>
              <a:tabLst/>
              <a:defRPr/>
            </a:pPr>
            <a:r>
              <a:rPr kumimoji="0" lang="en-US" sz="3200" b="0" i="0" u="none" strike="noStrike" kern="1200" cap="all" spc="0" normalizeH="0" baseline="0" noProof="0" err="1">
                <a:ln>
                  <a:noFill/>
                </a:ln>
                <a:solidFill>
                  <a:srgbClr val="5A8C0E"/>
                </a:solidFill>
                <a:effectLst/>
                <a:uLnTx/>
                <a:uFillTx/>
                <a:latin typeface="GT Pressura LCG Black"/>
                <a:ea typeface="+mj-ea"/>
                <a:cs typeface="+mj-cs"/>
              </a:rPr>
              <a:t>Pepsico</a:t>
            </a:r>
            <a:r>
              <a:rPr kumimoji="0" lang="en-US" sz="3200" b="0" i="0" u="none" strike="noStrike" kern="1200" cap="all" spc="0" normalizeH="0" baseline="0" noProof="0">
                <a:ln>
                  <a:noFill/>
                </a:ln>
                <a:solidFill>
                  <a:srgbClr val="5A8C0E"/>
                </a:solidFill>
                <a:effectLst/>
                <a:uLnTx/>
                <a:uFillTx/>
                <a:latin typeface="GT Pressura LCG Black"/>
                <a:ea typeface="+mj-ea"/>
                <a:cs typeface="+mj-cs"/>
              </a:rPr>
              <a:t> is being recognized </a:t>
            </a:r>
            <a:br>
              <a:rPr kumimoji="0" lang="en-US" sz="3200" b="0" i="0" u="none" strike="noStrike" kern="1200" cap="all" spc="0" normalizeH="0" baseline="0" noProof="0">
                <a:ln>
                  <a:noFill/>
                </a:ln>
                <a:solidFill>
                  <a:srgbClr val="5A8C0E"/>
                </a:solidFill>
                <a:effectLst/>
                <a:uLnTx/>
                <a:uFillTx/>
                <a:latin typeface="GT Pressura LCG Black"/>
                <a:ea typeface="+mj-ea"/>
                <a:cs typeface="+mj-cs"/>
              </a:rPr>
            </a:br>
            <a:r>
              <a:rPr kumimoji="0" lang="en-US" sz="3200" b="0" i="0" u="none" strike="noStrike" kern="1200" cap="all" spc="0" normalizeH="0" baseline="0" noProof="0">
                <a:ln>
                  <a:noFill/>
                </a:ln>
                <a:solidFill>
                  <a:srgbClr val="5A8C0E"/>
                </a:solidFill>
                <a:effectLst/>
                <a:uLnTx/>
                <a:uFillTx/>
                <a:latin typeface="GT Pressura LCG Black"/>
                <a:ea typeface="+mj-ea"/>
                <a:cs typeface="+mj-cs"/>
              </a:rPr>
              <a:t>for our sustainability efforts</a:t>
            </a:r>
            <a:endParaRPr kumimoji="0" lang="en-US" sz="3200" b="0" i="0" u="none" strike="noStrike" kern="1200" cap="all" spc="0" normalizeH="0" baseline="0" noProof="0">
              <a:ln>
                <a:noFill/>
              </a:ln>
              <a:solidFill>
                <a:srgbClr val="2B660F"/>
              </a:solidFill>
              <a:effectLst/>
              <a:uLnTx/>
              <a:uFillTx/>
              <a:latin typeface="GT Pressura LCG Black"/>
              <a:ea typeface="+mj-ea"/>
              <a:cs typeface="+mj-cs"/>
            </a:endParaRPr>
          </a:p>
        </p:txBody>
      </p:sp>
    </p:spTree>
    <p:extLst>
      <p:ext uri="{BB962C8B-B14F-4D97-AF65-F5344CB8AC3E}">
        <p14:creationId xmlns:p14="http://schemas.microsoft.com/office/powerpoint/2010/main" val="9968339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7F68C3-B70B-4F7E-A900-FAC674413AF8}"/>
</file>

<file path=customXml/itemProps3.xml><?xml version="1.0" encoding="utf-8"?>
<ds:datastoreItem xmlns:ds="http://schemas.openxmlformats.org/officeDocument/2006/customXml" ds:itemID="{7C66A18F-5D2A-4799-9F8F-90793222BC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228</TotalTime>
  <Words>542</Words>
  <Application>Microsoft Office PowerPoint</Application>
  <PresentationFormat>Widescreen</PresentationFormat>
  <Paragraphs>51</Paragraphs>
  <Slides>2</Slides>
  <Notes>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vt:i4>
      </vt:variant>
    </vt:vector>
  </HeadingPairs>
  <TitlesOfParts>
    <vt:vector size="9" baseType="lpstr">
      <vt:lpstr>Gilroy Medium</vt:lpstr>
      <vt:lpstr>Arial</vt:lpstr>
      <vt:lpstr>Arial Narrow</vt:lpstr>
      <vt:lpstr>GT Pressura LCG Black</vt:lpstr>
      <vt:lpstr>Office Theme</vt:lpstr>
      <vt:lpstr>1_Office Theme</vt:lpstr>
      <vt:lpstr>think-cell Slide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13</cp:revision>
  <dcterms:created xsi:type="dcterms:W3CDTF">2025-10-17T20:50:14Z</dcterms:created>
  <dcterms:modified xsi:type="dcterms:W3CDTF">2026-04-08T19:28:11Z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