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3.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 id="2147483947" r:id="rId6"/>
    <p:sldMasterId id="2147483960" r:id="rId7"/>
  </p:sldMasterIdLst>
  <p:notesMasterIdLst>
    <p:notesMasterId r:id="rId13"/>
  </p:notesMasterIdLst>
  <p:handoutMasterIdLst>
    <p:handoutMasterId r:id="rId14"/>
  </p:handoutMasterIdLst>
  <p:sldIdLst>
    <p:sldId id="4191" r:id="rId8"/>
    <p:sldId id="4172" r:id="rId9"/>
    <p:sldId id="262" r:id="rId10"/>
    <p:sldId id="420" r:id="rId11"/>
    <p:sldId id="289" r:id="rId12"/>
  </p:sldIdLst>
  <p:sldSz cx="12192000" cy="6858000"/>
  <p:notesSz cx="6858000" cy="9144000"/>
  <p:embeddedFontLst>
    <p:embeddedFont>
      <p:font typeface="Arial Narrow" panose="020B0606020202030204" pitchFamily="34" charset="0"/>
      <p:regular r:id="rId15"/>
      <p:bold r:id="rId16"/>
      <p:italic r:id="rId17"/>
      <p:boldItalic r:id="rId18"/>
    </p:embeddedFont>
    <p:embeddedFont>
      <p:font typeface="Gilroy Medium" panose="00000600000000000000" charset="0"/>
      <p:regular r:id="rId19"/>
      <p:bold r:id="rId20"/>
    </p:embeddedFont>
    <p:embeddedFont>
      <p:font typeface="GT Pressura LCG Black" panose="020B060402020202020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
      <p:font typeface="Segoe UI" panose="020B0502040204020203" pitchFamily="34" charset="0"/>
      <p:regular r:id="rId29"/>
      <p:bold r:id="rId30"/>
      <p:italic r:id="rId31"/>
      <p:bold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432"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ilroy Medium" panose="00000600000000000000" pitchFamily="50" charset="0"/>
                <a:ea typeface="+mn-ea"/>
                <a:cs typeface="+mn-cs"/>
              </a:rPr>
              <a:t>pep+ is our end‑to‑end transformation strategy — embedding sustainability into how we operate, innovate, and grow. </a:t>
            </a:r>
            <a:r>
              <a:rPr lang="en-US" dirty="0"/>
              <a:t>This slide defines pep+ as PepsiCo’s end-to-end transformation strategy with sustainability at the center of the business. The key feature is that pep+ is positioned as a driver of growth and resilience, not only an impact commitment. It also introduces the three interconnected pillars that structure the strategy. The benefit is a clear framework to understand how sustainability priorities translate into actions across the company. For customers, the takeaway is that pep+ is designed to create a stronger future for PepsiCo and the communities where we operate. This creates a foundation for partnership conversations that connect strategy to real initiatives.</a:t>
            </a:r>
            <a:endParaRPr lang="en-US" sz="1200" b="0" i="0" kern="1200" dirty="0">
              <a:solidFill>
                <a:schemeClr val="tx1"/>
              </a:solidFill>
              <a:effectLst/>
              <a:latin typeface="Gilroy Medium" panose="00000600000000000000" pitchFamily="50" charset="0"/>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pep+ NA Team: Shanna.Parra@pepsico.com or Catherine.Walton@pepsico.com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63341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effectLst/>
                <a:latin typeface="Segoe UI" panose="020B0502040204020203" pitchFamily="34" charset="0"/>
              </a:rPr>
              <a:t>As we look at where growth is coming from in the market, one theme is absolutely unmistakable: sustainability has become a key driver of consumer relevance — and it’s directly shaping purchase decisions, brand loyalty, and customer traffic.</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b="1" i="0" dirty="0">
              <a:solidFill>
                <a:schemeClr val="tx1"/>
              </a:solidFill>
              <a:highlight>
                <a:srgbClr val="00FFFF"/>
              </a:highlight>
            </a:endParaRPr>
          </a:p>
          <a:p>
            <a:pPr fontAlgn="t"/>
            <a:r>
              <a:rPr lang="en-US" b="0" i="0" dirty="0">
                <a:effectLst/>
                <a:latin typeface="Segoe UI" panose="020B0502040204020203" pitchFamily="34" charset="0"/>
              </a:rPr>
              <a:t>Let’s start with Gen Z — because they’re no longer an emerging segment; they are </a:t>
            </a:r>
            <a:r>
              <a:rPr lang="en-US" b="0" i="1" dirty="0">
                <a:effectLst/>
                <a:latin typeface="Segoe UI" panose="020B0502040204020203" pitchFamily="34" charset="0"/>
              </a:rPr>
              <a:t>the</a:t>
            </a:r>
            <a:r>
              <a:rPr lang="en-US" b="0" i="0" dirty="0">
                <a:effectLst/>
                <a:latin typeface="Segoe UI" panose="020B0502040204020203" pitchFamily="34" charset="0"/>
              </a:rPr>
              <a:t> segment shaping the next decade of demand. Over 70% of younger consumers say they’ve chosen a product specifically because of its </a:t>
            </a:r>
            <a:r>
              <a:rPr lang="en-US" b="0" i="1" dirty="0">
                <a:effectLst/>
                <a:latin typeface="Segoe UI" panose="020B0502040204020203" pitchFamily="34" charset="0"/>
              </a:rPr>
              <a:t>sustainable packaging</a:t>
            </a:r>
            <a:r>
              <a:rPr lang="en-US" b="0" i="0" dirty="0">
                <a:effectLst/>
                <a:latin typeface="Segoe UI" panose="020B0502040204020203" pitchFamily="34" charset="0"/>
              </a:rPr>
              <a:t>. That’s not a niche behavior — that is mainstream. And importantly for us, 1 in 4 Gen Z consumers actually researches a brand’s environmental credentials </a:t>
            </a:r>
            <a:r>
              <a:rPr lang="en-US" b="0" i="1" dirty="0">
                <a:effectLst/>
                <a:latin typeface="Segoe UI" panose="020B0502040204020203" pitchFamily="34" charset="0"/>
              </a:rPr>
              <a:t>before</a:t>
            </a:r>
            <a:r>
              <a:rPr lang="en-US" b="0" i="0" dirty="0">
                <a:effectLst/>
                <a:latin typeface="Segoe UI" panose="020B0502040204020203" pitchFamily="34" charset="0"/>
              </a:rPr>
              <a:t> they buy. That means sustainability isn’t a ‘nice to have’—it’s part of the consideration set. It’s part of how they decide between Brand A and Brand B.</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b="0" i="0" dirty="0">
              <a:solidFill>
                <a:schemeClr val="tx1"/>
              </a:solidFill>
              <a:highlight>
                <a:srgbClr val="00FFFF"/>
              </a:highlight>
            </a:endParaRPr>
          </a:p>
          <a:p>
            <a:pPr fontAlgn="t"/>
            <a:r>
              <a:rPr lang="en-US" b="0" i="0" dirty="0">
                <a:effectLst/>
                <a:latin typeface="Segoe UI" panose="020B0502040204020203" pitchFamily="34" charset="0"/>
              </a:rPr>
              <a:t>The same trend is playing out in foodservice. 72% of adults say they’re more likely to visit a restaurant that uses sustainable business practices. Restaurants are responding. Three out of four are already moving toward waste tracking, smarter inventory systems, and operational choices that reduce environmental impact. What that means for us: sustainability is no longer a back‑of‑house conversation. Foodservice retailers are using it as a </a:t>
            </a:r>
            <a:r>
              <a:rPr lang="en-US" b="0" i="1" dirty="0">
                <a:effectLst/>
                <a:latin typeface="Segoe UI" panose="020B0502040204020203" pitchFamily="34" charset="0"/>
              </a:rPr>
              <a:t>front‑of‑house value proposition</a:t>
            </a:r>
            <a:r>
              <a:rPr lang="en-US" b="0" i="0" dirty="0">
                <a:effectLst/>
                <a:latin typeface="Segoe UI" panose="020B0502040204020203" pitchFamily="34" charset="0"/>
              </a:rPr>
              <a:t> to attract guests. Our ability to equip our foodservice partners with solutions — like lower‑impact packaging, waste‑reducing formats, and sustainability‑linked insights — becomes a competitive advantage. We’re not just selling products; we’re helping our customers meet very real consumer expectations.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b="0" i="0" dirty="0">
              <a:solidFill>
                <a:schemeClr val="tx1"/>
              </a:solidFill>
              <a:highlight>
                <a:srgbClr val="00FFFF"/>
              </a:highlight>
            </a:endParaRPr>
          </a:p>
          <a:p>
            <a:pPr fontAlgn="t"/>
            <a:r>
              <a:rPr lang="en-US" b="0" i="0" dirty="0">
                <a:effectLst/>
                <a:latin typeface="Segoe UI" panose="020B0502040204020203" pitchFamily="34" charset="0"/>
              </a:rPr>
              <a:t>Finally, let’s talk about what drives growth on the shelf. Products with sustainability‑related messaging are growing at </a:t>
            </a:r>
            <a:r>
              <a:rPr lang="en-US" b="0" i="1" dirty="0">
                <a:effectLst/>
                <a:latin typeface="Segoe UI" panose="020B0502040204020203" pitchFamily="34" charset="0"/>
              </a:rPr>
              <a:t>2.3x the rate</a:t>
            </a:r>
            <a:r>
              <a:rPr lang="en-US" b="0" i="0" dirty="0">
                <a:effectLst/>
                <a:latin typeface="Segoe UI" panose="020B0502040204020203" pitchFamily="34" charset="0"/>
              </a:rPr>
              <a:t> of conventionally‑marketed CPGs. That’s a signal we should not ignore: when sustainability shows up clearly on pack, consumers engage. In fact, 3 in 4 shoppers say they interact with sustainability information directly on the packaging or label. For us, this means the pack is no longer just design real estate — it’s a growth lever. If we help our customers bring more sustainability communication to the shelf, we help them unlock faster‑moving categories and stronger shopper conversion</a:t>
            </a:r>
            <a:r>
              <a:rPr lang="en-US" b="1" i="0" dirty="0">
                <a:effectLst/>
                <a:latin typeface="Segoe UI" panose="020B0502040204020203" pitchFamily="34" charset="0"/>
              </a:rPr>
              <a:t>.</a:t>
            </a:r>
            <a:endParaRPr lang="en-US" b="0"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b="1" i="0" dirty="0">
              <a:solidFill>
                <a:schemeClr val="tx1"/>
              </a:solidFill>
              <a:highlight>
                <a:srgbClr val="00FFFF"/>
              </a:highlight>
            </a:endParaRPr>
          </a:p>
          <a:p>
            <a:pPr fontAlgn="t"/>
            <a:r>
              <a:rPr lang="en-US" b="0" i="0" dirty="0">
                <a:effectLst/>
                <a:latin typeface="Segoe UI" panose="020B0502040204020203" pitchFamily="34" charset="0"/>
              </a:rPr>
              <a:t>So across retail, foodservice, and every generation—but especially Gen Zs and younger Millennials—sustainability is now a proven driver of choice, traffic, and growth. The brands that win are the ones that make sustainability visible, credible, and easy for the consumer to act on. Our opportunity is to connect our portfolio, our packaging, and our customer solutions directly to these behaviors — making sustainability not just the right thing to do, but a commercial accelerator.</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ltLang="en-US" b="1" i="0" dirty="0">
              <a:solidFill>
                <a:schemeClr val="tx1"/>
              </a:solidFill>
              <a:highlight>
                <a:srgbClr val="00FFFF"/>
              </a:highligh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b="1" i="0" dirty="0">
                <a:solidFill>
                  <a:schemeClr val="tx1"/>
                </a:solidFill>
                <a:highlight>
                  <a:srgbClr val="00FFFF"/>
                </a:highlight>
              </a:rPr>
              <a:t>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en-US" i="0" dirty="0">
                <a:solidFill>
                  <a:schemeClr val="tx1"/>
                </a:solidFill>
                <a:highlight>
                  <a:srgbClr val="00FFFF"/>
                </a:highlight>
              </a:rPr>
              <a:t>NYU Centre for </a:t>
            </a:r>
            <a:r>
              <a:rPr lang="en-US" altLang="en-US" b="0" i="0" u="none" dirty="0">
                <a:solidFill>
                  <a:schemeClr val="tx1"/>
                </a:solidFill>
                <a:highlight>
                  <a:srgbClr val="00FFFF"/>
                </a:highlight>
              </a:rPr>
              <a:t>Sustainable Business (2024) Sustainable Market Share Index. </a:t>
            </a:r>
            <a:r>
              <a:rPr lang="en-US" altLang="en-US" b="0" i="0" u="none" dirty="0">
                <a:solidFill>
                  <a:schemeClr val="tx1"/>
                </a:solidFill>
              </a:rPr>
              <a:t>https://www.stern.nyu.edu/experience-stern/about/departments-centers-initiatives/centers-of-research/center-sustainable-business/research/csb-sustainable-market-share-index</a:t>
            </a:r>
            <a:endParaRPr lang="en-US" b="0" i="0" u="none"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i="0" u="none" dirty="0">
                <a:solidFill>
                  <a:schemeClr val="tx1"/>
                </a:solidFill>
                <a:highlight>
                  <a:srgbClr val="00FFFF"/>
                </a:highlight>
              </a:rPr>
              <a:t>Kantar (2024) </a:t>
            </a:r>
            <a:r>
              <a:rPr lang="en-US" b="0" i="0" u="none" dirty="0">
                <a:solidFill>
                  <a:schemeClr val="tx1"/>
                </a:solidFill>
                <a:highlight>
                  <a:srgbClr val="00FFFF"/>
                </a:highlight>
              </a:rPr>
              <a:t>Sustainability insights </a:t>
            </a:r>
            <a:r>
              <a:rPr lang="en-US" b="0" i="1" u="none" dirty="0">
                <a:solidFill>
                  <a:schemeClr val="tx1"/>
                </a:solidFill>
                <a:highlight>
                  <a:srgbClr val="00FFFF"/>
                </a:highlight>
              </a:rPr>
              <a:t>[‘</a:t>
            </a:r>
            <a:r>
              <a:rPr lang="en-US" sz="1200" i="1" kern="1200" dirty="0">
                <a:solidFill>
                  <a:schemeClr val="tx1"/>
                </a:solidFill>
                <a:effectLst/>
                <a:latin typeface="Gilroy Medium" panose="00000600000000000000" pitchFamily="50" charset="0"/>
                <a:ea typeface="+mn-ea"/>
                <a:cs typeface="+mn-cs"/>
              </a:rPr>
              <a:t>72% Americans pay attention to information on beverage packaging/ labels’]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i="1" kern="1200" dirty="0">
              <a:solidFill>
                <a:schemeClr val="tx1"/>
              </a:solidFill>
              <a:effectLst/>
              <a:latin typeface="Gilroy Medium" panose="00000600000000000000" pitchFamily="50"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238045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framework focuses on five key areas for customer growth and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Energy:  Helps customers accelerate renewable energy adoption and stay on track to meet their climate targets, while strengthening PepsiCo’s role as a strategic partner in delivering measurable sustainability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Ag: Helps customers strengthen supply chain resilience and make measurable progress toward their Scope 3 emissions reduction commitments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Recycling: Supports customers in achieving recycling targets while positioning them as leaders in the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Packaging: Helps customers stay ahead on packaging innovation while leading in sustainable packaging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Water: </a:t>
            </a:r>
            <a:r>
              <a:rPr lang="en-US" sz="1800" dirty="0">
                <a:effectLst/>
                <a:latin typeface="Calibri" panose="020F0502020204030204" pitchFamily="34" charset="0"/>
                <a:ea typeface="Times New Roman" panose="02020603050405020304" pitchFamily="18" charset="0"/>
              </a:rPr>
              <a:t>Supports customers’ water stewardship goals and enables effective water strategies for operational efficiencies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On the next slide, we will review our pep+ suite of resources available on www.partnersfortomorrow.com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pep+ NA Team: Shanna.Parra@pepsico.com or Catherine.Walton@pepsico.com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390201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D972-E64D-1D9E-AADD-1F45BEB6B2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08515-2429-97A4-6365-87E6F6474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63BFC-9835-F484-3E96-7F1035B18A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the range of Partners for Tomorrow solutions across agriculture, learning, energy, water, packaging, and recycling. The key feature is category breadth—there are multiple ways to engage your customers depending on their sustainability goals. The benefit is that customers can choose solutions that fit their footprint, priorities, and timeline. It also reinforces that these solutions are designed to span education, infrastructure, and tangible packaging and recycling actions. The takeaway is that PepsiCo has a robust portfolio approach to sustainability partnerships that drive impact. </a:t>
            </a:r>
          </a:p>
          <a:p>
            <a:endParaRPr lang="en-US" dirty="0"/>
          </a:p>
          <a:p>
            <a:r>
              <a:rPr lang="en-US" dirty="0"/>
              <a:t>pep+ NA Team: Shanna.Parra@pepsico.com or Catherine.Walton@pepsico.com </a:t>
            </a:r>
          </a:p>
        </p:txBody>
      </p:sp>
      <p:sp>
        <p:nvSpPr>
          <p:cNvPr id="4" name="Slide Number Placeholder 3">
            <a:extLst>
              <a:ext uri="{FF2B5EF4-FFF2-40B4-BE49-F238E27FC236}">
                <a16:creationId xmlns:a16="http://schemas.microsoft.com/office/drawing/2014/main" id="{C1CEA1E1-D54E-E6B5-F092-1576D932C5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842964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31.emf"/></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45F5-28CA-5DB5-8EC3-ED0AE484C8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844163-E85E-F9B8-D7EA-5DB68942151A}"/>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4" name="Footer Placeholder 3">
            <a:extLst>
              <a:ext uri="{FF2B5EF4-FFF2-40B4-BE49-F238E27FC236}">
                <a16:creationId xmlns:a16="http://schemas.microsoft.com/office/drawing/2014/main" id="{8A494EAB-E528-D875-48A1-0F63EAE998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B0F8AB-8909-F98B-C7D5-E8D700000EF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35129462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A0421-E508-2403-17C5-A5ECF276DAB5}"/>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3" name="Footer Placeholder 2">
            <a:extLst>
              <a:ext uri="{FF2B5EF4-FFF2-40B4-BE49-F238E27FC236}">
                <a16:creationId xmlns:a16="http://schemas.microsoft.com/office/drawing/2014/main" id="{584B592A-4E4B-A87B-A24B-5184D71135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E8476A-E68F-A1DB-CCAD-67830C29F62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370433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F24BF-729C-7467-0498-381C9A788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46C835-19CD-2B14-E3D8-C15B0EB4AE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1258CC-9C42-19C2-563F-3938E6FECF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C08C2F-B5CD-FB0D-61DD-580453450F51}"/>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6" name="Footer Placeholder 5">
            <a:extLst>
              <a:ext uri="{FF2B5EF4-FFF2-40B4-BE49-F238E27FC236}">
                <a16:creationId xmlns:a16="http://schemas.microsoft.com/office/drawing/2014/main" id="{A5DC7DBF-DC61-8052-DB02-F1DFD2B9D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9E0C56-029A-932F-A8F6-F5DDAFE4F048}"/>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42923519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8102-2712-6EAD-DCAC-AB08E2A7C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CBC41-FE92-885C-6EF1-480029EE0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AF890-B0A7-D8BA-AB72-B63CF135E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FA0D5-8AAD-9C75-0094-70301A7BF56C}"/>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6" name="Footer Placeholder 5">
            <a:extLst>
              <a:ext uri="{FF2B5EF4-FFF2-40B4-BE49-F238E27FC236}">
                <a16:creationId xmlns:a16="http://schemas.microsoft.com/office/drawing/2014/main" id="{E0490254-930A-F9CC-B76E-41B9D97165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A8403-199F-9CA8-695D-A534D06EF13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7758428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16B5-D6FE-ACB6-6E51-4D330FC01C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3AEEC-238A-3A86-E76B-966A43E8D6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FC727-76A3-3F06-2ABF-574EFDF9844D}"/>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F4971537-B2F2-9CC2-C248-F4AA09239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BDA92-D53F-E736-E1BC-577348BBAC8A}"/>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22109909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3A883B-8BF3-57FA-3174-40A16DD6D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FB3AFF-F4D2-38DD-7239-778B3998BC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9D12C-2739-CF34-2434-5953979BEDC0}"/>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1F019EB6-1E2D-B62F-0481-C207A9182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8190F-C83D-C42F-D98E-E20D3F437A6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8410877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emplate 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6233422C-1D59-96A0-39BE-B1176474EA5F}"/>
              </a:ext>
            </a:extLst>
          </p:cNvPr>
          <p:cNvPicPr/>
          <p:nvPr userDrawn="1"/>
        </p:nvPicPr>
        <p:blipFill>
          <a:blip r:embed="rId2"/>
          <a:srcRect l="9188" t="7910" r="15295" b="9073"/>
          <a:stretch>
            <a:fillRect/>
          </a:stretch>
        </p:blipFill>
        <p:spPr>
          <a:xfrm>
            <a:off x="-36577" y="-1"/>
            <a:ext cx="12228577" cy="6925240"/>
          </a:xfrm>
          <a:prstGeom prst="rect">
            <a:avLst/>
          </a:prstGeom>
        </p:spPr>
      </p:pic>
    </p:spTree>
    <p:extLst>
      <p:ext uri="{BB962C8B-B14F-4D97-AF65-F5344CB8AC3E}">
        <p14:creationId xmlns:p14="http://schemas.microsoft.com/office/powerpoint/2010/main" val="3591737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538552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4225406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299875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9286065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19202616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2986604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899C5505-1DE0-CC32-FB7C-E658A72371D2}"/>
              </a:ext>
            </a:extLst>
          </p:cNvPr>
          <p:cNvGraphicFramePr>
            <a:graphicFrameLocks/>
          </p:cNvGraphicFramePr>
          <p:nvPr userDrawn="1">
            <p:custDataLst>
              <p:tags r:id="rId1"/>
            </p:custDataLst>
            <p:extLst>
              <p:ext uri="{D42A27DB-BD31-4B8C-83A1-F6EECF244321}">
                <p14:modId xmlns:p14="http://schemas.microsoft.com/office/powerpoint/2010/main" val="500408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899C5505-1DE0-CC32-FB7C-E658A72371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Tree>
    <p:extLst>
      <p:ext uri="{BB962C8B-B14F-4D97-AF65-F5344CB8AC3E}">
        <p14:creationId xmlns:p14="http://schemas.microsoft.com/office/powerpoint/2010/main" val="15484442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99667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8934791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8237740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053259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18316633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8426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78077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1529215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31735737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186808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147280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20834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2265025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40869444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2983058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554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0910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7178153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9987328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Tree>
    <p:extLst>
      <p:ext uri="{BB962C8B-B14F-4D97-AF65-F5344CB8AC3E}">
        <p14:creationId xmlns:p14="http://schemas.microsoft.com/office/powerpoint/2010/main" val="3182966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0808447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a:t>Click to edit title</a:t>
            </a:r>
          </a:p>
        </p:txBody>
      </p:sp>
    </p:spTree>
    <p:extLst>
      <p:ext uri="{BB962C8B-B14F-4D97-AF65-F5344CB8AC3E}">
        <p14:creationId xmlns:p14="http://schemas.microsoft.com/office/powerpoint/2010/main" val="1817220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2521299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4862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8122615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157390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2802530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3469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06833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7305435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4491239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14043974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9943162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47022147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28257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1888027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a:solidFill>
                <a:schemeClr val="tx2"/>
              </a:solidFill>
            </a:endParaRPr>
          </a:p>
        </p:txBody>
      </p:sp>
    </p:spTree>
    <p:extLst>
      <p:ext uri="{BB962C8B-B14F-4D97-AF65-F5344CB8AC3E}">
        <p14:creationId xmlns:p14="http://schemas.microsoft.com/office/powerpoint/2010/main" val="4784165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1757354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5094912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25723266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34172854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9377075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6263782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24017846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309434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217993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24562686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14284417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15590151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2971777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2959796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364551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23405123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3859487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9104436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289180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34104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3916691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6088274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9966375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34464503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_Template 2">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6233422C-1D59-96A0-39BE-B1176474EA5F}"/>
              </a:ext>
            </a:extLst>
          </p:cNvPr>
          <p:cNvPicPr/>
          <p:nvPr userDrawn="1"/>
        </p:nvPicPr>
        <p:blipFill>
          <a:blip r:embed="rId2"/>
          <a:srcRect l="9188" t="7910" r="15295" b="9073"/>
          <a:stretch>
            <a:fillRect/>
          </a:stretch>
        </p:blipFill>
        <p:spPr>
          <a:xfrm>
            <a:off x="-36577" y="-1"/>
            <a:ext cx="12228577" cy="6925240"/>
          </a:xfrm>
          <a:prstGeom prst="rect">
            <a:avLst/>
          </a:prstGeom>
        </p:spPr>
      </p:pic>
    </p:spTree>
    <p:extLst>
      <p:ext uri="{BB962C8B-B14F-4D97-AF65-F5344CB8AC3E}">
        <p14:creationId xmlns:p14="http://schemas.microsoft.com/office/powerpoint/2010/main" val="636491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38997-2DA0-4918-91EB-490940FA3A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BB040-A145-3AA7-877E-E91443CAA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55AAC-6C9C-B9B4-2823-7132158446AE}"/>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DD4A3615-3C73-5979-282E-475AE8EA6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9913D-B9E6-8447-8270-F9D4BCA9DEC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3560172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DF12-56F6-FDF5-D698-0E2ABB48E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0E827-3466-4711-B565-F179A1691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94C26-AE96-6B53-5FDA-9407A7CD5AA3}"/>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FEC38AAD-0650-CE4A-7144-53B3187FA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97D2E-EFED-1D8B-9EF3-F4E2FDBCD874}"/>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744499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D51B1-32A5-000F-7C0D-95409DD225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DA282A-AF3A-9F02-599D-BC72949D7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79C1DA-0B97-DF1A-0D3C-0FD94EA64789}"/>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4C701EAD-F77F-4EA8-E3EE-9CFEE6ED6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854A1-86F4-2431-BEFC-A4DB405DDA87}"/>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21187842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B575-AA38-E8B1-D116-C3138BF1A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3E1633-CCC7-3638-98CA-8EDFD90947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CD04B8-A83C-36E5-A2A1-57D0FE2797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79C4A-8E96-5C4F-F64D-EADC4D1D9049}"/>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6" name="Footer Placeholder 5">
            <a:extLst>
              <a:ext uri="{FF2B5EF4-FFF2-40B4-BE49-F238E27FC236}">
                <a16:creationId xmlns:a16="http://schemas.microsoft.com/office/drawing/2014/main" id="{6C993FDE-6E79-3289-2A9C-73086D0D0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3967B4-FAF8-23A9-8DB7-CCE2AA6D96B2}"/>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36826289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8643-CA84-FF2B-A124-BDE0619323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11A9CA-B4A4-F12E-DF9F-63B554A09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7FFBB1-916A-AF3F-FC3E-9A01EE6DCB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E88AE3-154D-D7F9-0D7E-7BF907ED2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F5AA72-879B-3A0C-2D46-47D31D5764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2FABDF-BF39-8113-0F49-35B0469F6334}"/>
              </a:ext>
            </a:extLst>
          </p:cNvPr>
          <p:cNvSpPr>
            <a:spLocks noGrp="1"/>
          </p:cNvSpPr>
          <p:nvPr>
            <p:ph type="dt" sz="half" idx="10"/>
          </p:nvPr>
        </p:nvSpPr>
        <p:spPr/>
        <p:txBody>
          <a:bodyPr/>
          <a:lstStyle/>
          <a:p>
            <a:fld id="{EE6C6205-97D9-4A05-9A9D-F4BAB27C480B}" type="datetimeFigureOut">
              <a:rPr lang="en-US" smtClean="0"/>
              <a:t>4/8/2026</a:t>
            </a:fld>
            <a:endParaRPr lang="en-US"/>
          </a:p>
        </p:txBody>
      </p:sp>
      <p:sp>
        <p:nvSpPr>
          <p:cNvPr id="8" name="Footer Placeholder 7">
            <a:extLst>
              <a:ext uri="{FF2B5EF4-FFF2-40B4-BE49-F238E27FC236}">
                <a16:creationId xmlns:a16="http://schemas.microsoft.com/office/drawing/2014/main" id="{C731CF6E-F4DE-D458-8838-508DCE526C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CF6BD7-1231-9096-196F-252650DE9229}"/>
              </a:ext>
            </a:extLst>
          </p:cNvPr>
          <p:cNvSpPr>
            <a:spLocks noGrp="1"/>
          </p:cNvSpPr>
          <p:nvPr>
            <p:ph type="sldNum" sz="quarter" idx="12"/>
          </p:nvPr>
        </p:nvSpPr>
        <p:spPr/>
        <p:txBody>
          <a:bodyPr/>
          <a:lstStyle/>
          <a:p>
            <a:fld id="{687A4EF6-41DC-408F-9D04-3682CC47F45C}" type="slidenum">
              <a:rPr lang="en-US" smtClean="0"/>
              <a:t>‹#›</a:t>
            </a:fld>
            <a:endParaRPr lang="en-US"/>
          </a:p>
        </p:txBody>
      </p:sp>
    </p:spTree>
    <p:extLst>
      <p:ext uri="{BB962C8B-B14F-4D97-AF65-F5344CB8AC3E}">
        <p14:creationId xmlns:p14="http://schemas.microsoft.com/office/powerpoint/2010/main" val="7071247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3.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7" Type="http://schemas.openxmlformats.org/officeDocument/2006/relationships/slideLayout" Target="../slideLayouts/slideLayout113.xml"/><Relationship Id="rId71" Type="http://schemas.openxmlformats.org/officeDocument/2006/relationships/tags" Target="../tags/tag2.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66" Type="http://schemas.openxmlformats.org/officeDocument/2006/relationships/slideLayout" Target="../slideLayouts/slideLayout172.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61" Type="http://schemas.openxmlformats.org/officeDocument/2006/relationships/slideLayout" Target="../slideLayouts/slideLayout167.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image" Target="../media/image31.emf"/><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oleObject" Target="../embeddings/oleObject2.bin"/><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theme" Target="../theme/theme4.xml"/><Relationship Id="rId1" Type="http://schemas.openxmlformats.org/officeDocument/2006/relationships/slideLayout" Target="../slideLayouts/slideLayout107.xml"/><Relationship Id="rId6"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E9393-B9D1-299E-7285-6C36FE4027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2DE655-87F2-36E1-A4C5-90C78CE982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8F7D8-AF5E-D59E-A4C5-2FDC8EBF76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C6205-97D9-4A05-9A9D-F4BAB27C480B}" type="datetimeFigureOut">
              <a:rPr lang="en-US" smtClean="0"/>
              <a:t>4/8/2026</a:t>
            </a:fld>
            <a:endParaRPr lang="en-US"/>
          </a:p>
        </p:txBody>
      </p:sp>
      <p:sp>
        <p:nvSpPr>
          <p:cNvPr id="5" name="Footer Placeholder 4">
            <a:extLst>
              <a:ext uri="{FF2B5EF4-FFF2-40B4-BE49-F238E27FC236}">
                <a16:creationId xmlns:a16="http://schemas.microsoft.com/office/drawing/2014/main" id="{D28FEF90-15FC-34CF-4520-81CC74C14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081E7-4085-41F7-A8E7-59B3213FEE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A4EF6-41DC-408F-9D04-3682CC47F45C}" type="slidenum">
              <a:rPr lang="en-US" smtClean="0"/>
              <a:t>‹#›</a:t>
            </a:fld>
            <a:endParaRPr lang="en-US"/>
          </a:p>
        </p:txBody>
      </p:sp>
    </p:spTree>
    <p:extLst>
      <p:ext uri="{BB962C8B-B14F-4D97-AF65-F5344CB8AC3E}">
        <p14:creationId xmlns:p14="http://schemas.microsoft.com/office/powerpoint/2010/main" val="391005635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BB297258-F19A-8A24-6656-C76765C48368}"/>
              </a:ext>
            </a:extLst>
          </p:cNvPr>
          <p:cNvGraphicFramePr>
            <a:graphicFrameLocks/>
          </p:cNvGraphicFramePr>
          <p:nvPr userDrawn="1">
            <p:custDataLst>
              <p:tags r:id="rId71"/>
            </p:custDataLst>
            <p:extLst>
              <p:ext uri="{D42A27DB-BD31-4B8C-83A1-F6EECF244321}">
                <p14:modId xmlns:p14="http://schemas.microsoft.com/office/powerpoint/2010/main" val="2174116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2" imgW="425" imgH="424" progId="TCLayout.ActiveDocument.1">
                  <p:embed/>
                </p:oleObj>
              </mc:Choice>
              <mc:Fallback>
                <p:oleObj name="think-cell Slide" r:id="rId72" imgW="425" imgH="424" progId="TCLayout.ActiveDocument.1">
                  <p:embed/>
                  <p:pic>
                    <p:nvPicPr>
                      <p:cNvPr id="24" name="think-cell data - do not delete" hidden="1">
                        <a:extLst>
                          <a:ext uri="{FF2B5EF4-FFF2-40B4-BE49-F238E27FC236}">
                            <a16:creationId xmlns:a16="http://schemas.microsoft.com/office/drawing/2014/main" id="{BB297258-F19A-8A24-6656-C76765C48368}"/>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1749428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 id="2147483996" r:id="rId36"/>
    <p:sldLayoutId id="2147483997" r:id="rId37"/>
    <p:sldLayoutId id="2147483998" r:id="rId38"/>
    <p:sldLayoutId id="2147483999" r:id="rId39"/>
    <p:sldLayoutId id="2147484000" r:id="rId40"/>
    <p:sldLayoutId id="2147484001" r:id="rId41"/>
    <p:sldLayoutId id="2147484002" r:id="rId42"/>
    <p:sldLayoutId id="2147484003" r:id="rId43"/>
    <p:sldLayoutId id="2147484004" r:id="rId44"/>
    <p:sldLayoutId id="2147484005" r:id="rId45"/>
    <p:sldLayoutId id="2147484006" r:id="rId46"/>
    <p:sldLayoutId id="2147484007" r:id="rId47"/>
    <p:sldLayoutId id="2147484008" r:id="rId48"/>
    <p:sldLayoutId id="2147484009" r:id="rId49"/>
    <p:sldLayoutId id="2147484010" r:id="rId50"/>
    <p:sldLayoutId id="2147484011" r:id="rId51"/>
    <p:sldLayoutId id="2147484012" r:id="rId52"/>
    <p:sldLayoutId id="2147484013" r:id="rId53"/>
    <p:sldLayoutId id="2147484014" r:id="rId54"/>
    <p:sldLayoutId id="2147484015" r:id="rId55"/>
    <p:sldLayoutId id="2147484016" r:id="rId56"/>
    <p:sldLayoutId id="2147484017" r:id="rId57"/>
    <p:sldLayoutId id="2147484018" r:id="rId58"/>
    <p:sldLayoutId id="2147484019" r:id="rId59"/>
    <p:sldLayoutId id="2147484020" r:id="rId60"/>
    <p:sldLayoutId id="2147484021" r:id="rId61"/>
    <p:sldLayoutId id="2147484022" r:id="rId62"/>
    <p:sldLayoutId id="2147484023" r:id="rId63"/>
    <p:sldLayoutId id="2147484024" r:id="rId64"/>
    <p:sldLayoutId id="2147484025" r:id="rId65"/>
    <p:sldLayoutId id="2147484026" r:id="rId66"/>
    <p:sldLayoutId id="2147484027" r:id="rId67"/>
    <p:sldLayoutId id="2147484028" r:id="rId68"/>
    <p:sldLayoutId id="2147484029" r:id="rId69"/>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png"/><Relationship Id="rId18" Type="http://schemas.openxmlformats.org/officeDocument/2006/relationships/hyperlink" Target="mailto:Nicole.popowski@pepsico.com" TargetMode="External"/><Relationship Id="rId3" Type="http://schemas.openxmlformats.org/officeDocument/2006/relationships/image" Target="../media/image35.jpeg"/><Relationship Id="rId21" Type="http://schemas.openxmlformats.org/officeDocument/2006/relationships/hyperlink" Target="https://www.pepsico.com/sustainability/report-downloads" TargetMode="External"/><Relationship Id="rId7" Type="http://schemas.openxmlformats.org/officeDocument/2006/relationships/image" Target="../media/image38.png"/><Relationship Id="rId12" Type="http://schemas.openxmlformats.org/officeDocument/2006/relationships/image" Target="../media/image42.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hyperlink" Target="https://www.pepsico.com/our-impact/esg-topics-a-z" TargetMode="External"/><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57.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8.xml"/><Relationship Id="rId1" Type="http://schemas.openxmlformats.org/officeDocument/2006/relationships/tags" Target="../tags/tag4.xml"/><Relationship Id="rId5" Type="http://schemas.openxmlformats.org/officeDocument/2006/relationships/image" Target="../media/image52.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18" Type="http://schemas.openxmlformats.org/officeDocument/2006/relationships/image" Target="../media/image63.png"/><Relationship Id="rId3" Type="http://schemas.openxmlformats.org/officeDocument/2006/relationships/notesSlide" Target="../notesSlides/notesSlide5.xml"/><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2.svg"/><Relationship Id="rId2" Type="http://schemas.openxmlformats.org/officeDocument/2006/relationships/slideLayout" Target="../slideLayouts/slideLayout113.xml"/><Relationship Id="rId16" Type="http://schemas.openxmlformats.org/officeDocument/2006/relationships/image" Target="../media/image61.png"/><Relationship Id="rId1" Type="http://schemas.openxmlformats.org/officeDocument/2006/relationships/tags" Target="../tags/tag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31.emf"/><Relationship Id="rId15" Type="http://schemas.openxmlformats.org/officeDocument/2006/relationships/image" Target="../media/image34.svg"/><Relationship Id="rId10" Type="http://schemas.openxmlformats.org/officeDocument/2006/relationships/image" Target="../media/image57.png"/><Relationship Id="rId19" Type="http://schemas.openxmlformats.org/officeDocument/2006/relationships/image" Target="../media/image64.svg"/><Relationship Id="rId4" Type="http://schemas.openxmlformats.org/officeDocument/2006/relationships/oleObject" Target="../embeddings/oleObject5.bin"/><Relationship Id="rId9" Type="http://schemas.openxmlformats.org/officeDocument/2006/relationships/image" Target="../media/image56.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JOINT BUSINESS PLANNING SELL STORY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8E522-41C1-D0E3-B3BE-19BF70FE0C25}"/>
              </a:ext>
            </a:extLst>
          </p:cNvPr>
          <p:cNvSpPr txBox="1"/>
          <p:nvPr/>
        </p:nvSpPr>
        <p:spPr>
          <a:xfrm>
            <a:off x="4640451" y="467286"/>
            <a:ext cx="2902401" cy="43248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8BBB28"/>
                </a:solidFill>
                <a:effectLst/>
                <a:uLnTx/>
                <a:uFillTx/>
                <a:latin typeface="GT Pressura LCG Black"/>
                <a:ea typeface="+mn-ea"/>
                <a:cs typeface="+mn-cs"/>
              </a:rPr>
              <a:t>PEP+ OVERVIEW</a:t>
            </a:r>
          </a:p>
        </p:txBody>
      </p:sp>
      <p:sp>
        <p:nvSpPr>
          <p:cNvPr id="3" name="TextBox 2">
            <a:extLst>
              <a:ext uri="{FF2B5EF4-FFF2-40B4-BE49-F238E27FC236}">
                <a16:creationId xmlns:a16="http://schemas.microsoft.com/office/drawing/2014/main" id="{3F34459B-C279-C9EE-2A1F-1E13CBCD52E6}"/>
              </a:ext>
            </a:extLst>
          </p:cNvPr>
          <p:cNvSpPr txBox="1"/>
          <p:nvPr/>
        </p:nvSpPr>
        <p:spPr>
          <a:xfrm>
            <a:off x="1529306" y="1169607"/>
            <a:ext cx="9379326" cy="166199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Gilroy" pitchFamily="2" charset="77"/>
                <a:ea typeface="+mn-ea"/>
                <a:cs typeface="Calibri" panose="020F0502020204030204" pitchFamily="34" charset="0"/>
              </a:rPr>
              <a:t>Our vision is to </a:t>
            </a:r>
            <a:r>
              <a:rPr kumimoji="0" lang="en-US"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t>Be the Global Leader in </a:t>
            </a:r>
            <a:r>
              <a:rPr kumimoji="0" lang="en-IN"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t>Convenient Foods </a:t>
            </a:r>
            <a:br>
              <a:rPr kumimoji="0" lang="en-IN"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br>
            <a:r>
              <a:rPr kumimoji="0" lang="en-IN"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t>and Drinks </a:t>
            </a:r>
            <a:r>
              <a:rPr kumimoji="0" lang="en-US"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t>by Winning with PepsiCo Positive (pep+). </a:t>
            </a:r>
            <a:br>
              <a:rPr kumimoji="0" lang="en-US"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rPr>
            </a:br>
            <a:endParaRPr kumimoji="0" lang="en-US" sz="1700" b="1" i="0" u="none" strike="noStrike" kern="1200" cap="none" spc="0" normalizeH="0" baseline="0" noProof="0" dirty="0">
              <a:ln>
                <a:noFill/>
              </a:ln>
              <a:solidFill>
                <a:prstClr val="white"/>
              </a:solidFill>
              <a:effectLst/>
              <a:uLnTx/>
              <a:uFillTx/>
              <a:latin typeface="Gilroy SemiBold" pitchFamily="2" charset="77"/>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90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Gilroy" pitchFamily="2" charset="77"/>
                <a:ea typeface="Calibri"/>
                <a:cs typeface="Calibri"/>
              </a:rPr>
              <a:t>pep+ is our strategic end-to-end transformation that places </a:t>
            </a:r>
            <a:r>
              <a:rPr kumimoji="0" lang="en-US" sz="1700" b="1" i="0" u="none" strike="noStrike" kern="1200" cap="none" spc="0" normalizeH="0" baseline="0" noProof="0" dirty="0">
                <a:ln>
                  <a:noFill/>
                </a:ln>
                <a:solidFill>
                  <a:prstClr val="white"/>
                </a:solidFill>
                <a:effectLst/>
                <a:uLnTx/>
                <a:uFillTx/>
                <a:latin typeface="Gilroy" pitchFamily="2" charset="77"/>
                <a:ea typeface="Calibri"/>
                <a:cs typeface="Calibri"/>
              </a:rPr>
              <a:t>sustainability at the center </a:t>
            </a:r>
            <a:br>
              <a:rPr kumimoji="0" lang="en-US" sz="1700" b="1" i="0" u="none" strike="noStrike" kern="1200" cap="none" spc="0" normalizeH="0" baseline="0" noProof="0" dirty="0">
                <a:ln>
                  <a:noFill/>
                </a:ln>
                <a:solidFill>
                  <a:prstClr val="white"/>
                </a:solidFill>
                <a:effectLst/>
                <a:uLnTx/>
                <a:uFillTx/>
                <a:latin typeface="Gilroy" pitchFamily="2" charset="77"/>
                <a:ea typeface="Calibri"/>
                <a:cs typeface="Calibri"/>
              </a:rPr>
            </a:br>
            <a:r>
              <a:rPr kumimoji="0" lang="en-US" sz="1700" b="1" i="0" u="none" strike="noStrike" kern="1200" cap="none" spc="0" normalizeH="0" baseline="0" noProof="0" dirty="0">
                <a:ln>
                  <a:noFill/>
                </a:ln>
                <a:solidFill>
                  <a:prstClr val="white"/>
                </a:solidFill>
                <a:effectLst/>
                <a:uLnTx/>
                <a:uFillTx/>
                <a:latin typeface="Gilroy" pitchFamily="2" charset="77"/>
                <a:ea typeface="Calibri"/>
                <a:cs typeface="Calibri"/>
              </a:rPr>
              <a:t>of our business strategy</a:t>
            </a:r>
            <a:r>
              <a:rPr kumimoji="0" lang="en-US" sz="1700" b="0" i="0" u="none" strike="noStrike" kern="1200" cap="none" spc="0" normalizeH="0" baseline="0" noProof="0" dirty="0">
                <a:ln>
                  <a:noFill/>
                </a:ln>
                <a:solidFill>
                  <a:prstClr val="white"/>
                </a:solidFill>
                <a:effectLst/>
                <a:uLnTx/>
                <a:uFillTx/>
                <a:latin typeface="Gilroy" pitchFamily="2" charset="77"/>
                <a:ea typeface="Calibri"/>
                <a:cs typeface="Calibri"/>
              </a:rPr>
              <a:t>, seeking to drive growth and build a stronger, more resilient future for PepsiCo and the communities where we operate.</a:t>
            </a:r>
            <a:endParaRPr kumimoji="0" lang="en-US" sz="1700" b="0" i="0" u="none" strike="noStrike" kern="1200" cap="none" spc="0" normalizeH="0" baseline="0" noProof="0" dirty="0">
              <a:ln>
                <a:noFill/>
              </a:ln>
              <a:solidFill>
                <a:prstClr val="white"/>
              </a:solidFill>
              <a:effectLst/>
              <a:uLnTx/>
              <a:uFillTx/>
              <a:latin typeface="Gilroy" pitchFamily="2" charset="77"/>
              <a:ea typeface="+mn-ea"/>
              <a:cs typeface="+mn-cs"/>
            </a:endParaRPr>
          </a:p>
        </p:txBody>
      </p:sp>
      <p:pic>
        <p:nvPicPr>
          <p:cNvPr id="5" name="Picture 4" descr="A logo of a leaf in a circle&#10;&#10;AI-generated content may be incorrect.">
            <a:extLst>
              <a:ext uri="{FF2B5EF4-FFF2-40B4-BE49-F238E27FC236}">
                <a16:creationId xmlns:a16="http://schemas.microsoft.com/office/drawing/2014/main" id="{3EE2E577-EDE4-2891-E2E3-39ECB8A67449}"/>
              </a:ext>
            </a:extLst>
          </p:cNvPr>
          <p:cNvPicPr>
            <a:picLocks noChangeAspect="1"/>
          </p:cNvPicPr>
          <p:nvPr/>
        </p:nvPicPr>
        <p:blipFill>
          <a:blip r:embed="rId3"/>
          <a:stretch>
            <a:fillRect/>
          </a:stretch>
        </p:blipFill>
        <p:spPr>
          <a:xfrm>
            <a:off x="2144555" y="3430450"/>
            <a:ext cx="1227368" cy="1332888"/>
          </a:xfrm>
          <a:prstGeom prst="rect">
            <a:avLst/>
          </a:prstGeom>
        </p:spPr>
      </p:pic>
      <p:pic>
        <p:nvPicPr>
          <p:cNvPr id="6" name="Picture 5" descr="A logo of a hand and a globe&#10;&#10;AI-generated content may be incorrect.">
            <a:extLst>
              <a:ext uri="{FF2B5EF4-FFF2-40B4-BE49-F238E27FC236}">
                <a16:creationId xmlns:a16="http://schemas.microsoft.com/office/drawing/2014/main" id="{37C6901D-85E1-1AA4-7681-4A949D3CFDF9}"/>
              </a:ext>
            </a:extLst>
          </p:cNvPr>
          <p:cNvPicPr>
            <a:picLocks noChangeAspect="1"/>
          </p:cNvPicPr>
          <p:nvPr/>
        </p:nvPicPr>
        <p:blipFill>
          <a:blip r:embed="rId4"/>
          <a:stretch>
            <a:fillRect/>
          </a:stretch>
        </p:blipFill>
        <p:spPr>
          <a:xfrm>
            <a:off x="8738777" y="3430450"/>
            <a:ext cx="1227368" cy="1332888"/>
          </a:xfrm>
          <a:prstGeom prst="rect">
            <a:avLst/>
          </a:prstGeom>
        </p:spPr>
      </p:pic>
      <p:pic>
        <p:nvPicPr>
          <p:cNvPr id="7" name="Picture 6" descr="A blue and green windmill with green arrows&#10;&#10;AI-generated content may be incorrect.">
            <a:extLst>
              <a:ext uri="{FF2B5EF4-FFF2-40B4-BE49-F238E27FC236}">
                <a16:creationId xmlns:a16="http://schemas.microsoft.com/office/drawing/2014/main" id="{022A32D2-B82C-4063-ED54-09DCF33154BA}"/>
              </a:ext>
            </a:extLst>
          </p:cNvPr>
          <p:cNvPicPr>
            <a:picLocks noChangeAspect="1"/>
          </p:cNvPicPr>
          <p:nvPr/>
        </p:nvPicPr>
        <p:blipFill>
          <a:blip r:embed="rId5"/>
          <a:stretch>
            <a:fillRect/>
          </a:stretch>
        </p:blipFill>
        <p:spPr>
          <a:xfrm>
            <a:off x="5477968" y="3414543"/>
            <a:ext cx="1227368" cy="1332888"/>
          </a:xfrm>
          <a:prstGeom prst="rect">
            <a:avLst/>
          </a:prstGeom>
        </p:spPr>
      </p:pic>
      <p:sp>
        <p:nvSpPr>
          <p:cNvPr id="8" name="TextBox 7">
            <a:extLst>
              <a:ext uri="{FF2B5EF4-FFF2-40B4-BE49-F238E27FC236}">
                <a16:creationId xmlns:a16="http://schemas.microsoft.com/office/drawing/2014/main" id="{3BCBD633-142C-0622-33A0-4EF6168DA8EE}"/>
              </a:ext>
            </a:extLst>
          </p:cNvPr>
          <p:cNvSpPr txBox="1"/>
          <p:nvPr/>
        </p:nvSpPr>
        <p:spPr>
          <a:xfrm>
            <a:off x="1529306" y="4927698"/>
            <a:ext cx="2457866" cy="121901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ilroy Medium"/>
                <a:ea typeface="+mn-ea"/>
                <a:cs typeface="+mn-cs"/>
              </a:rPr>
              <a:t>POSITIVE AGRICULTURE</a:t>
            </a:r>
            <a:br>
              <a:rPr kumimoji="0" lang="en-US" sz="1600" b="0" i="0" u="none" strike="noStrike" kern="1200" cap="none" spc="0" normalizeH="0" baseline="0" noProof="0">
                <a:ln>
                  <a:noFill/>
                </a:ln>
                <a:solidFill>
                  <a:srgbClr val="BFDE7E"/>
                </a:solidFill>
                <a:effectLst/>
                <a:uLnTx/>
                <a:uFillTx/>
                <a:latin typeface="Gilroy" pitchFamily="2" charset="77"/>
                <a:ea typeface="+mn-ea"/>
                <a:cs typeface="+mn-cs"/>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We are working to source our crops </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and ingredients in ways that restore</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 the earth and strengthen</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 farming communities.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FDE7E"/>
              </a:solidFill>
              <a:effectLst/>
              <a:uLnTx/>
              <a:uFillTx/>
              <a:latin typeface="Gilroy SemiBold" pitchFamily="2" charset="77"/>
              <a:ea typeface="+mn-ea"/>
              <a:cs typeface="+mn-cs"/>
            </a:endParaRPr>
          </a:p>
        </p:txBody>
      </p:sp>
      <p:sp>
        <p:nvSpPr>
          <p:cNvPr id="9" name="TextBox 8">
            <a:extLst>
              <a:ext uri="{FF2B5EF4-FFF2-40B4-BE49-F238E27FC236}">
                <a16:creationId xmlns:a16="http://schemas.microsoft.com/office/drawing/2014/main" id="{C96C79AB-AA33-0CCB-A1C8-F78203B276A5}"/>
              </a:ext>
            </a:extLst>
          </p:cNvPr>
          <p:cNvSpPr txBox="1"/>
          <p:nvPr/>
        </p:nvSpPr>
        <p:spPr>
          <a:xfrm>
            <a:off x="4862719" y="4927698"/>
            <a:ext cx="2457866" cy="121901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ilroy Medium"/>
                <a:ea typeface="+mn-ea"/>
                <a:cs typeface="+mn-cs"/>
              </a:rPr>
              <a:t>POSITIVE VALUE CHAIN</a:t>
            </a:r>
            <a:br>
              <a:rPr kumimoji="0" lang="en-US" sz="1600" b="0" i="0" u="none" strike="noStrike" kern="1200" cap="none" spc="0" normalizeH="0" baseline="0" noProof="0">
                <a:ln>
                  <a:noFill/>
                </a:ln>
                <a:solidFill>
                  <a:srgbClr val="BFDE7E"/>
                </a:solidFill>
                <a:effectLst/>
                <a:uLnTx/>
                <a:uFillTx/>
                <a:latin typeface="Gilroy" pitchFamily="2" charset="77"/>
                <a:ea typeface="+mn-ea"/>
                <a:cs typeface="+mn-cs"/>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We are helping to build</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a circular and inclusive</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value chain. </a:t>
            </a:r>
          </a:p>
        </p:txBody>
      </p:sp>
      <p:sp>
        <p:nvSpPr>
          <p:cNvPr id="10" name="TextBox 9">
            <a:extLst>
              <a:ext uri="{FF2B5EF4-FFF2-40B4-BE49-F238E27FC236}">
                <a16:creationId xmlns:a16="http://schemas.microsoft.com/office/drawing/2014/main" id="{6B0A9906-CE16-50AC-8C73-2111D4C5351E}"/>
              </a:ext>
            </a:extLst>
          </p:cNvPr>
          <p:cNvSpPr txBox="1"/>
          <p:nvPr/>
        </p:nvSpPr>
        <p:spPr>
          <a:xfrm>
            <a:off x="8192412" y="4927698"/>
            <a:ext cx="2457866" cy="1219016"/>
          </a:xfrm>
          <a:prstGeom prst="rect">
            <a:avLst/>
          </a:prstGeom>
          <a:noFill/>
        </p:spPr>
        <p:txBody>
          <a:bodyPr wrap="non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BFDE7E"/>
                </a:solidFill>
                <a:effectLst/>
                <a:uLnTx/>
                <a:uFillTx/>
                <a:latin typeface="Gilroy Medium"/>
                <a:ea typeface="+mn-ea"/>
                <a:cs typeface="+mn-cs"/>
              </a:rPr>
              <a:t>POSITIVE CHOICES</a:t>
            </a:r>
            <a:endParaRPr kumimoji="0" lang="en-US" sz="1600" b="0" i="0" u="none" strike="noStrike" kern="1200" cap="none" spc="0" normalizeH="0" baseline="0" noProof="0">
              <a:ln>
                <a:noFill/>
              </a:ln>
              <a:solidFill>
                <a:srgbClr val="BFDE7E"/>
              </a:solidFill>
              <a:effectLst/>
              <a:uLnTx/>
              <a:uFillTx/>
              <a:latin typeface="Gilroy" pitchFamily="2"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We are inspiring consumers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through our brands to make choices</a:t>
            </a:r>
            <a:b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b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 that  create more smiles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prstClr val="white"/>
                </a:solidFill>
                <a:effectLst/>
                <a:uLnTx/>
                <a:uFillTx/>
                <a:latin typeface="Gilroy" pitchFamily="2" charset="77"/>
                <a:ea typeface="+mn-ea"/>
                <a:cs typeface="Calibri" panose="020F0502020204030204" pitchFamily="34" charset="0"/>
              </a:rPr>
              <a:t>for them and the planet.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BFDE7E"/>
              </a:solidFill>
              <a:effectLst/>
              <a:uLnTx/>
              <a:uFillTx/>
              <a:latin typeface="Gilroy SemiBold" pitchFamily="2" charset="77"/>
              <a:ea typeface="+mn-ea"/>
              <a:cs typeface="+mn-cs"/>
            </a:endParaRPr>
          </a:p>
        </p:txBody>
      </p:sp>
    </p:spTree>
    <p:extLst>
      <p:ext uri="{BB962C8B-B14F-4D97-AF65-F5344CB8AC3E}">
        <p14:creationId xmlns:p14="http://schemas.microsoft.com/office/powerpoint/2010/main" val="112257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1ABAF758-D874-3B2C-2FBD-3560789DD339}"/>
              </a:ext>
            </a:extLst>
          </p:cNvPr>
          <p:cNvSpPr txBox="1">
            <a:spLocks/>
          </p:cNvSpPr>
          <p:nvPr/>
        </p:nvSpPr>
        <p:spPr>
          <a:xfrm>
            <a:off x="131560" y="1214930"/>
            <a:ext cx="3927706" cy="4419600"/>
          </a:xfrm>
          <a:prstGeom prst="roundRect">
            <a:avLst>
              <a:gd name="adj" fmla="val 2643"/>
            </a:avLst>
          </a:prstGeom>
          <a:solidFill>
            <a:srgbClr val="5D910D"/>
          </a:solidFill>
        </p:spPr>
        <p:txBody>
          <a:bodyPr vert="horz" lIns="182880" tIns="45720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rgbClr val="2B660F"/>
              </a:buClr>
              <a:buFont typeface="Arial" panose="020B0604020202020204" pitchFamily="34" charset="0"/>
              <a:buNone/>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white"/>
              </a:solidFill>
              <a:effectLst/>
              <a:uLnTx/>
              <a:uFillTx/>
              <a:latin typeface="Gilroy Medium"/>
              <a:ea typeface="+mn-ea"/>
              <a:cs typeface="+mn-cs"/>
            </a:endParaRPr>
          </a:p>
        </p:txBody>
      </p:sp>
      <p:sp>
        <p:nvSpPr>
          <p:cNvPr id="4" name="Text Placeholder 3">
            <a:extLst>
              <a:ext uri="{FF2B5EF4-FFF2-40B4-BE49-F238E27FC236}">
                <a16:creationId xmlns:a16="http://schemas.microsoft.com/office/drawing/2014/main" id="{A8D97056-8715-A3F9-DB79-04926F500F01}"/>
              </a:ext>
            </a:extLst>
          </p:cNvPr>
          <p:cNvSpPr>
            <a:spLocks noGrp="1"/>
          </p:cNvSpPr>
          <p:nvPr>
            <p:ph type="body" sz="quarter" idx="11"/>
          </p:nvPr>
        </p:nvSpPr>
        <p:spPr>
          <a:xfrm>
            <a:off x="107576" y="1219200"/>
            <a:ext cx="3919175" cy="4419600"/>
          </a:xfrm>
        </p:spPr>
        <p:txBody>
          <a:bodyPr/>
          <a:lstStyle/>
          <a:p>
            <a:endParaRPr lang="en-US"/>
          </a:p>
          <a:p>
            <a:endParaRPr lang="en-US"/>
          </a:p>
          <a:p>
            <a:endParaRPr lang="en-US"/>
          </a:p>
          <a:p>
            <a:endParaRPr lang="en-US"/>
          </a:p>
        </p:txBody>
      </p:sp>
      <p:sp>
        <p:nvSpPr>
          <p:cNvPr id="3" name="Title 2">
            <a:extLst>
              <a:ext uri="{FF2B5EF4-FFF2-40B4-BE49-F238E27FC236}">
                <a16:creationId xmlns:a16="http://schemas.microsoft.com/office/drawing/2014/main" id="{FDCC6635-125F-C18F-05D4-3A4459C94B63}"/>
              </a:ext>
            </a:extLst>
          </p:cNvPr>
          <p:cNvSpPr>
            <a:spLocks noGrp="1"/>
          </p:cNvSpPr>
          <p:nvPr>
            <p:ph type="title"/>
          </p:nvPr>
        </p:nvSpPr>
        <p:spPr>
          <a:xfrm>
            <a:off x="304799" y="162494"/>
            <a:ext cx="11887201" cy="475306"/>
          </a:xfrm>
        </p:spPr>
        <p:txBody>
          <a:bodyPr/>
          <a:lstStyle/>
          <a:p>
            <a:r>
              <a:rPr lang="en-US"/>
              <a:t>The Path to Consumer Relevance Runs Through </a:t>
            </a:r>
            <a:r>
              <a:rPr lang="en-US">
                <a:solidFill>
                  <a:schemeClr val="accent4">
                    <a:lumMod val="75000"/>
                  </a:schemeClr>
                </a:solidFill>
              </a:rPr>
              <a:t>Sustainability</a:t>
            </a:r>
          </a:p>
        </p:txBody>
      </p:sp>
      <p:sp>
        <p:nvSpPr>
          <p:cNvPr id="5" name="Text Placeholder 4">
            <a:extLst>
              <a:ext uri="{FF2B5EF4-FFF2-40B4-BE49-F238E27FC236}">
                <a16:creationId xmlns:a16="http://schemas.microsoft.com/office/drawing/2014/main" id="{A683CE33-B8EE-28C1-6292-F87148EE470A}"/>
              </a:ext>
            </a:extLst>
          </p:cNvPr>
          <p:cNvSpPr>
            <a:spLocks noGrp="1"/>
          </p:cNvSpPr>
          <p:nvPr>
            <p:ph type="body" sz="quarter" idx="16"/>
          </p:nvPr>
        </p:nvSpPr>
        <p:spPr>
          <a:xfrm>
            <a:off x="4200762" y="1219200"/>
            <a:ext cx="3854819" cy="4419600"/>
          </a:xfrm>
        </p:spPr>
        <p:txBody>
          <a:bodyPr/>
          <a:lstStyle/>
          <a:p>
            <a:endParaRPr lang="en-US"/>
          </a:p>
          <a:p>
            <a:endParaRPr lang="en-US"/>
          </a:p>
          <a:p>
            <a:endParaRPr lang="en-US"/>
          </a:p>
          <a:p>
            <a:r>
              <a:rPr lang="en-US" err="1"/>
              <a:t>zz</a:t>
            </a:r>
            <a:endParaRPr lang="en-US"/>
          </a:p>
        </p:txBody>
      </p:sp>
      <p:sp>
        <p:nvSpPr>
          <p:cNvPr id="6" name="Text Placeholder 5">
            <a:extLst>
              <a:ext uri="{FF2B5EF4-FFF2-40B4-BE49-F238E27FC236}">
                <a16:creationId xmlns:a16="http://schemas.microsoft.com/office/drawing/2014/main" id="{2A8EE098-8751-B795-CA96-A40B70F81918}"/>
              </a:ext>
            </a:extLst>
          </p:cNvPr>
          <p:cNvSpPr>
            <a:spLocks noGrp="1"/>
          </p:cNvSpPr>
          <p:nvPr>
            <p:ph type="body" sz="quarter" idx="19"/>
          </p:nvPr>
        </p:nvSpPr>
        <p:spPr>
          <a:xfrm>
            <a:off x="8214612" y="1219200"/>
            <a:ext cx="3854819" cy="4419600"/>
          </a:xfrm>
        </p:spPr>
        <p:txBody>
          <a:bodyPr/>
          <a:lstStyle/>
          <a:p>
            <a:endParaRPr lang="en-US"/>
          </a:p>
          <a:p>
            <a:endParaRPr lang="en-US"/>
          </a:p>
          <a:p>
            <a:endParaRPr lang="en-US"/>
          </a:p>
          <a:p>
            <a:endParaRPr lang="en-US"/>
          </a:p>
          <a:p>
            <a:r>
              <a:rPr lang="en-US"/>
              <a:t>ss</a:t>
            </a:r>
          </a:p>
        </p:txBody>
      </p:sp>
      <p:sp>
        <p:nvSpPr>
          <p:cNvPr id="7" name="Rectangle: Rounded Corners 6">
            <a:extLst>
              <a:ext uri="{FF2B5EF4-FFF2-40B4-BE49-F238E27FC236}">
                <a16:creationId xmlns:a16="http://schemas.microsoft.com/office/drawing/2014/main" id="{4ADDF8F2-04E7-F391-6485-57EE88E7361B}"/>
              </a:ext>
            </a:extLst>
          </p:cNvPr>
          <p:cNvSpPr/>
          <p:nvPr/>
        </p:nvSpPr>
        <p:spPr>
          <a:xfrm>
            <a:off x="139587" y="2202363"/>
            <a:ext cx="3916810" cy="424795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sp>
        <p:nvSpPr>
          <p:cNvPr id="8" name="Text Placeholder 1">
            <a:extLst>
              <a:ext uri="{FF2B5EF4-FFF2-40B4-BE49-F238E27FC236}">
                <a16:creationId xmlns:a16="http://schemas.microsoft.com/office/drawing/2014/main" id="{C34F3771-C67A-AAC0-590E-E8CD1FADE806}"/>
              </a:ext>
            </a:extLst>
          </p:cNvPr>
          <p:cNvSpPr txBox="1">
            <a:spLocks/>
          </p:cNvSpPr>
          <p:nvPr/>
        </p:nvSpPr>
        <p:spPr>
          <a:xfrm>
            <a:off x="247532" y="2480435"/>
            <a:ext cx="3808865" cy="1387750"/>
          </a:xfrm>
          <a:prstGeom prst="rect">
            <a:avLst/>
          </a:prstGeom>
        </p:spPr>
        <p:txBody>
          <a:bodyPr lIns="0" tIns="0" rIns="0" bIns="0"/>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1200"/>
              </a:spcBef>
              <a:spcAft>
                <a:spcPts val="1200"/>
              </a:spcAft>
              <a:buClrTx/>
              <a:buSzTx/>
              <a:buFont typeface="Arial" panose="020B0604020202020204" pitchFamily="34" charset="0"/>
              <a:buNone/>
              <a:tabLst/>
              <a:defRPr/>
            </a:pPr>
            <a:r>
              <a:rPr kumimoji="0" lang="en-GB" sz="2000" b="1" i="0" u="none" strike="noStrike" kern="1200" cap="none" spc="0" normalizeH="0" baseline="0" noProof="0">
                <a:ln>
                  <a:noFill/>
                </a:ln>
                <a:solidFill>
                  <a:srgbClr val="2B660F"/>
                </a:solidFill>
                <a:effectLst/>
                <a:uLnTx/>
                <a:uFillTx/>
                <a:latin typeface="GT Pressura LCG Black"/>
                <a:ea typeface="+mn-ea"/>
                <a:cs typeface="+mn-cs"/>
              </a:rPr>
              <a:t>OVER </a:t>
            </a:r>
            <a:r>
              <a:rPr kumimoji="0" lang="en-GB" sz="2800" b="1" i="0" u="none" strike="noStrike" kern="1200" cap="none" spc="0" normalizeH="0" baseline="0" noProof="0">
                <a:ln>
                  <a:noFill/>
                </a:ln>
                <a:solidFill>
                  <a:srgbClr val="2B660F"/>
                </a:solidFill>
                <a:effectLst/>
                <a:uLnTx/>
                <a:uFillTx/>
                <a:latin typeface="GT Pressura LCG Black"/>
                <a:ea typeface="+mn-ea"/>
                <a:cs typeface="+mn-cs"/>
              </a:rPr>
              <a:t>70%</a:t>
            </a:r>
            <a:r>
              <a:rPr kumimoji="0" lang="en-GB" sz="2000" b="1" i="0" u="none" strike="noStrike" kern="1200" cap="none" spc="0" normalizeH="0" baseline="0" noProof="0">
                <a:ln>
                  <a:noFill/>
                </a:ln>
                <a:solidFill>
                  <a:srgbClr val="2B660F"/>
                </a:solidFill>
                <a:effectLst/>
                <a:uLnTx/>
                <a:uFillTx/>
                <a:latin typeface="GT Pressura LCG Black"/>
                <a:ea typeface="+mn-ea"/>
                <a:cs typeface="+mn-cs"/>
              </a:rPr>
              <a:t> </a:t>
            </a:r>
            <a:r>
              <a:rPr kumimoji="0" lang="en-GB" sz="1800" b="0" i="0" u="none" strike="noStrike" kern="1200" cap="none" spc="0" normalizeH="0" baseline="0" noProof="0">
                <a:ln>
                  <a:noFill/>
                </a:ln>
                <a:solidFill>
                  <a:srgbClr val="2B660F"/>
                </a:solidFill>
                <a:effectLst/>
                <a:uLnTx/>
                <a:uFillTx/>
                <a:latin typeface="Gilroy Medium"/>
                <a:ea typeface="+mn-ea"/>
                <a:cs typeface="+mn-cs"/>
              </a:rPr>
              <a:t>of younger consumers have specifically chosen a product for its </a:t>
            </a:r>
            <a:r>
              <a:rPr kumimoji="0" lang="en-GB" sz="1800" b="1" i="0" u="none" strike="noStrike" kern="1200" cap="none" spc="0" normalizeH="0" baseline="0" noProof="0">
                <a:ln>
                  <a:noFill/>
                </a:ln>
                <a:solidFill>
                  <a:srgbClr val="2B660F"/>
                </a:solidFill>
                <a:effectLst/>
                <a:uLnTx/>
                <a:uFillTx/>
                <a:latin typeface="GT Pressura LCG Black"/>
                <a:ea typeface="+mn-ea"/>
                <a:cs typeface="+mn-cs"/>
              </a:rPr>
              <a:t>SUSTAINABLE PACKAGING</a:t>
            </a:r>
            <a:r>
              <a:rPr kumimoji="0" lang="en-GB" sz="1800" b="1" i="0" u="none" strike="noStrike" kern="1200" cap="none" spc="0" normalizeH="0" baseline="30000" noProof="0">
                <a:ln>
                  <a:noFill/>
                </a:ln>
                <a:solidFill>
                  <a:srgbClr val="2B660F"/>
                </a:solidFill>
                <a:effectLst/>
                <a:uLnTx/>
                <a:uFillTx/>
                <a:latin typeface="Gilroy Medium"/>
                <a:ea typeface="+mn-ea"/>
                <a:cs typeface="+mn-cs"/>
              </a:rPr>
              <a:t>1</a:t>
            </a:r>
            <a:r>
              <a:rPr kumimoji="0" lang="en-GB" sz="1800" b="1" i="0" u="none" strike="noStrike" kern="1200" cap="none" spc="0" normalizeH="0" baseline="0" noProof="0">
                <a:ln>
                  <a:noFill/>
                </a:ln>
                <a:solidFill>
                  <a:srgbClr val="2B660F"/>
                </a:solidFill>
                <a:effectLst/>
                <a:uLnTx/>
                <a:uFillTx/>
                <a:latin typeface="Gilroy Medium"/>
                <a:ea typeface="+mn-ea"/>
                <a:cs typeface="+mn-cs"/>
              </a:rPr>
              <a:t>.</a:t>
            </a:r>
          </a:p>
        </p:txBody>
      </p:sp>
      <p:sp>
        <p:nvSpPr>
          <p:cNvPr id="15" name="TextBox 14">
            <a:extLst>
              <a:ext uri="{FF2B5EF4-FFF2-40B4-BE49-F238E27FC236}">
                <a16:creationId xmlns:a16="http://schemas.microsoft.com/office/drawing/2014/main" id="{4CED466C-E10E-49A2-A7E8-633EA7797C84}"/>
              </a:ext>
            </a:extLst>
          </p:cNvPr>
          <p:cNvSpPr txBox="1"/>
          <p:nvPr/>
        </p:nvSpPr>
        <p:spPr>
          <a:xfrm>
            <a:off x="331154" y="1354704"/>
            <a:ext cx="35189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Gilroy Medium"/>
                <a:ea typeface="+mn-ea"/>
                <a:cs typeface="+mn-cs"/>
              </a:rPr>
              <a:t>Gen Z is Rewriting the Rules of Buying</a:t>
            </a:r>
          </a:p>
        </p:txBody>
      </p:sp>
      <p:pic>
        <p:nvPicPr>
          <p:cNvPr id="16" name="Picture 15">
            <a:extLst>
              <a:ext uri="{FF2B5EF4-FFF2-40B4-BE49-F238E27FC236}">
                <a16:creationId xmlns:a16="http://schemas.microsoft.com/office/drawing/2014/main" id="{29A0AC2C-F5AF-C632-4010-5C9ED96D9E80}"/>
              </a:ext>
            </a:extLst>
          </p:cNvPr>
          <p:cNvPicPr>
            <a:picLocks noChangeAspect="1"/>
          </p:cNvPicPr>
          <p:nvPr/>
        </p:nvPicPr>
        <p:blipFill rotWithShape="1">
          <a:blip r:embed="rId3"/>
          <a:srcRect t="27492" r="1118" b="28019"/>
          <a:stretch/>
        </p:blipFill>
        <p:spPr>
          <a:xfrm>
            <a:off x="133926" y="5516695"/>
            <a:ext cx="3916814" cy="1174541"/>
          </a:xfrm>
          <a:prstGeom prst="rect">
            <a:avLst/>
          </a:prstGeom>
        </p:spPr>
      </p:pic>
      <p:sp>
        <p:nvSpPr>
          <p:cNvPr id="17" name="Rectangle: Rounded Corners 16">
            <a:extLst>
              <a:ext uri="{FF2B5EF4-FFF2-40B4-BE49-F238E27FC236}">
                <a16:creationId xmlns:a16="http://schemas.microsoft.com/office/drawing/2014/main" id="{7787C020-9431-D417-F926-A1EDBB2B01B2}"/>
              </a:ext>
            </a:extLst>
          </p:cNvPr>
          <p:cNvSpPr/>
          <p:nvPr/>
        </p:nvSpPr>
        <p:spPr>
          <a:xfrm>
            <a:off x="4200757" y="2206634"/>
            <a:ext cx="3854820" cy="39274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8" name="Picture 17">
            <a:extLst>
              <a:ext uri="{FF2B5EF4-FFF2-40B4-BE49-F238E27FC236}">
                <a16:creationId xmlns:a16="http://schemas.microsoft.com/office/drawing/2014/main" id="{3CA8D2EF-B155-8E9E-4038-4477D1F7380F}"/>
              </a:ext>
            </a:extLst>
          </p:cNvPr>
          <p:cNvPicPr>
            <a:picLocks noChangeAspect="1"/>
          </p:cNvPicPr>
          <p:nvPr/>
        </p:nvPicPr>
        <p:blipFill rotWithShape="1">
          <a:blip r:embed="rId4"/>
          <a:srcRect t="22380" b="24809"/>
          <a:stretch/>
        </p:blipFill>
        <p:spPr>
          <a:xfrm>
            <a:off x="4200758" y="5520964"/>
            <a:ext cx="3854819" cy="1174541"/>
          </a:xfrm>
          <a:prstGeom prst="rect">
            <a:avLst/>
          </a:prstGeom>
        </p:spPr>
      </p:pic>
      <p:sp>
        <p:nvSpPr>
          <p:cNvPr id="19" name="TextBox 18">
            <a:extLst>
              <a:ext uri="{FF2B5EF4-FFF2-40B4-BE49-F238E27FC236}">
                <a16:creationId xmlns:a16="http://schemas.microsoft.com/office/drawing/2014/main" id="{28E34C0B-D9D7-5381-A5F4-D3C1C8E7B8F0}"/>
              </a:ext>
            </a:extLst>
          </p:cNvPr>
          <p:cNvSpPr txBox="1"/>
          <p:nvPr/>
        </p:nvSpPr>
        <p:spPr>
          <a:xfrm>
            <a:off x="4302373" y="1358974"/>
            <a:ext cx="351891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Gilroy Medium"/>
                <a:ea typeface="+mn-ea"/>
                <a:cs typeface="+mn-cs"/>
              </a:rPr>
              <a:t>Sustainability is Reshaping Foodservice</a:t>
            </a:r>
          </a:p>
        </p:txBody>
      </p:sp>
      <p:sp>
        <p:nvSpPr>
          <p:cNvPr id="20" name="Rounded Rectangle 29">
            <a:extLst>
              <a:ext uri="{FF2B5EF4-FFF2-40B4-BE49-F238E27FC236}">
                <a16:creationId xmlns:a16="http://schemas.microsoft.com/office/drawing/2014/main" id="{C0A8A5F3-95B5-FA34-8F73-E98FD8DC9D18}"/>
              </a:ext>
            </a:extLst>
          </p:cNvPr>
          <p:cNvSpPr/>
          <p:nvPr/>
        </p:nvSpPr>
        <p:spPr>
          <a:xfrm>
            <a:off x="4211163" y="2484705"/>
            <a:ext cx="3844413" cy="139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2B660F"/>
                </a:solidFill>
                <a:effectLst/>
                <a:uLnTx/>
                <a:uFillTx/>
                <a:latin typeface="GT Pressura LCG Black"/>
                <a:ea typeface="+mn-ea"/>
                <a:cs typeface="+mn-cs"/>
              </a:rPr>
              <a:t>72% </a:t>
            </a:r>
            <a:r>
              <a:rPr kumimoji="0" lang="en-GB" sz="1800" b="0" i="0" u="none" strike="noStrike" kern="1200" cap="none" spc="0" normalizeH="0" baseline="0" noProof="0">
                <a:ln>
                  <a:noFill/>
                </a:ln>
                <a:solidFill>
                  <a:srgbClr val="2B660F"/>
                </a:solidFill>
                <a:effectLst/>
                <a:uLnTx/>
                <a:uFillTx/>
                <a:latin typeface="Gilroy Medium"/>
                <a:ea typeface="+mn-ea"/>
                <a:cs typeface="+mn-cs"/>
              </a:rPr>
              <a:t>of adults are more likely to visit restaurants that use </a:t>
            </a:r>
            <a:r>
              <a:rPr kumimoji="0" lang="en-GB" sz="1800" b="1" i="0" u="none" strike="noStrike" kern="1200" cap="none" spc="0" normalizeH="0" baseline="0" noProof="0">
                <a:ln>
                  <a:noFill/>
                </a:ln>
                <a:solidFill>
                  <a:srgbClr val="2B660F"/>
                </a:solidFill>
                <a:effectLst/>
                <a:uLnTx/>
                <a:uFillTx/>
                <a:latin typeface="GT Pressura LCG Black"/>
                <a:ea typeface="+mn-ea"/>
                <a:cs typeface="+mn-cs"/>
              </a:rPr>
              <a:t>SUSTAINABLE</a:t>
            </a:r>
            <a:r>
              <a:rPr kumimoji="0" lang="en-GB" sz="1800" b="1" i="0" u="none" strike="noStrike" kern="1200" cap="none" spc="0" normalizeH="0" baseline="0" noProof="0">
                <a:ln>
                  <a:noFill/>
                </a:ln>
                <a:solidFill>
                  <a:prstClr val="black"/>
                </a:solidFill>
                <a:effectLst/>
                <a:uLnTx/>
                <a:uFillTx/>
                <a:latin typeface="GT Pressura LCG Black"/>
                <a:ea typeface="+mn-ea"/>
                <a:cs typeface="+mn-cs"/>
              </a:rPr>
              <a:t> </a:t>
            </a:r>
            <a:r>
              <a:rPr kumimoji="0" lang="en-GB" sz="1800" b="0" i="0" u="none" strike="noStrike" kern="1200" cap="none" spc="0" normalizeH="0" baseline="0" noProof="0">
                <a:ln>
                  <a:noFill/>
                </a:ln>
                <a:solidFill>
                  <a:srgbClr val="2B660F"/>
                </a:solidFill>
                <a:effectLst/>
                <a:uLnTx/>
                <a:uFillTx/>
                <a:latin typeface="Gilroy Medium"/>
                <a:ea typeface="+mn-ea"/>
                <a:cs typeface="+mn-cs"/>
              </a:rPr>
              <a:t>business practices</a:t>
            </a:r>
            <a:r>
              <a:rPr kumimoji="0" lang="en-GB" sz="1800" b="0" i="0" u="none" strike="noStrike" kern="1200" cap="none" spc="0" normalizeH="0" baseline="30000" noProof="0">
                <a:ln>
                  <a:noFill/>
                </a:ln>
                <a:solidFill>
                  <a:srgbClr val="2B660F"/>
                </a:solidFill>
                <a:effectLst/>
                <a:uLnTx/>
                <a:uFillTx/>
                <a:latin typeface="Gilroy Medium"/>
                <a:ea typeface="+mn-ea"/>
                <a:cs typeface="+mn-cs"/>
              </a:rPr>
              <a:t>1</a:t>
            </a:r>
            <a:r>
              <a:rPr kumimoji="0" lang="en-GB" sz="1800" b="0" i="0" u="none" strike="noStrike" kern="1200" cap="none" spc="0" normalizeH="0" baseline="0" noProof="0">
                <a:ln>
                  <a:noFill/>
                </a:ln>
                <a:solidFill>
                  <a:srgbClr val="2B660F"/>
                </a:solidFill>
                <a:effectLst/>
                <a:uLnTx/>
                <a:uFillTx/>
                <a:latin typeface="Gilroy Medium"/>
                <a:ea typeface="+mn-ea"/>
                <a:cs typeface="+mn-cs"/>
              </a:rPr>
              <a:t>.</a:t>
            </a:r>
          </a:p>
        </p:txBody>
      </p:sp>
      <p:sp>
        <p:nvSpPr>
          <p:cNvPr id="21" name="Rectangle: Rounded Corners 20">
            <a:extLst>
              <a:ext uri="{FF2B5EF4-FFF2-40B4-BE49-F238E27FC236}">
                <a16:creationId xmlns:a16="http://schemas.microsoft.com/office/drawing/2014/main" id="{47B29822-0945-350C-C287-0734CCB26476}"/>
              </a:ext>
            </a:extLst>
          </p:cNvPr>
          <p:cNvSpPr/>
          <p:nvPr/>
        </p:nvSpPr>
        <p:spPr>
          <a:xfrm>
            <a:off x="8214611" y="2206634"/>
            <a:ext cx="3854820" cy="392746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2" name="Picture 21">
            <a:extLst>
              <a:ext uri="{FF2B5EF4-FFF2-40B4-BE49-F238E27FC236}">
                <a16:creationId xmlns:a16="http://schemas.microsoft.com/office/drawing/2014/main" id="{2D7A2196-4E4F-C418-F3D5-6BADA2456509}"/>
              </a:ext>
            </a:extLst>
          </p:cNvPr>
          <p:cNvPicPr>
            <a:picLocks noChangeAspect="1"/>
          </p:cNvPicPr>
          <p:nvPr/>
        </p:nvPicPr>
        <p:blipFill rotWithShape="1">
          <a:blip r:embed="rId5"/>
          <a:srcRect l="6175" t="18689" r="6595" b="35630"/>
          <a:stretch/>
        </p:blipFill>
        <p:spPr>
          <a:xfrm>
            <a:off x="8214608" y="5520964"/>
            <a:ext cx="3854819" cy="1174541"/>
          </a:xfrm>
          <a:prstGeom prst="rect">
            <a:avLst/>
          </a:prstGeom>
        </p:spPr>
      </p:pic>
      <p:sp>
        <p:nvSpPr>
          <p:cNvPr id="24" name="TextBox 23">
            <a:extLst>
              <a:ext uri="{FF2B5EF4-FFF2-40B4-BE49-F238E27FC236}">
                <a16:creationId xmlns:a16="http://schemas.microsoft.com/office/drawing/2014/main" id="{7E791935-77EB-0636-1689-EE35D2FC968F}"/>
              </a:ext>
            </a:extLst>
          </p:cNvPr>
          <p:cNvSpPr txBox="1"/>
          <p:nvPr/>
        </p:nvSpPr>
        <p:spPr>
          <a:xfrm>
            <a:off x="8242847" y="2532570"/>
            <a:ext cx="3795632" cy="13542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B660F"/>
                </a:solidFill>
                <a:effectLst/>
                <a:uLnTx/>
                <a:uFillTx/>
                <a:latin typeface="Gilroy Medium"/>
                <a:ea typeface="+mn-ea"/>
                <a:cs typeface="+mn-cs"/>
              </a:rPr>
              <a:t>Sustainably-marketed products grew </a:t>
            </a:r>
            <a:r>
              <a:rPr kumimoji="0" lang="en-US" sz="2800" b="0" i="0" u="none" strike="noStrike" kern="1200" cap="none" spc="0" normalizeH="0" baseline="0" noProof="0">
                <a:ln>
                  <a:noFill/>
                </a:ln>
                <a:solidFill>
                  <a:srgbClr val="2B660F"/>
                </a:solidFill>
                <a:effectLst/>
                <a:uLnTx/>
                <a:uFillTx/>
                <a:latin typeface="GT Pressura LCG Black"/>
                <a:ea typeface="+mn-ea"/>
                <a:cs typeface="+mn-cs"/>
              </a:rPr>
              <a:t>2.3x</a:t>
            </a:r>
            <a:r>
              <a:rPr kumimoji="0" lang="en-US" sz="2400" b="0" i="0" u="none" strike="noStrike" kern="1200" cap="none" spc="0" normalizeH="0" baseline="0" noProof="0">
                <a:ln>
                  <a:noFill/>
                </a:ln>
                <a:solidFill>
                  <a:srgbClr val="2B660F"/>
                </a:solidFill>
                <a:effectLst/>
                <a:uLnTx/>
                <a:uFillTx/>
                <a:latin typeface="GT Pressura LCG Black"/>
                <a:ea typeface="+mn-ea"/>
                <a:cs typeface="+mn-cs"/>
              </a:rPr>
              <a:t> FASTER </a:t>
            </a:r>
            <a:r>
              <a:rPr kumimoji="0" lang="en-US" sz="1800" b="0" i="0" u="none" strike="noStrike" kern="1200" cap="none" spc="0" normalizeH="0" baseline="0" noProof="0">
                <a:ln>
                  <a:noFill/>
                </a:ln>
                <a:solidFill>
                  <a:srgbClr val="2B660F"/>
                </a:solidFill>
                <a:effectLst/>
                <a:uLnTx/>
                <a:uFillTx/>
                <a:latin typeface="Gilroy Medium"/>
                <a:ea typeface="+mn-ea"/>
                <a:cs typeface="+mn-cs"/>
              </a:rPr>
              <a:t>than conventionally marketed CPGs between 2019 and 2024</a:t>
            </a:r>
            <a:r>
              <a:rPr kumimoji="0" lang="en-US" sz="1800" b="0" i="0" u="none" strike="noStrike" kern="1200" cap="none" spc="0" normalizeH="0" baseline="30000" noProof="0">
                <a:ln>
                  <a:noFill/>
                </a:ln>
                <a:solidFill>
                  <a:srgbClr val="2B660F"/>
                </a:solidFill>
                <a:effectLst/>
                <a:uLnTx/>
                <a:uFillTx/>
                <a:latin typeface="Gilroy Medium"/>
                <a:ea typeface="+mn-ea"/>
                <a:cs typeface="+mn-cs"/>
              </a:rPr>
              <a:t>1</a:t>
            </a:r>
            <a:r>
              <a:rPr kumimoji="0" lang="en-US" sz="1800" b="0" i="0" u="none" strike="noStrike" kern="1200" cap="none" spc="0" normalizeH="0" baseline="0" noProof="0">
                <a:ln>
                  <a:noFill/>
                </a:ln>
                <a:solidFill>
                  <a:srgbClr val="2B660F"/>
                </a:solidFill>
                <a:effectLst/>
                <a:uLnTx/>
                <a:uFillTx/>
                <a:latin typeface="Gilroy Medium"/>
                <a:ea typeface="+mn-ea"/>
                <a:cs typeface="+mn-cs"/>
              </a:rPr>
              <a:t>.</a:t>
            </a:r>
          </a:p>
        </p:txBody>
      </p:sp>
      <p:sp>
        <p:nvSpPr>
          <p:cNvPr id="30" name="TextBox 29">
            <a:extLst>
              <a:ext uri="{FF2B5EF4-FFF2-40B4-BE49-F238E27FC236}">
                <a16:creationId xmlns:a16="http://schemas.microsoft.com/office/drawing/2014/main" id="{C8D06F3D-57BA-28E8-589A-06CE6F34D913}"/>
              </a:ext>
            </a:extLst>
          </p:cNvPr>
          <p:cNvSpPr txBox="1"/>
          <p:nvPr/>
        </p:nvSpPr>
        <p:spPr>
          <a:xfrm>
            <a:off x="8242847" y="4017428"/>
            <a:ext cx="3826583" cy="135421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srgbClr val="2B660F"/>
                </a:solidFill>
                <a:effectLst/>
                <a:uLnTx/>
                <a:uFillTx/>
                <a:latin typeface="GT Pressura LCG Black"/>
                <a:ea typeface="+mn-ea"/>
                <a:cs typeface="+mn-cs"/>
              </a:rPr>
              <a:t>3</a:t>
            </a:r>
            <a:r>
              <a:rPr kumimoji="0" lang="en-US" sz="2400" b="0" i="0" u="none" strike="noStrike" kern="1200" cap="none" spc="0" normalizeH="0" baseline="0" noProof="0">
                <a:ln>
                  <a:noFill/>
                </a:ln>
                <a:solidFill>
                  <a:srgbClr val="2B660F"/>
                </a:solidFill>
                <a:effectLst/>
                <a:uLnTx/>
                <a:uFillTx/>
                <a:latin typeface="GT Pressura LCG Black"/>
                <a:ea typeface="+mn-ea"/>
                <a:cs typeface="+mn-cs"/>
              </a:rPr>
              <a:t> in </a:t>
            </a:r>
            <a:r>
              <a:rPr kumimoji="0" lang="en-US" sz="2800" b="0" i="0" u="none" strike="noStrike" kern="1200" cap="none" spc="0" normalizeH="0" baseline="0" noProof="0">
                <a:ln>
                  <a:noFill/>
                </a:ln>
                <a:solidFill>
                  <a:srgbClr val="2B660F"/>
                </a:solidFill>
                <a:effectLst/>
                <a:uLnTx/>
                <a:uFillTx/>
                <a:latin typeface="GT Pressura LCG Black"/>
                <a:ea typeface="+mn-ea"/>
                <a:cs typeface="+mn-cs"/>
              </a:rPr>
              <a:t>4</a:t>
            </a:r>
            <a:r>
              <a:rPr kumimoji="0" lang="en-US" sz="2400" b="0" i="0" u="none" strike="noStrike" kern="1200" cap="none" spc="0" normalizeH="0" baseline="0" noProof="0">
                <a:ln>
                  <a:noFill/>
                </a:ln>
                <a:solidFill>
                  <a:srgbClr val="2B660F"/>
                </a:solidFill>
                <a:effectLst/>
                <a:uLnTx/>
                <a:uFillTx/>
                <a:latin typeface="GT Pressura LCG Black"/>
                <a:ea typeface="+mn-ea"/>
                <a:cs typeface="+mn-cs"/>
              </a:rPr>
              <a:t> </a:t>
            </a:r>
            <a:r>
              <a:rPr kumimoji="0" lang="en-US" sz="1800" b="0" i="0" u="none" strike="noStrike" kern="1200" cap="none" spc="0" normalizeH="0" baseline="0" noProof="0">
                <a:ln>
                  <a:noFill/>
                </a:ln>
                <a:solidFill>
                  <a:srgbClr val="2B660F"/>
                </a:solidFill>
                <a:effectLst/>
                <a:uLnTx/>
                <a:uFillTx/>
                <a:latin typeface="Gilroy Medium"/>
                <a:ea typeface="+mn-ea"/>
                <a:cs typeface="+mn-cs"/>
              </a:rPr>
              <a:t>consumers engage with sustainability-related information on beverage packaging and labels</a:t>
            </a:r>
            <a:r>
              <a:rPr kumimoji="0" lang="en-US" sz="1800" b="0" i="0" u="none" strike="noStrike" kern="1200" cap="none" spc="0" normalizeH="0" baseline="30000" noProof="0">
                <a:ln>
                  <a:noFill/>
                </a:ln>
                <a:solidFill>
                  <a:srgbClr val="2B660F"/>
                </a:solidFill>
                <a:effectLst/>
                <a:uLnTx/>
                <a:uFillTx/>
                <a:latin typeface="Gilroy Medium"/>
                <a:ea typeface="+mn-ea"/>
                <a:cs typeface="+mn-cs"/>
              </a:rPr>
              <a:t>2</a:t>
            </a:r>
            <a:r>
              <a:rPr kumimoji="0" lang="en-US" sz="1800" b="0" i="0" u="none" strike="noStrike" kern="1200" cap="none" spc="0" normalizeH="0" baseline="0" noProof="0">
                <a:ln>
                  <a:noFill/>
                </a:ln>
                <a:solidFill>
                  <a:srgbClr val="2B660F"/>
                </a:solidFill>
                <a:effectLst/>
                <a:uLnTx/>
                <a:uFillTx/>
                <a:latin typeface="Gilroy Medium"/>
                <a:ea typeface="+mn-ea"/>
                <a:cs typeface="+mn-cs"/>
              </a:rPr>
              <a:t>.</a:t>
            </a:r>
            <a:endParaRPr kumimoji="0" lang="en-GB" sz="1800" b="0" i="0" u="none" strike="noStrike" kern="1200" cap="none" spc="0" normalizeH="0" baseline="0" noProof="0">
              <a:ln>
                <a:noFill/>
              </a:ln>
              <a:solidFill>
                <a:srgbClr val="2B660F"/>
              </a:solidFill>
              <a:effectLst/>
              <a:uLnTx/>
              <a:uFillTx/>
              <a:latin typeface="Gilroy Medium"/>
              <a:ea typeface="+mn-ea"/>
              <a:cs typeface="+mn-cs"/>
            </a:endParaRPr>
          </a:p>
        </p:txBody>
      </p:sp>
      <p:sp>
        <p:nvSpPr>
          <p:cNvPr id="35" name="TextBox 34">
            <a:extLst>
              <a:ext uri="{FF2B5EF4-FFF2-40B4-BE49-F238E27FC236}">
                <a16:creationId xmlns:a16="http://schemas.microsoft.com/office/drawing/2014/main" id="{1A89C174-6563-8322-A9BE-A0807B5BB5ED}"/>
              </a:ext>
            </a:extLst>
          </p:cNvPr>
          <p:cNvSpPr txBox="1"/>
          <p:nvPr/>
        </p:nvSpPr>
        <p:spPr>
          <a:xfrm>
            <a:off x="8138483" y="1319883"/>
            <a:ext cx="383983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Gilroy Medium"/>
                <a:ea typeface="+mn-ea"/>
                <a:cs typeface="+mn-cs"/>
              </a:rPr>
              <a:t>On‑Pack Messaging is Driving Growth</a:t>
            </a:r>
          </a:p>
        </p:txBody>
      </p:sp>
      <p:sp>
        <p:nvSpPr>
          <p:cNvPr id="37" name="Rounded Rectangle 29">
            <a:extLst>
              <a:ext uri="{FF2B5EF4-FFF2-40B4-BE49-F238E27FC236}">
                <a16:creationId xmlns:a16="http://schemas.microsoft.com/office/drawing/2014/main" id="{F9BB6A94-BD66-F6EB-6028-414EE3185BB9}"/>
              </a:ext>
            </a:extLst>
          </p:cNvPr>
          <p:cNvSpPr/>
          <p:nvPr/>
        </p:nvSpPr>
        <p:spPr>
          <a:xfrm>
            <a:off x="4267204" y="3956921"/>
            <a:ext cx="3787262" cy="1398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2B660F"/>
                </a:solidFill>
                <a:effectLst/>
                <a:uLnTx/>
                <a:uFillTx/>
                <a:latin typeface="GT Pressura LCG Black"/>
                <a:ea typeface="+mn-ea"/>
                <a:cs typeface="+mn-cs"/>
              </a:rPr>
              <a:t>3</a:t>
            </a:r>
            <a:r>
              <a:rPr kumimoji="0" lang="en-GB" sz="2400" b="0" i="0" u="none" strike="noStrike" kern="1200" cap="none" spc="0" normalizeH="0" baseline="0" noProof="0">
                <a:ln>
                  <a:noFill/>
                </a:ln>
                <a:solidFill>
                  <a:srgbClr val="2B660F"/>
                </a:solidFill>
                <a:effectLst/>
                <a:uLnTx/>
                <a:uFillTx/>
                <a:latin typeface="GT Pressura LCG Black"/>
                <a:ea typeface="+mn-ea"/>
                <a:cs typeface="+mn-cs"/>
              </a:rPr>
              <a:t> in </a:t>
            </a:r>
            <a:r>
              <a:rPr kumimoji="0" lang="en-GB" sz="2800" b="0" i="0" u="none" strike="noStrike" kern="1200" cap="none" spc="0" normalizeH="0" baseline="0" noProof="0">
                <a:ln>
                  <a:noFill/>
                </a:ln>
                <a:solidFill>
                  <a:srgbClr val="2B660F"/>
                </a:solidFill>
                <a:effectLst/>
                <a:uLnTx/>
                <a:uFillTx/>
                <a:latin typeface="GT Pressura LCG Black"/>
                <a:ea typeface="+mn-ea"/>
                <a:cs typeface="+mn-cs"/>
              </a:rPr>
              <a:t>4</a:t>
            </a:r>
            <a:r>
              <a:rPr kumimoji="0" lang="en-GB" sz="2400" b="0" i="0" u="none" strike="noStrike" kern="1200" cap="none" spc="0" normalizeH="0" baseline="0" noProof="0">
                <a:ln>
                  <a:noFill/>
                </a:ln>
                <a:solidFill>
                  <a:srgbClr val="2B660F"/>
                </a:solidFill>
                <a:effectLst/>
                <a:uLnTx/>
                <a:uFillTx/>
                <a:latin typeface="GT Pressura LCG Black"/>
                <a:ea typeface="+mn-ea"/>
                <a:cs typeface="+mn-cs"/>
              </a:rPr>
              <a:t> </a:t>
            </a:r>
            <a:r>
              <a:rPr kumimoji="0" lang="en-US" sz="1800" b="0" i="0" u="none" strike="noStrike" kern="1200" cap="none" spc="0" normalizeH="0" baseline="0" noProof="0">
                <a:ln>
                  <a:noFill/>
                </a:ln>
                <a:solidFill>
                  <a:srgbClr val="2B660F"/>
                </a:solidFill>
                <a:effectLst/>
                <a:uLnTx/>
                <a:uFillTx/>
                <a:latin typeface="Gilroy Medium"/>
                <a:ea typeface="+mn-ea"/>
                <a:cs typeface="+mn-cs"/>
              </a:rPr>
              <a:t>restaurants are moving to waste tracking and smarter inventory to cut costs and reduce impact</a:t>
            </a:r>
            <a:r>
              <a:rPr kumimoji="0" lang="en-GB" sz="1800" b="0" i="0" u="none" strike="noStrike" kern="1200" cap="none" spc="0" normalizeH="0" baseline="30000" noProof="0">
                <a:ln>
                  <a:noFill/>
                </a:ln>
                <a:solidFill>
                  <a:srgbClr val="2B660F"/>
                </a:solidFill>
                <a:effectLst/>
                <a:uLnTx/>
                <a:uFillTx/>
                <a:latin typeface="Gilroy Medium"/>
                <a:ea typeface="+mn-ea"/>
                <a:cs typeface="+mn-cs"/>
              </a:rPr>
              <a:t>3</a:t>
            </a:r>
            <a:r>
              <a:rPr kumimoji="0" lang="en-US" sz="1800" b="0" i="0" u="none" strike="noStrike" kern="1200" cap="none" spc="0" normalizeH="0" baseline="0" noProof="0">
                <a:ln>
                  <a:noFill/>
                </a:ln>
                <a:solidFill>
                  <a:srgbClr val="2B660F"/>
                </a:solidFill>
                <a:effectLst/>
                <a:uLnTx/>
                <a:uFillTx/>
                <a:latin typeface="Gilroy Medium"/>
                <a:ea typeface="+mn-ea"/>
                <a:cs typeface="+mn-cs"/>
              </a:rPr>
              <a:t>.</a:t>
            </a:r>
            <a:endParaRPr kumimoji="0" lang="en-GB" sz="1800" b="0" i="0" u="none" strike="noStrike" kern="1200" cap="none" spc="0" normalizeH="0" baseline="0" noProof="0">
              <a:ln>
                <a:noFill/>
              </a:ln>
              <a:solidFill>
                <a:srgbClr val="2B660F"/>
              </a:solidFill>
              <a:effectLst/>
              <a:uLnTx/>
              <a:uFillTx/>
              <a:latin typeface="Gilroy Medium"/>
              <a:ea typeface="+mn-ea"/>
              <a:cs typeface="+mn-cs"/>
            </a:endParaRPr>
          </a:p>
        </p:txBody>
      </p:sp>
      <p:sp>
        <p:nvSpPr>
          <p:cNvPr id="11" name="TextBox 10">
            <a:extLst>
              <a:ext uri="{FF2B5EF4-FFF2-40B4-BE49-F238E27FC236}">
                <a16:creationId xmlns:a16="http://schemas.microsoft.com/office/drawing/2014/main" id="{1AD2C727-D3C4-82A5-D7B6-7B5A4300C5D3}"/>
              </a:ext>
            </a:extLst>
          </p:cNvPr>
          <p:cNvSpPr txBox="1"/>
          <p:nvPr/>
        </p:nvSpPr>
        <p:spPr>
          <a:xfrm>
            <a:off x="131560" y="3952651"/>
            <a:ext cx="3942177"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GB" sz="2800" b="1" i="0" u="none" strike="noStrike" kern="1200" cap="none" spc="0" normalizeH="0" baseline="0" noProof="0">
                <a:ln>
                  <a:noFill/>
                </a:ln>
                <a:solidFill>
                  <a:srgbClr val="2B660F"/>
                </a:solidFill>
                <a:effectLst/>
                <a:uLnTx/>
                <a:uFillTx/>
                <a:latin typeface="GT Pressura LCG Black"/>
                <a:ea typeface="+mn-ea"/>
                <a:cs typeface="+mn-cs"/>
              </a:rPr>
              <a:t>1</a:t>
            </a:r>
            <a:r>
              <a:rPr kumimoji="0" lang="en-GB" sz="2400" b="1" i="0" u="none" strike="noStrike" kern="1200" cap="none" spc="0" normalizeH="0" baseline="0" noProof="0">
                <a:ln>
                  <a:noFill/>
                </a:ln>
                <a:solidFill>
                  <a:srgbClr val="2B660F"/>
                </a:solidFill>
                <a:effectLst/>
                <a:uLnTx/>
                <a:uFillTx/>
                <a:latin typeface="GT Pressura LCG Black"/>
                <a:ea typeface="+mn-ea"/>
                <a:cs typeface="+mn-cs"/>
              </a:rPr>
              <a:t> IN </a:t>
            </a:r>
            <a:r>
              <a:rPr kumimoji="0" lang="en-GB" sz="2800" b="1" i="0" u="none" strike="noStrike" kern="1200" cap="none" spc="0" normalizeH="0" baseline="0" noProof="0">
                <a:ln>
                  <a:noFill/>
                </a:ln>
                <a:solidFill>
                  <a:srgbClr val="2B660F"/>
                </a:solidFill>
                <a:effectLst/>
                <a:uLnTx/>
                <a:uFillTx/>
                <a:latin typeface="GT Pressura LCG Black"/>
                <a:ea typeface="+mn-ea"/>
                <a:cs typeface="+mn-cs"/>
              </a:rPr>
              <a:t>4</a:t>
            </a:r>
            <a:r>
              <a:rPr kumimoji="0" lang="en-GB" sz="2400" b="1" i="0" u="none" strike="noStrike" kern="1200" cap="none" spc="0" normalizeH="0" baseline="0" noProof="0">
                <a:ln>
                  <a:noFill/>
                </a:ln>
                <a:solidFill>
                  <a:srgbClr val="2B660F"/>
                </a:solidFill>
                <a:effectLst/>
                <a:uLnTx/>
                <a:uFillTx/>
                <a:latin typeface="GT Pressura LCG Black"/>
                <a:ea typeface="+mn-ea"/>
                <a:cs typeface="+mn-cs"/>
              </a:rPr>
              <a:t> </a:t>
            </a:r>
            <a:r>
              <a:rPr kumimoji="0" lang="en-GB" sz="1800" b="1" i="0" u="none" strike="noStrike" kern="1200" cap="none" spc="0" normalizeH="0" baseline="0" noProof="0">
                <a:ln>
                  <a:noFill/>
                </a:ln>
                <a:solidFill>
                  <a:srgbClr val="2B660F"/>
                </a:solidFill>
                <a:effectLst/>
                <a:uLnTx/>
                <a:uFillTx/>
                <a:latin typeface="GT Pressura LCG Black"/>
                <a:ea typeface="+mn-ea"/>
                <a:cs typeface="+mn-cs"/>
              </a:rPr>
              <a:t>GEN Zs RESEARCH </a:t>
            </a:r>
            <a:r>
              <a:rPr kumimoji="0" lang="en-GB" sz="1800" b="0" i="0" u="none" strike="noStrike" kern="1200" cap="none" spc="0" normalizeH="0" baseline="0" noProof="0">
                <a:ln>
                  <a:noFill/>
                </a:ln>
                <a:solidFill>
                  <a:srgbClr val="2B660F"/>
                </a:solidFill>
                <a:effectLst/>
                <a:uLnTx/>
                <a:uFillTx/>
                <a:latin typeface="Gilroy Medium"/>
                <a:ea typeface="+mn-ea"/>
                <a:cs typeface="+mn-cs"/>
              </a:rPr>
              <a:t>environmental credentials </a:t>
            </a:r>
            <a:r>
              <a:rPr kumimoji="0" lang="en-GB" sz="1800" b="1" i="0" u="none" strike="noStrike" kern="1200" cap="none" spc="0" normalizeH="0" baseline="0" noProof="0">
                <a:ln>
                  <a:noFill/>
                </a:ln>
                <a:solidFill>
                  <a:srgbClr val="2B660F"/>
                </a:solidFill>
                <a:effectLst/>
                <a:uLnTx/>
                <a:uFillTx/>
                <a:latin typeface="GT Pressura LCG Black"/>
                <a:ea typeface="+mn-ea"/>
                <a:cs typeface="+mn-cs"/>
              </a:rPr>
              <a:t>BEFORE MAKING A PURCHASE</a:t>
            </a:r>
            <a:r>
              <a:rPr kumimoji="0" lang="en-GB" sz="1800" b="1" i="0" u="none" strike="noStrike" kern="1200" cap="none" spc="0" normalizeH="0" baseline="30000" noProof="0">
                <a:ln>
                  <a:noFill/>
                </a:ln>
                <a:solidFill>
                  <a:srgbClr val="2B660F"/>
                </a:solidFill>
                <a:effectLst/>
                <a:uLnTx/>
                <a:uFillTx/>
                <a:latin typeface="Gilroy Medium"/>
                <a:ea typeface="+mn-ea"/>
                <a:cs typeface="+mn-cs"/>
              </a:rPr>
              <a:t>2</a:t>
            </a:r>
            <a:r>
              <a:rPr kumimoji="0" lang="en-GB" sz="1800" b="1" i="0" u="none" strike="noStrike" kern="1200" cap="none" spc="0" normalizeH="0" baseline="0" noProof="0">
                <a:ln>
                  <a:noFill/>
                </a:ln>
                <a:solidFill>
                  <a:srgbClr val="2B660F"/>
                </a:solidFill>
                <a:effectLst/>
                <a:uLnTx/>
                <a:uFillTx/>
                <a:latin typeface="Gilroy Medium"/>
                <a:ea typeface="+mn-ea"/>
                <a:cs typeface="+mn-cs"/>
              </a:rPr>
              <a:t>. </a:t>
            </a:r>
          </a:p>
        </p:txBody>
      </p:sp>
      <p:sp>
        <p:nvSpPr>
          <p:cNvPr id="2" name="TextBox 1">
            <a:extLst>
              <a:ext uri="{FF2B5EF4-FFF2-40B4-BE49-F238E27FC236}">
                <a16:creationId xmlns:a16="http://schemas.microsoft.com/office/drawing/2014/main" id="{E0503323-1AEE-7858-5829-64A7929B206B}"/>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srgbClr val="8DBE28"/>
                </a:solidFill>
                <a:effectLst/>
                <a:uLnTx/>
                <a:uFillTx/>
                <a:latin typeface="Gilroy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50" b="0" i="0" u="none" strike="noStrike" kern="1200" cap="none" spc="0" normalizeH="0" baseline="0" noProof="0">
              <a:ln>
                <a:noFill/>
              </a:ln>
              <a:solidFill>
                <a:srgbClr val="8DBE28"/>
              </a:solidFill>
              <a:effectLst/>
              <a:uLnTx/>
              <a:uFillTx/>
              <a:latin typeface="Gilroy Medium"/>
              <a:ea typeface="+mn-ea"/>
              <a:cs typeface="+mn-cs"/>
            </a:endParaRPr>
          </a:p>
        </p:txBody>
      </p:sp>
      <p:sp>
        <p:nvSpPr>
          <p:cNvPr id="9" name="TextBox 8">
            <a:extLst>
              <a:ext uri="{FF2B5EF4-FFF2-40B4-BE49-F238E27FC236}">
                <a16:creationId xmlns:a16="http://schemas.microsoft.com/office/drawing/2014/main" id="{15D22BAF-2482-54C0-709E-E3484D2CF1D1}"/>
              </a:ext>
            </a:extLst>
          </p:cNvPr>
          <p:cNvSpPr txBox="1"/>
          <p:nvPr/>
        </p:nvSpPr>
        <p:spPr>
          <a:xfrm>
            <a:off x="107566" y="6732659"/>
            <a:ext cx="7055234" cy="125341"/>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prstClr val="white"/>
                </a:solidFill>
                <a:effectLst/>
                <a:uLnTx/>
                <a:uFillTx/>
                <a:latin typeface="Montserrat" panose="00000500000000000000" pitchFamily="2" charset="0"/>
                <a:ea typeface="+mn-ea"/>
                <a:cs typeface="+mn-cs"/>
              </a:rPr>
              <a:t>Source: 1. NYU Centre for Sustainable Business (2024) Sustainable Market Share 2. Kantar (2024) Sustainability insights 3. Restaurant365 State of the Restaurant Industry Report</a:t>
            </a:r>
          </a:p>
        </p:txBody>
      </p:sp>
    </p:spTree>
    <p:extLst>
      <p:ext uri="{BB962C8B-B14F-4D97-AF65-F5344CB8AC3E}">
        <p14:creationId xmlns:p14="http://schemas.microsoft.com/office/powerpoint/2010/main" val="127868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E4AD300-C54B-6C8E-0114-0D8172E93AE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0" imgH="481" progId="TCLayout.ActiveDocument.1">
                  <p:embed/>
                </p:oleObj>
              </mc:Choice>
              <mc:Fallback>
                <p:oleObj name="think-cell Slide" r:id="rId4" imgW="480" imgH="481" progId="TCLayout.ActiveDocument.1">
                  <p:embed/>
                  <p:pic>
                    <p:nvPicPr>
                      <p:cNvPr id="4" name="think-cell data - do not delete" hidden="1">
                        <a:extLst>
                          <a:ext uri="{FF2B5EF4-FFF2-40B4-BE49-F238E27FC236}">
                            <a16:creationId xmlns:a16="http://schemas.microsoft.com/office/drawing/2014/main" id="{9E4AD300-C54B-6C8E-0114-0D8172E93AE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Freeform: Shape 5">
            <a:extLst>
              <a:ext uri="{FF2B5EF4-FFF2-40B4-BE49-F238E27FC236}">
                <a16:creationId xmlns:a16="http://schemas.microsoft.com/office/drawing/2014/main" id="{7C0DC08C-ABCF-4F6E-8860-615E1D65D736}"/>
              </a:ext>
            </a:extLst>
          </p:cNvPr>
          <p:cNvSpPr/>
          <p:nvPr/>
        </p:nvSpPr>
        <p:spPr>
          <a:xfrm>
            <a:off x="1" y="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8" name="Freeform: Shape 7">
            <a:extLst>
              <a:ext uri="{FF2B5EF4-FFF2-40B4-BE49-F238E27FC236}">
                <a16:creationId xmlns:a16="http://schemas.microsoft.com/office/drawing/2014/main" id="{39B2E74E-9A54-7CDD-36D9-860E281FF2D3}"/>
              </a:ext>
            </a:extLst>
          </p:cNvPr>
          <p:cNvSpPr/>
          <p:nvPr/>
        </p:nvSpPr>
        <p:spPr>
          <a:xfrm>
            <a:off x="0" y="0"/>
            <a:ext cx="12192000" cy="186762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0F440D">
              <a:alpha val="8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18" name="Text Placeholder 1">
            <a:extLst>
              <a:ext uri="{FF2B5EF4-FFF2-40B4-BE49-F238E27FC236}">
                <a16:creationId xmlns:a16="http://schemas.microsoft.com/office/drawing/2014/main" id="{64BC6530-A149-2DFF-F14F-5C9C60074DA5}"/>
              </a:ext>
            </a:extLst>
          </p:cNvPr>
          <p:cNvSpPr>
            <a:spLocks noGrp="1"/>
          </p:cNvSpPr>
          <p:nvPr>
            <p:ph type="body" sz="quarter" idx="11"/>
          </p:nvPr>
        </p:nvSpPr>
        <p:spPr>
          <a:xfrm>
            <a:off x="319088" y="649722"/>
            <a:ext cx="11582401" cy="316592"/>
          </a:xfrm>
        </p:spPr>
        <p:txBody>
          <a:bodyPr>
            <a:normAutofit/>
          </a:bodyPr>
          <a:lstStyle/>
          <a:p>
            <a:r>
              <a:rPr lang="en-US" dirty="0">
                <a:solidFill>
                  <a:schemeClr val="bg1"/>
                </a:solidFill>
                <a:latin typeface="+mj-lt"/>
              </a:rPr>
              <a:t>Five key areas have been identified </a:t>
            </a:r>
            <a:r>
              <a:rPr lang="en-US" b="1" dirty="0">
                <a:solidFill>
                  <a:schemeClr val="bg1"/>
                </a:solidFill>
                <a:latin typeface="+mj-lt"/>
              </a:rPr>
              <a:t>for growth and value </a:t>
            </a:r>
          </a:p>
        </p:txBody>
      </p:sp>
      <p:sp>
        <p:nvSpPr>
          <p:cNvPr id="19" name="Title 2">
            <a:extLst>
              <a:ext uri="{FF2B5EF4-FFF2-40B4-BE49-F238E27FC236}">
                <a16:creationId xmlns:a16="http://schemas.microsoft.com/office/drawing/2014/main" id="{AC03F017-D540-EE65-E31D-86D28DE45869}"/>
              </a:ext>
            </a:extLst>
          </p:cNvPr>
          <p:cNvSpPr>
            <a:spLocks noGrp="1"/>
          </p:cNvSpPr>
          <p:nvPr>
            <p:ph type="title"/>
          </p:nvPr>
        </p:nvSpPr>
        <p:spPr>
          <a:xfrm>
            <a:off x="304799" y="261846"/>
            <a:ext cx="11582401" cy="475306"/>
          </a:xfrm>
        </p:spPr>
        <p:txBody>
          <a:bodyPr/>
          <a:lstStyle/>
          <a:p>
            <a:r>
              <a:rPr lang="en-US" sz="2800" b="1" dirty="0">
                <a:solidFill>
                  <a:schemeClr val="bg1"/>
                </a:solidFill>
              </a:rPr>
              <a:t>WE OFFER SOLUTIONS to drive ACTION with customers  </a:t>
            </a:r>
          </a:p>
        </p:txBody>
      </p:sp>
      <p:sp>
        <p:nvSpPr>
          <p:cNvPr id="20" name="Text Placeholder 3">
            <a:extLst>
              <a:ext uri="{FF2B5EF4-FFF2-40B4-BE49-F238E27FC236}">
                <a16:creationId xmlns:a16="http://schemas.microsoft.com/office/drawing/2014/main" id="{8F1797DD-98CF-FECF-FA1D-5C6FCC680BBC}"/>
              </a:ext>
            </a:extLst>
          </p:cNvPr>
          <p:cNvSpPr txBox="1">
            <a:spLocks/>
          </p:cNvSpPr>
          <p:nvPr/>
        </p:nvSpPr>
        <p:spPr>
          <a:xfrm>
            <a:off x="4933572" y="1398788"/>
            <a:ext cx="2252666" cy="5200695"/>
          </a:xfrm>
          <a:prstGeom prst="roundRect">
            <a:avLst>
              <a:gd name="adj" fmla="val 3771"/>
            </a:avLst>
          </a:prstGeom>
          <a:solidFill>
            <a:srgbClr val="678622"/>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Recycling </a:t>
            </a:r>
          </a:p>
        </p:txBody>
      </p:sp>
      <p:sp>
        <p:nvSpPr>
          <p:cNvPr id="22" name="Text Placeholder 4">
            <a:extLst>
              <a:ext uri="{FF2B5EF4-FFF2-40B4-BE49-F238E27FC236}">
                <a16:creationId xmlns:a16="http://schemas.microsoft.com/office/drawing/2014/main" id="{6F3B7F82-03E0-2286-7661-698EC7B7EFB2}"/>
              </a:ext>
            </a:extLst>
          </p:cNvPr>
          <p:cNvSpPr txBox="1">
            <a:spLocks/>
          </p:cNvSpPr>
          <p:nvPr/>
        </p:nvSpPr>
        <p:spPr>
          <a:xfrm>
            <a:off x="4933572" y="2809199"/>
            <a:ext cx="2235050" cy="3598889"/>
          </a:xfrm>
          <a:prstGeom prst="rect">
            <a:avLst/>
          </a:prstGeom>
        </p:spPr>
        <p:txBody>
          <a:bodyPr vert="horz" lIns="137160" tIns="0" rIns="137160" bIns="0" rtlCol="0" anchor="t">
            <a:no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Recycling programs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4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Why?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Help customers hit their recycling targets or position them as leaders and innovators in the circular economy.</a:t>
            </a:r>
          </a:p>
        </p:txBody>
      </p:sp>
      <p:sp>
        <p:nvSpPr>
          <p:cNvPr id="23" name="Text Placeholder 5">
            <a:extLst>
              <a:ext uri="{FF2B5EF4-FFF2-40B4-BE49-F238E27FC236}">
                <a16:creationId xmlns:a16="http://schemas.microsoft.com/office/drawing/2014/main" id="{253209D9-1310-885F-6F92-994D7F47908A}"/>
              </a:ext>
            </a:extLst>
          </p:cNvPr>
          <p:cNvSpPr txBox="1">
            <a:spLocks/>
          </p:cNvSpPr>
          <p:nvPr/>
        </p:nvSpPr>
        <p:spPr>
          <a:xfrm>
            <a:off x="279555" y="1398772"/>
            <a:ext cx="2252666" cy="5200712"/>
          </a:xfrm>
          <a:prstGeom prst="roundRect">
            <a:avLst>
              <a:gd name="adj" fmla="val 3771"/>
            </a:avLst>
          </a:prstGeom>
          <a:solidFill>
            <a:srgbClr val="678622"/>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Energy </a:t>
            </a:r>
          </a:p>
        </p:txBody>
      </p:sp>
      <p:sp>
        <p:nvSpPr>
          <p:cNvPr id="24" name="Text Placeholder 6">
            <a:extLst>
              <a:ext uri="{FF2B5EF4-FFF2-40B4-BE49-F238E27FC236}">
                <a16:creationId xmlns:a16="http://schemas.microsoft.com/office/drawing/2014/main" id="{0D64479D-9B82-6C5B-E05B-BE6C5051C3A5}"/>
              </a:ext>
            </a:extLst>
          </p:cNvPr>
          <p:cNvSpPr txBox="1">
            <a:spLocks/>
          </p:cNvSpPr>
          <p:nvPr/>
        </p:nvSpPr>
        <p:spPr>
          <a:xfrm>
            <a:off x="279555" y="2809183"/>
            <a:ext cx="2169725" cy="2982686"/>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pep+ Renew</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Why?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Help customers accelerate their renewable energy transition and achieve their climate targets on schedule.</a:t>
            </a:r>
          </a:p>
        </p:txBody>
      </p:sp>
      <p:sp>
        <p:nvSpPr>
          <p:cNvPr id="27" name="Text Placeholder 7">
            <a:extLst>
              <a:ext uri="{FF2B5EF4-FFF2-40B4-BE49-F238E27FC236}">
                <a16:creationId xmlns:a16="http://schemas.microsoft.com/office/drawing/2014/main" id="{99DB26AC-8135-BB87-E671-E88A2868D36E}"/>
              </a:ext>
            </a:extLst>
          </p:cNvPr>
          <p:cNvSpPr txBox="1">
            <a:spLocks/>
          </p:cNvSpPr>
          <p:nvPr/>
        </p:nvSpPr>
        <p:spPr>
          <a:xfrm>
            <a:off x="7268096" y="1395441"/>
            <a:ext cx="2252666" cy="5200711"/>
          </a:xfrm>
          <a:prstGeom prst="roundRect">
            <a:avLst>
              <a:gd name="adj" fmla="val 3771"/>
            </a:avLst>
          </a:prstGeom>
          <a:solidFill>
            <a:srgbClr val="678622"/>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Gilroy Medium"/>
                <a:ea typeface="+mn-ea"/>
                <a:cs typeface="+mn-cs"/>
              </a:rPr>
              <a:t>Packaging</a:t>
            </a: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8" name="Text Placeholder 8">
            <a:extLst>
              <a:ext uri="{FF2B5EF4-FFF2-40B4-BE49-F238E27FC236}">
                <a16:creationId xmlns:a16="http://schemas.microsoft.com/office/drawing/2014/main" id="{FC52F9BC-C18D-AD21-B6B4-07F6A16C893B}"/>
              </a:ext>
            </a:extLst>
          </p:cNvPr>
          <p:cNvSpPr txBox="1">
            <a:spLocks/>
          </p:cNvSpPr>
          <p:nvPr/>
        </p:nvSpPr>
        <p:spPr>
          <a:xfrm>
            <a:off x="7310960" y="2795853"/>
            <a:ext cx="2187651" cy="3775351"/>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Sustainable packaging portfolio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4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Why?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Help customers stay ahead of the curve on packaging innovation and lead the way in sustainable packaging solutions.</a:t>
            </a:r>
          </a:p>
        </p:txBody>
      </p:sp>
      <p:sp>
        <p:nvSpPr>
          <p:cNvPr id="31" name="Text Placeholder 9">
            <a:extLst>
              <a:ext uri="{FF2B5EF4-FFF2-40B4-BE49-F238E27FC236}">
                <a16:creationId xmlns:a16="http://schemas.microsoft.com/office/drawing/2014/main" id="{A737C2D1-A82D-75C6-EC2D-6ABCCD14F1C5}"/>
              </a:ext>
            </a:extLst>
          </p:cNvPr>
          <p:cNvSpPr txBox="1">
            <a:spLocks/>
          </p:cNvSpPr>
          <p:nvPr/>
        </p:nvSpPr>
        <p:spPr>
          <a:xfrm>
            <a:off x="2606563" y="1403357"/>
            <a:ext cx="2252666" cy="5200706"/>
          </a:xfrm>
          <a:prstGeom prst="roundRect">
            <a:avLst>
              <a:gd name="adj" fmla="val 3771"/>
            </a:avLst>
          </a:prstGeom>
          <a:solidFill>
            <a:srgbClr val="678622"/>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Gilroy Medium"/>
                <a:ea typeface="+mn-ea"/>
                <a:cs typeface="+mn-cs"/>
              </a:rPr>
              <a:t>Agriculture</a:t>
            </a: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2" name="Text Placeholder 10">
            <a:extLst>
              <a:ext uri="{FF2B5EF4-FFF2-40B4-BE49-F238E27FC236}">
                <a16:creationId xmlns:a16="http://schemas.microsoft.com/office/drawing/2014/main" id="{D4E9F19E-E17D-8762-1410-4DE9753A3C51}"/>
              </a:ext>
            </a:extLst>
          </p:cNvPr>
          <p:cNvSpPr txBox="1">
            <a:spLocks/>
          </p:cNvSpPr>
          <p:nvPr/>
        </p:nvSpPr>
        <p:spPr>
          <a:xfrm>
            <a:off x="2672923" y="2813768"/>
            <a:ext cx="2186306" cy="346392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Positive agriculture approach</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Why?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Help customers build supply chain resilience and make measurable progress against their Scope 3 carbon reduction commitments.</a:t>
            </a:r>
          </a:p>
        </p:txBody>
      </p:sp>
      <p:sp>
        <p:nvSpPr>
          <p:cNvPr id="34" name="Freeform: Shape 33">
            <a:extLst>
              <a:ext uri="{FF2B5EF4-FFF2-40B4-BE49-F238E27FC236}">
                <a16:creationId xmlns:a16="http://schemas.microsoft.com/office/drawing/2014/main" id="{8D469433-9BFC-CB04-0C2E-18018F95CC21}"/>
              </a:ext>
            </a:extLst>
          </p:cNvPr>
          <p:cNvSpPr/>
          <p:nvPr/>
        </p:nvSpPr>
        <p:spPr>
          <a:xfrm>
            <a:off x="2802947" y="1759938"/>
            <a:ext cx="305355" cy="272019"/>
          </a:xfrm>
          <a:custGeom>
            <a:avLst/>
            <a:gdLst>
              <a:gd name="csX0" fmla="*/ 137447 w 305355"/>
              <a:gd name="csY0" fmla="*/ 186748 h 272019"/>
              <a:gd name="csX1" fmla="*/ 0 w 305355"/>
              <a:gd name="csY1" fmla="*/ 272019 h 272019"/>
              <a:gd name="csX2" fmla="*/ 0 w 305355"/>
              <a:gd name="csY2" fmla="*/ 245372 h 272019"/>
              <a:gd name="csX3" fmla="*/ 118421 w 305355"/>
              <a:gd name="csY3" fmla="*/ 168521 h 272019"/>
              <a:gd name="csX4" fmla="*/ 118421 w 305355"/>
              <a:gd name="csY4" fmla="*/ 168521 h 272019"/>
              <a:gd name="csX5" fmla="*/ 118687 w 305355"/>
              <a:gd name="csY5" fmla="*/ 168521 h 272019"/>
              <a:gd name="csX6" fmla="*/ 282462 w 305355"/>
              <a:gd name="csY6" fmla="*/ 4053 h 272019"/>
              <a:gd name="csX7" fmla="*/ 301302 w 305355"/>
              <a:gd name="csY7" fmla="*/ 3754 h 272019"/>
              <a:gd name="csX8" fmla="*/ 301602 w 305355"/>
              <a:gd name="csY8" fmla="*/ 22594 h 272019"/>
              <a:gd name="csX9" fmla="*/ 301275 w 305355"/>
              <a:gd name="csY9" fmla="*/ 22920 h 2720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05355" h="272019">
                <a:moveTo>
                  <a:pt x="137447" y="186748"/>
                </a:moveTo>
                <a:cubicBezTo>
                  <a:pt x="57505" y="270793"/>
                  <a:pt x="2345" y="272019"/>
                  <a:pt x="0" y="272019"/>
                </a:cubicBezTo>
                <a:lnTo>
                  <a:pt x="0" y="245372"/>
                </a:lnTo>
                <a:cubicBezTo>
                  <a:pt x="480" y="245372"/>
                  <a:pt x="47965" y="243187"/>
                  <a:pt x="118421" y="168521"/>
                </a:cubicBezTo>
                <a:lnTo>
                  <a:pt x="118421" y="168521"/>
                </a:lnTo>
                <a:lnTo>
                  <a:pt x="118687" y="168521"/>
                </a:lnTo>
                <a:lnTo>
                  <a:pt x="282462" y="4053"/>
                </a:lnTo>
                <a:cubicBezTo>
                  <a:pt x="287582" y="-1232"/>
                  <a:pt x="296017" y="-1366"/>
                  <a:pt x="301302" y="3754"/>
                </a:cubicBezTo>
                <a:cubicBezTo>
                  <a:pt x="306587" y="8873"/>
                  <a:pt x="306722" y="17308"/>
                  <a:pt x="301602" y="22594"/>
                </a:cubicBezTo>
                <a:cubicBezTo>
                  <a:pt x="301494" y="22704"/>
                  <a:pt x="301386" y="22813"/>
                  <a:pt x="301275" y="22920"/>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5" name="Freeform: Shape 34">
            <a:extLst>
              <a:ext uri="{FF2B5EF4-FFF2-40B4-BE49-F238E27FC236}">
                <a16:creationId xmlns:a16="http://schemas.microsoft.com/office/drawing/2014/main" id="{4F9BB457-822C-2F8A-BAAC-9894014FB670}"/>
              </a:ext>
            </a:extLst>
          </p:cNvPr>
          <p:cNvSpPr/>
          <p:nvPr/>
        </p:nvSpPr>
        <p:spPr>
          <a:xfrm>
            <a:off x="3113009" y="1652755"/>
            <a:ext cx="102449" cy="102451"/>
          </a:xfrm>
          <a:custGeom>
            <a:avLst/>
            <a:gdLst>
              <a:gd name="csX0" fmla="*/ 77923 w 102449"/>
              <a:gd name="csY0" fmla="*/ 81126 h 102451"/>
              <a:gd name="csX1" fmla="*/ 102385 w 102449"/>
              <a:gd name="csY1" fmla="*/ 65 h 102451"/>
              <a:gd name="csX2" fmla="*/ 21377 w 102449"/>
              <a:gd name="csY2" fmla="*/ 24580 h 102451"/>
              <a:gd name="csX3" fmla="*/ 646 w 102449"/>
              <a:gd name="csY3" fmla="*/ 101804 h 102451"/>
              <a:gd name="csX4" fmla="*/ 77923 w 102449"/>
              <a:gd name="csY4" fmla="*/ 81126 h 102451"/>
            </a:gdLst>
            <a:ahLst/>
            <a:cxnLst>
              <a:cxn ang="0">
                <a:pos x="csX0" y="csY0"/>
              </a:cxn>
              <a:cxn ang="0">
                <a:pos x="csX1" y="csY1"/>
              </a:cxn>
              <a:cxn ang="0">
                <a:pos x="csX2" y="csY2"/>
              </a:cxn>
              <a:cxn ang="0">
                <a:pos x="csX3" y="csY3"/>
              </a:cxn>
              <a:cxn ang="0">
                <a:pos x="csX4" y="csY4"/>
              </a:cxn>
            </a:cxnLst>
            <a:rect l="l" t="t" r="r" b="b"/>
            <a:pathLst>
              <a:path w="102449" h="102451">
                <a:moveTo>
                  <a:pt x="77923" y="81126"/>
                </a:moveTo>
                <a:cubicBezTo>
                  <a:pt x="104943" y="54052"/>
                  <a:pt x="102385" y="65"/>
                  <a:pt x="102385" y="65"/>
                </a:cubicBezTo>
                <a:cubicBezTo>
                  <a:pt x="102385" y="65"/>
                  <a:pt x="48451" y="-2494"/>
                  <a:pt x="21377" y="24580"/>
                </a:cubicBezTo>
                <a:cubicBezTo>
                  <a:pt x="-5697" y="51654"/>
                  <a:pt x="646" y="101804"/>
                  <a:pt x="646" y="101804"/>
                </a:cubicBezTo>
                <a:cubicBezTo>
                  <a:pt x="646" y="101804"/>
                  <a:pt x="50743" y="108146"/>
                  <a:pt x="77923" y="8112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6" name="Freeform: Shape 35">
            <a:extLst>
              <a:ext uri="{FF2B5EF4-FFF2-40B4-BE49-F238E27FC236}">
                <a16:creationId xmlns:a16="http://schemas.microsoft.com/office/drawing/2014/main" id="{CA27C659-B1E1-DFA0-C3F5-19119933DF16}"/>
              </a:ext>
            </a:extLst>
          </p:cNvPr>
          <p:cNvSpPr/>
          <p:nvPr/>
        </p:nvSpPr>
        <p:spPr>
          <a:xfrm>
            <a:off x="3012075" y="1855808"/>
            <a:ext cx="143842" cy="79963"/>
          </a:xfrm>
          <a:custGeom>
            <a:avLst/>
            <a:gdLst>
              <a:gd name="csX0" fmla="*/ 75359 w 143842"/>
              <a:gd name="csY0" fmla="*/ 11 h 79963"/>
              <a:gd name="csX1" fmla="*/ 0 w 143842"/>
              <a:gd name="csY1" fmla="*/ 38489 h 79963"/>
              <a:gd name="csX2" fmla="*/ 73813 w 143842"/>
              <a:gd name="csY2" fmla="*/ 79953 h 79963"/>
              <a:gd name="csX3" fmla="*/ 143842 w 143842"/>
              <a:gd name="csY3" fmla="*/ 41367 h 79963"/>
              <a:gd name="csX4" fmla="*/ 75359 w 143842"/>
              <a:gd name="csY4" fmla="*/ 11 h 79963"/>
            </a:gdLst>
            <a:ahLst/>
            <a:cxnLst>
              <a:cxn ang="0">
                <a:pos x="csX0" y="csY0"/>
              </a:cxn>
              <a:cxn ang="0">
                <a:pos x="csX1" y="csY1"/>
              </a:cxn>
              <a:cxn ang="0">
                <a:pos x="csX2" y="csY2"/>
              </a:cxn>
              <a:cxn ang="0">
                <a:pos x="csX3" y="csY3"/>
              </a:cxn>
              <a:cxn ang="0">
                <a:pos x="csX4" y="csY4"/>
              </a:cxn>
            </a:cxnLst>
            <a:rect l="l" t="t" r="r" b="b"/>
            <a:pathLst>
              <a:path w="143842" h="79963">
                <a:moveTo>
                  <a:pt x="75359" y="11"/>
                </a:moveTo>
                <a:cubicBezTo>
                  <a:pt x="37093" y="-736"/>
                  <a:pt x="0" y="38489"/>
                  <a:pt x="0" y="38489"/>
                </a:cubicBezTo>
                <a:cubicBezTo>
                  <a:pt x="0" y="38489"/>
                  <a:pt x="35548" y="79206"/>
                  <a:pt x="73813" y="79953"/>
                </a:cubicBezTo>
                <a:cubicBezTo>
                  <a:pt x="112079" y="80699"/>
                  <a:pt x="143842" y="41367"/>
                  <a:pt x="143842" y="41367"/>
                </a:cubicBezTo>
                <a:cubicBezTo>
                  <a:pt x="143842" y="41367"/>
                  <a:pt x="113624" y="757"/>
                  <a:pt x="75359" y="11"/>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7" name="Freeform: Shape 36">
            <a:extLst>
              <a:ext uri="{FF2B5EF4-FFF2-40B4-BE49-F238E27FC236}">
                <a16:creationId xmlns:a16="http://schemas.microsoft.com/office/drawing/2014/main" id="{6DBC7FDC-CC87-0317-3CF5-821D21D512A1}"/>
              </a:ext>
            </a:extLst>
          </p:cNvPr>
          <p:cNvSpPr/>
          <p:nvPr/>
        </p:nvSpPr>
        <p:spPr>
          <a:xfrm>
            <a:off x="2936663" y="1931167"/>
            <a:ext cx="143895" cy="79963"/>
          </a:xfrm>
          <a:custGeom>
            <a:avLst/>
            <a:gdLst>
              <a:gd name="csX0" fmla="*/ 75412 w 143895"/>
              <a:gd name="csY0" fmla="*/ 10 h 79963"/>
              <a:gd name="csX1" fmla="*/ 0 w 143895"/>
              <a:gd name="csY1" fmla="*/ 38543 h 79963"/>
              <a:gd name="csX2" fmla="*/ 73813 w 143895"/>
              <a:gd name="csY2" fmla="*/ 79953 h 79963"/>
              <a:gd name="csX3" fmla="*/ 143896 w 143895"/>
              <a:gd name="csY3" fmla="*/ 41367 h 79963"/>
              <a:gd name="csX4" fmla="*/ 75412 w 143895"/>
              <a:gd name="csY4" fmla="*/ 10 h 79963"/>
            </a:gdLst>
            <a:ahLst/>
            <a:cxnLst>
              <a:cxn ang="0">
                <a:pos x="csX0" y="csY0"/>
              </a:cxn>
              <a:cxn ang="0">
                <a:pos x="csX1" y="csY1"/>
              </a:cxn>
              <a:cxn ang="0">
                <a:pos x="csX2" y="csY2"/>
              </a:cxn>
              <a:cxn ang="0">
                <a:pos x="csX3" y="csY3"/>
              </a:cxn>
              <a:cxn ang="0">
                <a:pos x="csX4" y="csY4"/>
              </a:cxn>
            </a:cxnLst>
            <a:rect l="l" t="t" r="r" b="b"/>
            <a:pathLst>
              <a:path w="143895" h="79963">
                <a:moveTo>
                  <a:pt x="75412" y="10"/>
                </a:moveTo>
                <a:cubicBezTo>
                  <a:pt x="37146" y="-736"/>
                  <a:pt x="0" y="38543"/>
                  <a:pt x="0" y="38543"/>
                </a:cubicBezTo>
                <a:cubicBezTo>
                  <a:pt x="0" y="38543"/>
                  <a:pt x="35601" y="79206"/>
                  <a:pt x="73813" y="79953"/>
                </a:cubicBezTo>
                <a:cubicBezTo>
                  <a:pt x="112025" y="80699"/>
                  <a:pt x="143896" y="41367"/>
                  <a:pt x="143896" y="41367"/>
                </a:cubicBezTo>
                <a:cubicBezTo>
                  <a:pt x="143896" y="41367"/>
                  <a:pt x="113678" y="757"/>
                  <a:pt x="75412" y="10"/>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39" name="Freeform: Shape 38">
            <a:extLst>
              <a:ext uri="{FF2B5EF4-FFF2-40B4-BE49-F238E27FC236}">
                <a16:creationId xmlns:a16="http://schemas.microsoft.com/office/drawing/2014/main" id="{58B2278D-527E-21A5-3AD4-E33C237BD86B}"/>
              </a:ext>
            </a:extLst>
          </p:cNvPr>
          <p:cNvSpPr/>
          <p:nvPr/>
        </p:nvSpPr>
        <p:spPr>
          <a:xfrm>
            <a:off x="3087434" y="1780449"/>
            <a:ext cx="143842" cy="79964"/>
          </a:xfrm>
          <a:custGeom>
            <a:avLst/>
            <a:gdLst>
              <a:gd name="csX0" fmla="*/ 75359 w 143842"/>
              <a:gd name="csY0" fmla="*/ 11 h 79964"/>
              <a:gd name="csX1" fmla="*/ 0 w 143842"/>
              <a:gd name="csY1" fmla="*/ 38489 h 79964"/>
              <a:gd name="csX2" fmla="*/ 73813 w 143842"/>
              <a:gd name="csY2" fmla="*/ 79953 h 79964"/>
              <a:gd name="csX3" fmla="*/ 143842 w 143842"/>
              <a:gd name="csY3" fmla="*/ 41261 h 79964"/>
              <a:gd name="csX4" fmla="*/ 75359 w 143842"/>
              <a:gd name="csY4" fmla="*/ 11 h 79964"/>
            </a:gdLst>
            <a:ahLst/>
            <a:cxnLst>
              <a:cxn ang="0">
                <a:pos x="csX0" y="csY0"/>
              </a:cxn>
              <a:cxn ang="0">
                <a:pos x="csX1" y="csY1"/>
              </a:cxn>
              <a:cxn ang="0">
                <a:pos x="csX2" y="csY2"/>
              </a:cxn>
              <a:cxn ang="0">
                <a:pos x="csX3" y="csY3"/>
              </a:cxn>
              <a:cxn ang="0">
                <a:pos x="csX4" y="csY4"/>
              </a:cxn>
            </a:cxnLst>
            <a:rect l="l" t="t" r="r" b="b"/>
            <a:pathLst>
              <a:path w="143842" h="79964">
                <a:moveTo>
                  <a:pt x="75359" y="11"/>
                </a:moveTo>
                <a:cubicBezTo>
                  <a:pt x="37146" y="-736"/>
                  <a:pt x="0" y="38489"/>
                  <a:pt x="0" y="38489"/>
                </a:cubicBezTo>
                <a:cubicBezTo>
                  <a:pt x="0" y="38489"/>
                  <a:pt x="35548" y="79153"/>
                  <a:pt x="73813" y="79953"/>
                </a:cubicBezTo>
                <a:cubicBezTo>
                  <a:pt x="112079" y="80752"/>
                  <a:pt x="143842" y="41261"/>
                  <a:pt x="143842" y="41261"/>
                </a:cubicBezTo>
                <a:cubicBezTo>
                  <a:pt x="143842" y="41261"/>
                  <a:pt x="113624" y="757"/>
                  <a:pt x="75359" y="11"/>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0" name="Freeform: Shape 39">
            <a:extLst>
              <a:ext uri="{FF2B5EF4-FFF2-40B4-BE49-F238E27FC236}">
                <a16:creationId xmlns:a16="http://schemas.microsoft.com/office/drawing/2014/main" id="{132C3A7B-ADF9-CDCE-4A48-2207A639F746}"/>
              </a:ext>
            </a:extLst>
          </p:cNvPr>
          <p:cNvSpPr/>
          <p:nvPr/>
        </p:nvSpPr>
        <p:spPr>
          <a:xfrm>
            <a:off x="2932387" y="1712189"/>
            <a:ext cx="79912" cy="143895"/>
          </a:xfrm>
          <a:custGeom>
            <a:avLst/>
            <a:gdLst>
              <a:gd name="csX0" fmla="*/ 41422 w 79912"/>
              <a:gd name="csY0" fmla="*/ 143896 h 143895"/>
              <a:gd name="csX1" fmla="*/ 79901 w 79912"/>
              <a:gd name="csY1" fmla="*/ 68484 h 143895"/>
              <a:gd name="csX2" fmla="*/ 38597 w 79912"/>
              <a:gd name="csY2" fmla="*/ 0 h 143895"/>
              <a:gd name="csX3" fmla="*/ 12 w 79912"/>
              <a:gd name="csY3" fmla="*/ 70083 h 143895"/>
              <a:gd name="csX4" fmla="*/ 41422 w 79912"/>
              <a:gd name="csY4" fmla="*/ 143896 h 143895"/>
            </a:gdLst>
            <a:ahLst/>
            <a:cxnLst>
              <a:cxn ang="0">
                <a:pos x="csX0" y="csY0"/>
              </a:cxn>
              <a:cxn ang="0">
                <a:pos x="csX1" y="csY1"/>
              </a:cxn>
              <a:cxn ang="0">
                <a:pos x="csX2" y="csY2"/>
              </a:cxn>
              <a:cxn ang="0">
                <a:pos x="csX3" y="csY3"/>
              </a:cxn>
              <a:cxn ang="0">
                <a:pos x="csX4" y="csY4"/>
              </a:cxn>
            </a:cxnLst>
            <a:rect l="l" t="t" r="r" b="b"/>
            <a:pathLst>
              <a:path w="79912" h="143895">
                <a:moveTo>
                  <a:pt x="41422" y="143896"/>
                </a:moveTo>
                <a:cubicBezTo>
                  <a:pt x="41422" y="143896"/>
                  <a:pt x="80700" y="106589"/>
                  <a:pt x="79901" y="68484"/>
                </a:cubicBezTo>
                <a:cubicBezTo>
                  <a:pt x="79101" y="30378"/>
                  <a:pt x="38597" y="0"/>
                  <a:pt x="38597" y="0"/>
                </a:cubicBezTo>
                <a:cubicBezTo>
                  <a:pt x="38597" y="0"/>
                  <a:pt x="-787" y="31977"/>
                  <a:pt x="12" y="70083"/>
                </a:cubicBezTo>
                <a:cubicBezTo>
                  <a:pt x="811" y="108188"/>
                  <a:pt x="41422" y="143896"/>
                  <a:pt x="41422" y="14389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1" name="Freeform: Shape 40">
            <a:extLst>
              <a:ext uri="{FF2B5EF4-FFF2-40B4-BE49-F238E27FC236}">
                <a16:creationId xmlns:a16="http://schemas.microsoft.com/office/drawing/2014/main" id="{05B1A292-036D-7AD8-AE74-2D344126FAD3}"/>
              </a:ext>
            </a:extLst>
          </p:cNvPr>
          <p:cNvSpPr/>
          <p:nvPr/>
        </p:nvSpPr>
        <p:spPr>
          <a:xfrm>
            <a:off x="2856977" y="1787601"/>
            <a:ext cx="79963" cy="143842"/>
          </a:xfrm>
          <a:custGeom>
            <a:avLst/>
            <a:gdLst>
              <a:gd name="csX0" fmla="*/ 41474 w 79963"/>
              <a:gd name="csY0" fmla="*/ 143842 h 143842"/>
              <a:gd name="csX1" fmla="*/ 79952 w 79963"/>
              <a:gd name="csY1" fmla="*/ 68484 h 143842"/>
              <a:gd name="csX2" fmla="*/ 38649 w 79963"/>
              <a:gd name="csY2" fmla="*/ 0 h 143842"/>
              <a:gd name="csX3" fmla="*/ 10 w 79963"/>
              <a:gd name="csY3" fmla="*/ 70029 h 143842"/>
              <a:gd name="csX4" fmla="*/ 41474 w 79963"/>
              <a:gd name="csY4" fmla="*/ 143842 h 143842"/>
            </a:gdLst>
            <a:ahLst/>
            <a:cxnLst>
              <a:cxn ang="0">
                <a:pos x="csX0" y="csY0"/>
              </a:cxn>
              <a:cxn ang="0">
                <a:pos x="csX1" y="csY1"/>
              </a:cxn>
              <a:cxn ang="0">
                <a:pos x="csX2" y="csY2"/>
              </a:cxn>
              <a:cxn ang="0">
                <a:pos x="csX3" y="csY3"/>
              </a:cxn>
              <a:cxn ang="0">
                <a:pos x="csX4" y="csY4"/>
              </a:cxn>
            </a:cxnLst>
            <a:rect l="l" t="t" r="r" b="b"/>
            <a:pathLst>
              <a:path w="79963" h="143842">
                <a:moveTo>
                  <a:pt x="41474" y="143842"/>
                </a:moveTo>
                <a:cubicBezTo>
                  <a:pt x="41474" y="143842"/>
                  <a:pt x="80699" y="106536"/>
                  <a:pt x="79952" y="68484"/>
                </a:cubicBezTo>
                <a:cubicBezTo>
                  <a:pt x="79206" y="30431"/>
                  <a:pt x="38649" y="0"/>
                  <a:pt x="38649" y="0"/>
                </a:cubicBezTo>
                <a:cubicBezTo>
                  <a:pt x="38649" y="0"/>
                  <a:pt x="-736" y="31977"/>
                  <a:pt x="10" y="70029"/>
                </a:cubicBezTo>
                <a:cubicBezTo>
                  <a:pt x="757" y="108082"/>
                  <a:pt x="41474" y="143842"/>
                  <a:pt x="41474" y="143842"/>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3" name="Freeform: Shape 42">
            <a:extLst>
              <a:ext uri="{FF2B5EF4-FFF2-40B4-BE49-F238E27FC236}">
                <a16:creationId xmlns:a16="http://schemas.microsoft.com/office/drawing/2014/main" id="{2B122E21-06A3-D292-8C46-A96F061E90CB}"/>
              </a:ext>
            </a:extLst>
          </p:cNvPr>
          <p:cNvSpPr/>
          <p:nvPr/>
        </p:nvSpPr>
        <p:spPr>
          <a:xfrm>
            <a:off x="3007907" y="1636831"/>
            <a:ext cx="79803" cy="143895"/>
          </a:xfrm>
          <a:custGeom>
            <a:avLst/>
            <a:gdLst>
              <a:gd name="csX0" fmla="*/ 41261 w 79803"/>
              <a:gd name="csY0" fmla="*/ 143896 h 143895"/>
              <a:gd name="csX1" fmla="*/ 79793 w 79803"/>
              <a:gd name="csY1" fmla="*/ 68484 h 143895"/>
              <a:gd name="csX2" fmla="*/ 38596 w 79803"/>
              <a:gd name="csY2" fmla="*/ 0 h 143895"/>
              <a:gd name="csX3" fmla="*/ 10 w 79803"/>
              <a:gd name="csY3" fmla="*/ 70083 h 143895"/>
              <a:gd name="csX4" fmla="*/ 41261 w 79803"/>
              <a:gd name="csY4" fmla="*/ 143896 h 143895"/>
            </a:gdLst>
            <a:ahLst/>
            <a:cxnLst>
              <a:cxn ang="0">
                <a:pos x="csX0" y="csY0"/>
              </a:cxn>
              <a:cxn ang="0">
                <a:pos x="csX1" y="csY1"/>
              </a:cxn>
              <a:cxn ang="0">
                <a:pos x="csX2" y="csY2"/>
              </a:cxn>
              <a:cxn ang="0">
                <a:pos x="csX3" y="csY3"/>
              </a:cxn>
              <a:cxn ang="0">
                <a:pos x="csX4" y="csY4"/>
              </a:cxn>
            </a:cxnLst>
            <a:rect l="l" t="t" r="r" b="b"/>
            <a:pathLst>
              <a:path w="79803" h="143895">
                <a:moveTo>
                  <a:pt x="41261" y="143896"/>
                </a:moveTo>
                <a:cubicBezTo>
                  <a:pt x="41261" y="143896"/>
                  <a:pt x="80539" y="106589"/>
                  <a:pt x="79793" y="68484"/>
                </a:cubicBezTo>
                <a:cubicBezTo>
                  <a:pt x="79047" y="30378"/>
                  <a:pt x="38596" y="0"/>
                  <a:pt x="38596" y="0"/>
                </a:cubicBezTo>
                <a:cubicBezTo>
                  <a:pt x="38596" y="0"/>
                  <a:pt x="-736" y="31977"/>
                  <a:pt x="10" y="70083"/>
                </a:cubicBezTo>
                <a:cubicBezTo>
                  <a:pt x="757" y="108188"/>
                  <a:pt x="41261" y="143896"/>
                  <a:pt x="41261" y="143896"/>
                </a:cubicBezTo>
                <a:close/>
              </a:path>
            </a:pathLst>
          </a:custGeom>
          <a:solidFill>
            <a:schemeClr val="accent2"/>
          </a:solidFill>
          <a:ln w="5259"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cxnSp>
        <p:nvCxnSpPr>
          <p:cNvPr id="44" name="Straight Connector 43">
            <a:extLst>
              <a:ext uri="{FF2B5EF4-FFF2-40B4-BE49-F238E27FC236}">
                <a16:creationId xmlns:a16="http://schemas.microsoft.com/office/drawing/2014/main" id="{CA2B0F3D-BC33-9F25-D749-B1C39B62137D}"/>
              </a:ext>
            </a:extLst>
          </p:cNvPr>
          <p:cNvCxnSpPr>
            <a:cxnSpLocks/>
          </p:cNvCxnSpPr>
          <p:nvPr/>
        </p:nvCxnSpPr>
        <p:spPr>
          <a:xfrm>
            <a:off x="7268096" y="2680162"/>
            <a:ext cx="223051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45" name="Straight Connector 44">
            <a:extLst>
              <a:ext uri="{FF2B5EF4-FFF2-40B4-BE49-F238E27FC236}">
                <a16:creationId xmlns:a16="http://schemas.microsoft.com/office/drawing/2014/main" id="{6ABB43E7-3402-3B93-B7CE-C6D2A8B6B61C}"/>
              </a:ext>
            </a:extLst>
          </p:cNvPr>
          <p:cNvCxnSpPr>
            <a:cxnSpLocks/>
          </p:cNvCxnSpPr>
          <p:nvPr/>
        </p:nvCxnSpPr>
        <p:spPr>
          <a:xfrm>
            <a:off x="2606563" y="2678608"/>
            <a:ext cx="2252666" cy="0"/>
          </a:xfrm>
          <a:prstGeom prst="line">
            <a:avLst/>
          </a:prstGeom>
        </p:spPr>
        <p:style>
          <a:lnRef idx="3">
            <a:schemeClr val="accent2"/>
          </a:lnRef>
          <a:fillRef idx="0">
            <a:schemeClr val="accent2"/>
          </a:fillRef>
          <a:effectRef idx="2">
            <a:schemeClr val="accent2"/>
          </a:effectRef>
          <a:fontRef idx="minor">
            <a:schemeClr val="tx1"/>
          </a:fontRef>
        </p:style>
      </p:cxnSp>
      <p:sp>
        <p:nvSpPr>
          <p:cNvPr id="46" name="Freeform: Shape 45">
            <a:extLst>
              <a:ext uri="{FF2B5EF4-FFF2-40B4-BE49-F238E27FC236}">
                <a16:creationId xmlns:a16="http://schemas.microsoft.com/office/drawing/2014/main" id="{6D6FB62B-965A-9FEA-3A6E-9EED8A7E7C43}"/>
              </a:ext>
            </a:extLst>
          </p:cNvPr>
          <p:cNvSpPr/>
          <p:nvPr/>
        </p:nvSpPr>
        <p:spPr>
          <a:xfrm>
            <a:off x="5158596" y="1809941"/>
            <a:ext cx="145655" cy="216730"/>
          </a:xfrm>
          <a:custGeom>
            <a:avLst/>
            <a:gdLst>
              <a:gd name="csX0" fmla="*/ 41144 w 145655"/>
              <a:gd name="csY0" fmla="*/ 166127 h 216730"/>
              <a:gd name="csX1" fmla="*/ 59480 w 145655"/>
              <a:gd name="csY1" fmla="*/ 178431 h 216730"/>
              <a:gd name="csX2" fmla="*/ 145655 w 145655"/>
              <a:gd name="csY2" fmla="*/ 178431 h 216730"/>
              <a:gd name="csX3" fmla="*/ 145655 w 145655"/>
              <a:gd name="csY3" fmla="*/ 216731 h 216730"/>
              <a:gd name="csX4" fmla="*/ 59480 w 145655"/>
              <a:gd name="csY4" fmla="*/ 216731 h 216730"/>
              <a:gd name="csX5" fmla="*/ 7057 w 145655"/>
              <a:gd name="csY5" fmla="*/ 185277 h 216730"/>
              <a:gd name="csX6" fmla="*/ 9355 w 145655"/>
              <a:gd name="csY6" fmla="*/ 126773 h 216730"/>
              <a:gd name="csX7" fmla="*/ 59145 w 145655"/>
              <a:gd name="csY7" fmla="*/ 40598 h 216730"/>
              <a:gd name="csX8" fmla="*/ 26303 w 145655"/>
              <a:gd name="csY8" fmla="*/ 21448 h 216730"/>
              <a:gd name="csX9" fmla="*/ 106446 w 145655"/>
              <a:gd name="csY9" fmla="*/ 0 h 216730"/>
              <a:gd name="csX10" fmla="*/ 127894 w 145655"/>
              <a:gd name="csY10" fmla="*/ 80143 h 216730"/>
              <a:gd name="csX11" fmla="*/ 92993 w 145655"/>
              <a:gd name="csY11" fmla="*/ 60083 h 216730"/>
              <a:gd name="csX12" fmla="*/ 43011 w 145655"/>
              <a:gd name="csY12" fmla="*/ 146737 h 216730"/>
              <a:gd name="csX13" fmla="*/ 41144 w 145655"/>
              <a:gd name="csY13" fmla="*/ 166127 h 2167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45655" h="216730">
                <a:moveTo>
                  <a:pt x="41144" y="166127"/>
                </a:moveTo>
                <a:cubicBezTo>
                  <a:pt x="44756" y="173088"/>
                  <a:pt x="51669" y="177727"/>
                  <a:pt x="59480" y="178431"/>
                </a:cubicBezTo>
                <a:lnTo>
                  <a:pt x="145655" y="178431"/>
                </a:lnTo>
                <a:lnTo>
                  <a:pt x="145655" y="216731"/>
                </a:lnTo>
                <a:lnTo>
                  <a:pt x="59480" y="216731"/>
                </a:lnTo>
                <a:cubicBezTo>
                  <a:pt x="37650" y="216334"/>
                  <a:pt x="17680" y="204352"/>
                  <a:pt x="7057" y="185277"/>
                </a:cubicBezTo>
                <a:cubicBezTo>
                  <a:pt x="-3120" y="166866"/>
                  <a:pt x="-2234" y="144329"/>
                  <a:pt x="9355" y="126773"/>
                </a:cubicBezTo>
                <a:lnTo>
                  <a:pt x="59145" y="40598"/>
                </a:lnTo>
                <a:lnTo>
                  <a:pt x="26303" y="21448"/>
                </a:lnTo>
                <a:lnTo>
                  <a:pt x="106446" y="0"/>
                </a:lnTo>
                <a:lnTo>
                  <a:pt x="127894" y="80143"/>
                </a:lnTo>
                <a:lnTo>
                  <a:pt x="92993" y="60083"/>
                </a:lnTo>
                <a:lnTo>
                  <a:pt x="43011" y="146737"/>
                </a:lnTo>
                <a:cubicBezTo>
                  <a:pt x="38745" y="152317"/>
                  <a:pt x="38022" y="159836"/>
                  <a:pt x="41144" y="166127"/>
                </a:cubicBez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7" name="Freeform: Shape 46">
            <a:extLst>
              <a:ext uri="{FF2B5EF4-FFF2-40B4-BE49-F238E27FC236}">
                <a16:creationId xmlns:a16="http://schemas.microsoft.com/office/drawing/2014/main" id="{68B46FB9-5FE7-7809-A58A-10EAE8BDBF17}"/>
              </a:ext>
            </a:extLst>
          </p:cNvPr>
          <p:cNvSpPr/>
          <p:nvPr/>
        </p:nvSpPr>
        <p:spPr>
          <a:xfrm>
            <a:off x="5267483" y="1673113"/>
            <a:ext cx="224342" cy="178718"/>
          </a:xfrm>
          <a:custGeom>
            <a:avLst/>
            <a:gdLst>
              <a:gd name="csX0" fmla="*/ 0 w 224342"/>
              <a:gd name="csY0" fmla="*/ 105279 h 178718"/>
              <a:gd name="csX1" fmla="*/ 40071 w 224342"/>
              <a:gd name="csY1" fmla="*/ 30450 h 178718"/>
              <a:gd name="csX2" fmla="*/ 92207 w 224342"/>
              <a:gd name="csY2" fmla="*/ 1 h 178718"/>
              <a:gd name="csX3" fmla="*/ 141710 w 224342"/>
              <a:gd name="csY3" fmla="*/ 31311 h 178718"/>
              <a:gd name="csX4" fmla="*/ 191500 w 224342"/>
              <a:gd name="csY4" fmla="*/ 117487 h 178718"/>
              <a:gd name="csX5" fmla="*/ 224343 w 224342"/>
              <a:gd name="csY5" fmla="*/ 98337 h 178718"/>
              <a:gd name="csX6" fmla="*/ 202895 w 224342"/>
              <a:gd name="csY6" fmla="*/ 178719 h 178718"/>
              <a:gd name="csX7" fmla="*/ 122943 w 224342"/>
              <a:gd name="csY7" fmla="*/ 157271 h 178718"/>
              <a:gd name="csX8" fmla="*/ 157796 w 224342"/>
              <a:gd name="csY8" fmla="*/ 137115 h 178718"/>
              <a:gd name="csX9" fmla="*/ 107575 w 224342"/>
              <a:gd name="csY9" fmla="*/ 50414 h 178718"/>
              <a:gd name="csX10" fmla="*/ 91681 w 224342"/>
              <a:gd name="csY10" fmla="*/ 39115 h 178718"/>
              <a:gd name="csX11" fmla="*/ 73967 w 224342"/>
              <a:gd name="csY11" fmla="*/ 50031 h 178718"/>
              <a:gd name="csX12" fmla="*/ 33848 w 224342"/>
              <a:gd name="csY12" fmla="*/ 124859 h 1787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24342" h="178718">
                <a:moveTo>
                  <a:pt x="0" y="105279"/>
                </a:moveTo>
                <a:lnTo>
                  <a:pt x="40071" y="30450"/>
                </a:lnTo>
                <a:cubicBezTo>
                  <a:pt x="50583" y="11538"/>
                  <a:pt x="70571" y="-135"/>
                  <a:pt x="92207" y="1"/>
                </a:cubicBezTo>
                <a:cubicBezTo>
                  <a:pt x="113243" y="433"/>
                  <a:pt x="132306" y="12490"/>
                  <a:pt x="141710" y="31311"/>
                </a:cubicBezTo>
                <a:lnTo>
                  <a:pt x="191500" y="117487"/>
                </a:lnTo>
                <a:lnTo>
                  <a:pt x="224343" y="98337"/>
                </a:lnTo>
                <a:lnTo>
                  <a:pt x="202895" y="178719"/>
                </a:lnTo>
                <a:lnTo>
                  <a:pt x="122943" y="157271"/>
                </a:lnTo>
                <a:lnTo>
                  <a:pt x="157796" y="137115"/>
                </a:lnTo>
                <a:lnTo>
                  <a:pt x="107575" y="50414"/>
                </a:lnTo>
                <a:cubicBezTo>
                  <a:pt x="104848" y="43939"/>
                  <a:pt x="98693" y="39563"/>
                  <a:pt x="91681" y="39115"/>
                </a:cubicBezTo>
                <a:cubicBezTo>
                  <a:pt x="84297" y="39481"/>
                  <a:pt x="77614" y="43600"/>
                  <a:pt x="73967" y="50031"/>
                </a:cubicBezTo>
                <a:lnTo>
                  <a:pt x="33848" y="124859"/>
                </a:ln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48" name="Freeform: Shape 47">
            <a:extLst>
              <a:ext uri="{FF2B5EF4-FFF2-40B4-BE49-F238E27FC236}">
                <a16:creationId xmlns:a16="http://schemas.microsoft.com/office/drawing/2014/main" id="{DEA66E6F-36BB-4DB9-526D-5CAA90713B78}"/>
              </a:ext>
            </a:extLst>
          </p:cNvPr>
          <p:cNvSpPr/>
          <p:nvPr/>
        </p:nvSpPr>
        <p:spPr>
          <a:xfrm>
            <a:off x="5336376" y="1863896"/>
            <a:ext cx="218079" cy="201075"/>
          </a:xfrm>
          <a:custGeom>
            <a:avLst/>
            <a:gdLst>
              <a:gd name="csX0" fmla="*/ 210076 w 218079"/>
              <a:gd name="csY0" fmla="*/ 135151 h 201075"/>
              <a:gd name="csX1" fmla="*/ 160046 w 218079"/>
              <a:gd name="csY1" fmla="*/ 162775 h 201075"/>
              <a:gd name="csX2" fmla="*/ 58839 w 218079"/>
              <a:gd name="csY2" fmla="*/ 162775 h 201075"/>
              <a:gd name="csX3" fmla="*/ 58839 w 218079"/>
              <a:gd name="csY3" fmla="*/ 201075 h 201075"/>
              <a:gd name="csX4" fmla="*/ 0 w 218079"/>
              <a:gd name="csY4" fmla="*/ 141232 h 201075"/>
              <a:gd name="csX5" fmla="*/ 58839 w 218079"/>
              <a:gd name="csY5" fmla="*/ 83015 h 201075"/>
              <a:gd name="csX6" fmla="*/ 58839 w 218079"/>
              <a:gd name="csY6" fmla="*/ 124475 h 201075"/>
              <a:gd name="csX7" fmla="*/ 158754 w 218079"/>
              <a:gd name="csY7" fmla="*/ 124475 h 201075"/>
              <a:gd name="csX8" fmla="*/ 176468 w 218079"/>
              <a:gd name="csY8" fmla="*/ 115187 h 201075"/>
              <a:gd name="csX9" fmla="*/ 175893 w 218079"/>
              <a:gd name="csY9" fmla="*/ 94362 h 201075"/>
              <a:gd name="csX10" fmla="*/ 132087 w 218079"/>
              <a:gd name="csY10" fmla="*/ 19677 h 201075"/>
              <a:gd name="csX11" fmla="*/ 165935 w 218079"/>
              <a:gd name="csY11" fmla="*/ 0 h 201075"/>
              <a:gd name="csX12" fmla="*/ 209789 w 218079"/>
              <a:gd name="csY12" fmla="*/ 74637 h 201075"/>
              <a:gd name="csX13" fmla="*/ 215582 w 218079"/>
              <a:gd name="csY13" fmla="*/ 88425 h 201075"/>
              <a:gd name="csX14" fmla="*/ 216396 w 218079"/>
              <a:gd name="csY14" fmla="*/ 91585 h 201075"/>
              <a:gd name="csX15" fmla="*/ 210076 w 218079"/>
              <a:gd name="csY15" fmla="*/ 135151 h 201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18079" h="201075">
                <a:moveTo>
                  <a:pt x="210076" y="135151"/>
                </a:moveTo>
                <a:cubicBezTo>
                  <a:pt x="199608" y="152715"/>
                  <a:pt x="180487" y="163273"/>
                  <a:pt x="160046" y="162775"/>
                </a:cubicBezTo>
                <a:lnTo>
                  <a:pt x="58839" y="162775"/>
                </a:lnTo>
                <a:lnTo>
                  <a:pt x="58839" y="201075"/>
                </a:lnTo>
                <a:lnTo>
                  <a:pt x="0" y="141232"/>
                </a:lnTo>
                <a:lnTo>
                  <a:pt x="58839" y="83015"/>
                </a:lnTo>
                <a:lnTo>
                  <a:pt x="58839" y="124475"/>
                </a:lnTo>
                <a:lnTo>
                  <a:pt x="158754" y="124475"/>
                </a:lnTo>
                <a:cubicBezTo>
                  <a:pt x="165935" y="124954"/>
                  <a:pt x="172777" y="121366"/>
                  <a:pt x="176468" y="115187"/>
                </a:cubicBezTo>
                <a:cubicBezTo>
                  <a:pt x="180042" y="108649"/>
                  <a:pt x="179822" y="100693"/>
                  <a:pt x="175893" y="94362"/>
                </a:cubicBezTo>
                <a:lnTo>
                  <a:pt x="132087" y="19677"/>
                </a:lnTo>
                <a:lnTo>
                  <a:pt x="165935" y="0"/>
                </a:lnTo>
                <a:lnTo>
                  <a:pt x="209789" y="74637"/>
                </a:lnTo>
                <a:cubicBezTo>
                  <a:pt x="212261" y="78987"/>
                  <a:pt x="214206" y="83615"/>
                  <a:pt x="215582" y="88425"/>
                </a:cubicBezTo>
                <a:lnTo>
                  <a:pt x="216396" y="91585"/>
                </a:lnTo>
                <a:cubicBezTo>
                  <a:pt x="220016" y="106378"/>
                  <a:pt x="217750" y="121997"/>
                  <a:pt x="210076" y="135151"/>
                </a:cubicBezTo>
                <a:close/>
              </a:path>
            </a:pathLst>
          </a:custGeom>
          <a:solidFill>
            <a:schemeClr val="accent2"/>
          </a:solidFill>
          <a:ln w="476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cxnSp>
        <p:nvCxnSpPr>
          <p:cNvPr id="49" name="Straight Connector 48">
            <a:extLst>
              <a:ext uri="{FF2B5EF4-FFF2-40B4-BE49-F238E27FC236}">
                <a16:creationId xmlns:a16="http://schemas.microsoft.com/office/drawing/2014/main" id="{4F50E896-756F-E694-C86B-997193E7C4CE}"/>
              </a:ext>
            </a:extLst>
          </p:cNvPr>
          <p:cNvCxnSpPr>
            <a:cxnSpLocks/>
          </p:cNvCxnSpPr>
          <p:nvPr/>
        </p:nvCxnSpPr>
        <p:spPr>
          <a:xfrm>
            <a:off x="266303" y="2672402"/>
            <a:ext cx="2265918" cy="19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C49086DE-BD39-645F-5565-89F99A451995}"/>
              </a:ext>
            </a:extLst>
          </p:cNvPr>
          <p:cNvCxnSpPr>
            <a:cxnSpLocks/>
          </p:cNvCxnSpPr>
          <p:nvPr/>
        </p:nvCxnSpPr>
        <p:spPr>
          <a:xfrm>
            <a:off x="4933571" y="2672419"/>
            <a:ext cx="2252667" cy="16590"/>
          </a:xfrm>
          <a:prstGeom prst="line">
            <a:avLst/>
          </a:prstGeom>
        </p:spPr>
        <p:style>
          <a:lnRef idx="3">
            <a:schemeClr val="accent2"/>
          </a:lnRef>
          <a:fillRef idx="0">
            <a:schemeClr val="accent2"/>
          </a:fillRef>
          <a:effectRef idx="2">
            <a:schemeClr val="accent2"/>
          </a:effectRef>
          <a:fontRef idx="minor">
            <a:schemeClr val="tx1"/>
          </a:fontRef>
        </p:style>
      </p:cxnSp>
      <p:sp>
        <p:nvSpPr>
          <p:cNvPr id="51" name="Freeform: Shape 50">
            <a:extLst>
              <a:ext uri="{FF2B5EF4-FFF2-40B4-BE49-F238E27FC236}">
                <a16:creationId xmlns:a16="http://schemas.microsoft.com/office/drawing/2014/main" id="{4B8F9D6F-0E97-8D08-C36D-113A77762DEA}"/>
              </a:ext>
            </a:extLst>
          </p:cNvPr>
          <p:cNvSpPr/>
          <p:nvPr/>
        </p:nvSpPr>
        <p:spPr>
          <a:xfrm>
            <a:off x="618734" y="1806930"/>
            <a:ext cx="125541" cy="320848"/>
          </a:xfrm>
          <a:custGeom>
            <a:avLst/>
            <a:gdLst>
              <a:gd name="csX0" fmla="*/ 70740 w 125541"/>
              <a:gd name="csY0" fmla="*/ 0 h 320848"/>
              <a:gd name="csX1" fmla="*/ 38559 w 125541"/>
              <a:gd name="csY1" fmla="*/ 23219 h 320848"/>
              <a:gd name="csX2" fmla="*/ 25090 w 125541"/>
              <a:gd name="csY2" fmla="*/ 296936 h 320848"/>
              <a:gd name="csX3" fmla="*/ 0 w 125541"/>
              <a:gd name="csY3" fmla="*/ 296936 h 320848"/>
              <a:gd name="csX4" fmla="*/ 0 w 125541"/>
              <a:gd name="csY4" fmla="*/ 320849 h 320848"/>
              <a:gd name="csX5" fmla="*/ 23913 w 125541"/>
              <a:gd name="csY5" fmla="*/ 320849 h 320848"/>
              <a:gd name="csX6" fmla="*/ 101629 w 125541"/>
              <a:gd name="csY6" fmla="*/ 320849 h 320848"/>
              <a:gd name="csX7" fmla="*/ 125542 w 125541"/>
              <a:gd name="csY7" fmla="*/ 320849 h 320848"/>
              <a:gd name="csX8" fmla="*/ 125542 w 125541"/>
              <a:gd name="csY8" fmla="*/ 296936 h 320848"/>
              <a:gd name="csX9" fmla="*/ 100063 w 125541"/>
              <a:gd name="csY9" fmla="*/ 296936 h 320848"/>
              <a:gd name="csX10" fmla="*/ 80723 w 125541"/>
              <a:gd name="csY10" fmla="*/ 2056 h 320848"/>
              <a:gd name="csX11" fmla="*/ 70740 w 125541"/>
              <a:gd name="csY11" fmla="*/ 0 h 3208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25541" h="320848">
                <a:moveTo>
                  <a:pt x="70740" y="0"/>
                </a:moveTo>
                <a:lnTo>
                  <a:pt x="38559" y="23219"/>
                </a:lnTo>
                <a:lnTo>
                  <a:pt x="25090" y="296936"/>
                </a:lnTo>
                <a:lnTo>
                  <a:pt x="0" y="296936"/>
                </a:lnTo>
                <a:lnTo>
                  <a:pt x="0" y="320849"/>
                </a:lnTo>
                <a:lnTo>
                  <a:pt x="23913" y="320849"/>
                </a:lnTo>
                <a:lnTo>
                  <a:pt x="101629" y="320849"/>
                </a:lnTo>
                <a:lnTo>
                  <a:pt x="125542" y="320849"/>
                </a:lnTo>
                <a:lnTo>
                  <a:pt x="125542" y="296936"/>
                </a:lnTo>
                <a:lnTo>
                  <a:pt x="100063" y="296936"/>
                </a:lnTo>
                <a:lnTo>
                  <a:pt x="80723" y="2056"/>
                </a:lnTo>
                <a:lnTo>
                  <a:pt x="70740" y="0"/>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2" name="Freeform: Shape 51">
            <a:extLst>
              <a:ext uri="{FF2B5EF4-FFF2-40B4-BE49-F238E27FC236}">
                <a16:creationId xmlns:a16="http://schemas.microsoft.com/office/drawing/2014/main" id="{EC3B926A-F6EF-CBDC-DBAA-AF1705A14482}"/>
              </a:ext>
            </a:extLst>
          </p:cNvPr>
          <p:cNvSpPr/>
          <p:nvPr/>
        </p:nvSpPr>
        <p:spPr>
          <a:xfrm>
            <a:off x="632026" y="1577646"/>
            <a:ext cx="66038" cy="158926"/>
          </a:xfrm>
          <a:custGeom>
            <a:avLst/>
            <a:gdLst>
              <a:gd name="csX0" fmla="*/ 14488 w 66038"/>
              <a:gd name="csY0" fmla="*/ 154933 h 158926"/>
              <a:gd name="csX1" fmla="*/ 17280 w 66038"/>
              <a:gd name="csY1" fmla="*/ 158927 h 158926"/>
              <a:gd name="csX2" fmla="*/ 23133 w 66038"/>
              <a:gd name="csY2" fmla="*/ 151801 h 158926"/>
              <a:gd name="csX3" fmla="*/ 64842 w 66038"/>
              <a:gd name="csY3" fmla="*/ 148214 h 158926"/>
              <a:gd name="csX4" fmla="*/ 66038 w 66038"/>
              <a:gd name="csY4" fmla="*/ 143025 h 158926"/>
              <a:gd name="csX5" fmla="*/ 21028 w 66038"/>
              <a:gd name="csY5" fmla="*/ 7542 h 158926"/>
              <a:gd name="csX6" fmla="*/ 7539 w 66038"/>
              <a:gd name="csY6" fmla="*/ 497 h 158926"/>
              <a:gd name="csX7" fmla="*/ 75 w 66038"/>
              <a:gd name="csY7" fmla="*/ 12025 h 1589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66038" h="158926">
                <a:moveTo>
                  <a:pt x="14488" y="154933"/>
                </a:moveTo>
                <a:lnTo>
                  <a:pt x="17280" y="158927"/>
                </a:lnTo>
                <a:cubicBezTo>
                  <a:pt x="18898" y="156297"/>
                  <a:pt x="20868" y="153900"/>
                  <a:pt x="23133" y="151801"/>
                </a:cubicBezTo>
                <a:cubicBezTo>
                  <a:pt x="34654" y="141376"/>
                  <a:pt x="51711" y="139910"/>
                  <a:pt x="64842" y="148214"/>
                </a:cubicBezTo>
                <a:lnTo>
                  <a:pt x="66038" y="143025"/>
                </a:lnTo>
                <a:lnTo>
                  <a:pt x="21028" y="7542"/>
                </a:lnTo>
                <a:cubicBezTo>
                  <a:pt x="19249" y="1871"/>
                  <a:pt x="13210" y="-1283"/>
                  <a:pt x="7539" y="497"/>
                </a:cubicBezTo>
                <a:cubicBezTo>
                  <a:pt x="2604" y="2046"/>
                  <a:pt x="-532" y="6888"/>
                  <a:pt x="75" y="1202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3" name="Freeform: Shape 52">
            <a:extLst>
              <a:ext uri="{FF2B5EF4-FFF2-40B4-BE49-F238E27FC236}">
                <a16:creationId xmlns:a16="http://schemas.microsoft.com/office/drawing/2014/main" id="{3EAA9465-C9DE-A367-7F03-0CF1303792BE}"/>
              </a:ext>
            </a:extLst>
          </p:cNvPr>
          <p:cNvSpPr/>
          <p:nvPr/>
        </p:nvSpPr>
        <p:spPr>
          <a:xfrm>
            <a:off x="694375" y="1740769"/>
            <a:ext cx="158308" cy="79003"/>
          </a:xfrm>
          <a:custGeom>
            <a:avLst/>
            <a:gdLst>
              <a:gd name="csX0" fmla="*/ 151750 w 158308"/>
              <a:gd name="csY0" fmla="*/ 58335 h 79003"/>
              <a:gd name="csX1" fmla="*/ 22203 w 158308"/>
              <a:gd name="csY1" fmla="*/ 0 h 79003"/>
              <a:gd name="csX2" fmla="*/ 15788 w 158308"/>
              <a:gd name="csY2" fmla="*/ 711 h 79003"/>
              <a:gd name="csX3" fmla="*/ 0 w 158308"/>
              <a:gd name="csY3" fmla="*/ 45195 h 79003"/>
              <a:gd name="csX4" fmla="*/ 6164 w 158308"/>
              <a:gd name="csY4" fmla="*/ 50145 h 79003"/>
              <a:gd name="csX5" fmla="*/ 145156 w 158308"/>
              <a:gd name="csY5" fmla="*/ 78733 h 79003"/>
              <a:gd name="csX6" fmla="*/ 158039 w 158308"/>
              <a:gd name="csY6" fmla="*/ 70631 h 79003"/>
              <a:gd name="csX7" fmla="*/ 151750 w 158308"/>
              <a:gd name="csY7" fmla="*/ 58335 h 79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8308" h="79003">
                <a:moveTo>
                  <a:pt x="151750" y="58335"/>
                </a:moveTo>
                <a:lnTo>
                  <a:pt x="22203" y="0"/>
                </a:lnTo>
                <a:lnTo>
                  <a:pt x="15788" y="711"/>
                </a:lnTo>
                <a:cubicBezTo>
                  <a:pt x="23384" y="17371"/>
                  <a:pt x="16399" y="37052"/>
                  <a:pt x="0" y="45195"/>
                </a:cubicBezTo>
                <a:lnTo>
                  <a:pt x="6164" y="50145"/>
                </a:lnTo>
                <a:lnTo>
                  <a:pt x="145156" y="78733"/>
                </a:lnTo>
                <a:cubicBezTo>
                  <a:pt x="150951" y="80053"/>
                  <a:pt x="156718" y="76426"/>
                  <a:pt x="158039" y="70631"/>
                </a:cubicBezTo>
                <a:cubicBezTo>
                  <a:pt x="159196" y="65550"/>
                  <a:pt x="156547" y="60371"/>
                  <a:pt x="151750" y="5833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4" name="Freeform: Shape 53">
            <a:extLst>
              <a:ext uri="{FF2B5EF4-FFF2-40B4-BE49-F238E27FC236}">
                <a16:creationId xmlns:a16="http://schemas.microsoft.com/office/drawing/2014/main" id="{D267A2BD-29B5-A046-0257-9DB19E03CCCF}"/>
              </a:ext>
            </a:extLst>
          </p:cNvPr>
          <p:cNvSpPr/>
          <p:nvPr/>
        </p:nvSpPr>
        <p:spPr>
          <a:xfrm>
            <a:off x="540580" y="1755864"/>
            <a:ext cx="135711" cy="125977"/>
          </a:xfrm>
          <a:custGeom>
            <a:avLst/>
            <a:gdLst>
              <a:gd name="csX0" fmla="*/ 135711 w 135711"/>
              <a:gd name="csY0" fmla="*/ 33998 h 125977"/>
              <a:gd name="csX1" fmla="*/ 103279 w 135711"/>
              <a:gd name="csY1" fmla="*/ 0 h 125977"/>
              <a:gd name="csX2" fmla="*/ 96703 w 135711"/>
              <a:gd name="csY2" fmla="*/ 2254 h 125977"/>
              <a:gd name="csX3" fmla="*/ 2804 w 135711"/>
              <a:gd name="csY3" fmla="*/ 107972 h 125977"/>
              <a:gd name="csX4" fmla="*/ 3516 w 135711"/>
              <a:gd name="csY4" fmla="*/ 123173 h 125977"/>
              <a:gd name="csX5" fmla="*/ 17152 w 135711"/>
              <a:gd name="csY5" fmla="*/ 123874 h 125977"/>
              <a:gd name="csX6" fmla="*/ 132889 w 135711"/>
              <a:gd name="csY6" fmla="*/ 40526 h 12597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5711" h="125977">
                <a:moveTo>
                  <a:pt x="135711" y="33998"/>
                </a:moveTo>
                <a:cubicBezTo>
                  <a:pt x="117627" y="32990"/>
                  <a:pt x="103434" y="18111"/>
                  <a:pt x="103279" y="0"/>
                </a:cubicBezTo>
                <a:lnTo>
                  <a:pt x="96703" y="2254"/>
                </a:lnTo>
                <a:lnTo>
                  <a:pt x="2804" y="107972"/>
                </a:lnTo>
                <a:cubicBezTo>
                  <a:pt x="-1197" y="112366"/>
                  <a:pt x="-878" y="119172"/>
                  <a:pt x="3516" y="123173"/>
                </a:cubicBezTo>
                <a:cubicBezTo>
                  <a:pt x="7312" y="126630"/>
                  <a:pt x="13022" y="126923"/>
                  <a:pt x="17152" y="123874"/>
                </a:cubicBezTo>
                <a:lnTo>
                  <a:pt x="132889" y="40526"/>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5" name="Freeform: Shape 54">
            <a:extLst>
              <a:ext uri="{FF2B5EF4-FFF2-40B4-BE49-F238E27FC236}">
                <a16:creationId xmlns:a16="http://schemas.microsoft.com/office/drawing/2014/main" id="{E9D848DD-353E-EB14-824E-EE13119F4D6B}"/>
              </a:ext>
            </a:extLst>
          </p:cNvPr>
          <p:cNvSpPr/>
          <p:nvPr/>
        </p:nvSpPr>
        <p:spPr>
          <a:xfrm>
            <a:off x="661642" y="1738419"/>
            <a:ext cx="33609" cy="33609"/>
          </a:xfrm>
          <a:custGeom>
            <a:avLst/>
            <a:gdLst>
              <a:gd name="csX0" fmla="*/ 5533 w 33609"/>
              <a:gd name="csY0" fmla="*/ 4341 h 33609"/>
              <a:gd name="csX1" fmla="*/ 4341 w 33609"/>
              <a:gd name="csY1" fmla="*/ 28077 h 33609"/>
              <a:gd name="csX2" fmla="*/ 28077 w 33609"/>
              <a:gd name="csY2" fmla="*/ 29268 h 33609"/>
              <a:gd name="csX3" fmla="*/ 29272 w 33609"/>
              <a:gd name="csY3" fmla="*/ 5537 h 33609"/>
              <a:gd name="csX4" fmla="*/ 5537 w 33609"/>
              <a:gd name="csY4" fmla="*/ 4338 h 33609"/>
              <a:gd name="csX5" fmla="*/ 5533 w 33609"/>
              <a:gd name="csY5" fmla="*/ 4341 h 33609"/>
            </a:gdLst>
            <a:ahLst/>
            <a:cxnLst>
              <a:cxn ang="0">
                <a:pos x="csX0" y="csY0"/>
              </a:cxn>
              <a:cxn ang="0">
                <a:pos x="csX1" y="csY1"/>
              </a:cxn>
              <a:cxn ang="0">
                <a:pos x="csX2" y="csY2"/>
              </a:cxn>
              <a:cxn ang="0">
                <a:pos x="csX3" y="csY3"/>
              </a:cxn>
              <a:cxn ang="0">
                <a:pos x="csX4" y="csY4"/>
              </a:cxn>
              <a:cxn ang="0">
                <a:pos x="csX5" y="csY5"/>
              </a:cxn>
            </a:cxnLst>
            <a:rect l="l" t="t" r="r" b="b"/>
            <a:pathLst>
              <a:path w="33609" h="33609">
                <a:moveTo>
                  <a:pt x="5533" y="4341"/>
                </a:moveTo>
                <a:cubicBezTo>
                  <a:pt x="-1351" y="10567"/>
                  <a:pt x="-1884" y="21193"/>
                  <a:pt x="4341" y="28077"/>
                </a:cubicBezTo>
                <a:cubicBezTo>
                  <a:pt x="10567" y="34960"/>
                  <a:pt x="21194" y="35494"/>
                  <a:pt x="28077" y="29268"/>
                </a:cubicBezTo>
                <a:cubicBezTo>
                  <a:pt x="34958" y="23044"/>
                  <a:pt x="35493" y="12421"/>
                  <a:pt x="29272" y="5537"/>
                </a:cubicBezTo>
                <a:cubicBezTo>
                  <a:pt x="23049" y="-1349"/>
                  <a:pt x="12422" y="-1885"/>
                  <a:pt x="5537" y="4338"/>
                </a:cubicBezTo>
                <a:cubicBezTo>
                  <a:pt x="5536" y="4339"/>
                  <a:pt x="5534" y="4340"/>
                  <a:pt x="5533" y="4341"/>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6" name="Freeform: Shape 55">
            <a:extLst>
              <a:ext uri="{FF2B5EF4-FFF2-40B4-BE49-F238E27FC236}">
                <a16:creationId xmlns:a16="http://schemas.microsoft.com/office/drawing/2014/main" id="{9DF3BCD0-A4EC-C7B7-58A5-B893649D5191}"/>
              </a:ext>
            </a:extLst>
          </p:cNvPr>
          <p:cNvSpPr/>
          <p:nvPr/>
        </p:nvSpPr>
        <p:spPr>
          <a:xfrm>
            <a:off x="875795" y="1742282"/>
            <a:ext cx="89672" cy="271911"/>
          </a:xfrm>
          <a:custGeom>
            <a:avLst/>
            <a:gdLst>
              <a:gd name="csX0" fmla="*/ 29329 w 89672"/>
              <a:gd name="csY0" fmla="*/ 0 h 271911"/>
              <a:gd name="csX1" fmla="*/ 18198 w 89672"/>
              <a:gd name="csY1" fmla="*/ 253977 h 271911"/>
              <a:gd name="csX2" fmla="*/ 0 w 89672"/>
              <a:gd name="csY2" fmla="*/ 253977 h 271911"/>
              <a:gd name="csX3" fmla="*/ 0 w 89672"/>
              <a:gd name="csY3" fmla="*/ 271911 h 271911"/>
              <a:gd name="csX4" fmla="*/ 89673 w 89672"/>
              <a:gd name="csY4" fmla="*/ 271911 h 271911"/>
              <a:gd name="csX5" fmla="*/ 89673 w 89672"/>
              <a:gd name="csY5" fmla="*/ 253977 h 271911"/>
              <a:gd name="csX6" fmla="*/ 71481 w 89672"/>
              <a:gd name="csY6" fmla="*/ 253977 h 271911"/>
              <a:gd name="csX7" fmla="*/ 61856 w 89672"/>
              <a:gd name="csY7" fmla="*/ 32617 h 271911"/>
              <a:gd name="csX8" fmla="*/ 29329 w 89672"/>
              <a:gd name="csY8" fmla="*/ 0 h 2719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9672" h="271911">
                <a:moveTo>
                  <a:pt x="29329" y="0"/>
                </a:moveTo>
                <a:lnTo>
                  <a:pt x="18198" y="253977"/>
                </a:lnTo>
                <a:lnTo>
                  <a:pt x="0" y="253977"/>
                </a:lnTo>
                <a:lnTo>
                  <a:pt x="0" y="271911"/>
                </a:lnTo>
                <a:lnTo>
                  <a:pt x="89673" y="271911"/>
                </a:lnTo>
                <a:lnTo>
                  <a:pt x="89673" y="253977"/>
                </a:lnTo>
                <a:lnTo>
                  <a:pt x="71481" y="253977"/>
                </a:lnTo>
                <a:lnTo>
                  <a:pt x="61856" y="32617"/>
                </a:lnTo>
                <a:lnTo>
                  <a:pt x="29329" y="0"/>
                </a:ln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7" name="Freeform: Shape 56">
            <a:extLst>
              <a:ext uri="{FF2B5EF4-FFF2-40B4-BE49-F238E27FC236}">
                <a16:creationId xmlns:a16="http://schemas.microsoft.com/office/drawing/2014/main" id="{040CEC5D-32B4-29B5-64BB-41B00B4804A3}"/>
              </a:ext>
            </a:extLst>
          </p:cNvPr>
          <p:cNvSpPr/>
          <p:nvPr/>
        </p:nvSpPr>
        <p:spPr>
          <a:xfrm>
            <a:off x="781817" y="1692794"/>
            <a:ext cx="125543" cy="44671"/>
          </a:xfrm>
          <a:custGeom>
            <a:avLst/>
            <a:gdLst>
              <a:gd name="csX0" fmla="*/ 8574 w 125543"/>
              <a:gd name="csY0" fmla="*/ 44669 h 44671"/>
              <a:gd name="csX1" fmla="*/ 119057 w 125543"/>
              <a:gd name="csY1" fmla="*/ 40209 h 44671"/>
              <a:gd name="csX2" fmla="*/ 125543 w 125543"/>
              <a:gd name="csY2" fmla="*/ 35965 h 44671"/>
              <a:gd name="csX3" fmla="*/ 119389 w 125543"/>
              <a:gd name="csY3" fmla="*/ 3030 h 44671"/>
              <a:gd name="csX4" fmla="*/ 119918 w 125543"/>
              <a:gd name="csY4" fmla="*/ 2290 h 44671"/>
              <a:gd name="csX5" fmla="*/ 120109 w 125543"/>
              <a:gd name="csY5" fmla="*/ 2080 h 44671"/>
              <a:gd name="csX6" fmla="*/ 112027 w 125543"/>
              <a:gd name="csY6" fmla="*/ 0 h 44671"/>
              <a:gd name="csX7" fmla="*/ 6099 w 125543"/>
              <a:gd name="csY7" fmla="*/ 28247 h 44671"/>
              <a:gd name="csX8" fmla="*/ 316 w 125543"/>
              <a:gd name="csY8" fmla="*/ 38574 h 44671"/>
              <a:gd name="csX9" fmla="*/ 8574 w 125543"/>
              <a:gd name="csY9" fmla="*/ 44669 h 44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25543" h="44671">
                <a:moveTo>
                  <a:pt x="8574" y="44669"/>
                </a:moveTo>
                <a:lnTo>
                  <a:pt x="119057" y="40209"/>
                </a:lnTo>
                <a:lnTo>
                  <a:pt x="125543" y="35965"/>
                </a:lnTo>
                <a:cubicBezTo>
                  <a:pt x="114749" y="28569"/>
                  <a:pt x="111994" y="13824"/>
                  <a:pt x="119389" y="3030"/>
                </a:cubicBezTo>
                <a:cubicBezTo>
                  <a:pt x="119561" y="2780"/>
                  <a:pt x="119737" y="2533"/>
                  <a:pt x="119918" y="2290"/>
                </a:cubicBezTo>
                <a:cubicBezTo>
                  <a:pt x="119971" y="2218"/>
                  <a:pt x="120049" y="2158"/>
                  <a:pt x="120109" y="2080"/>
                </a:cubicBezTo>
                <a:lnTo>
                  <a:pt x="112027" y="0"/>
                </a:lnTo>
                <a:lnTo>
                  <a:pt x="6099" y="28247"/>
                </a:lnTo>
                <a:cubicBezTo>
                  <a:pt x="1650" y="29502"/>
                  <a:pt x="-938" y="34126"/>
                  <a:pt x="316" y="38574"/>
                </a:cubicBezTo>
                <a:cubicBezTo>
                  <a:pt x="1354" y="42253"/>
                  <a:pt x="4753" y="44762"/>
                  <a:pt x="8574" y="44669"/>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8" name="Freeform: Shape 57">
            <a:extLst>
              <a:ext uri="{FF2B5EF4-FFF2-40B4-BE49-F238E27FC236}">
                <a16:creationId xmlns:a16="http://schemas.microsoft.com/office/drawing/2014/main" id="{29DAA5E3-FF6A-B80E-EF90-B845C6F0CE25}"/>
              </a:ext>
            </a:extLst>
          </p:cNvPr>
          <p:cNvSpPr/>
          <p:nvPr/>
        </p:nvSpPr>
        <p:spPr>
          <a:xfrm>
            <a:off x="910726" y="1577227"/>
            <a:ext cx="67477" cy="123075"/>
          </a:xfrm>
          <a:custGeom>
            <a:avLst/>
            <a:gdLst>
              <a:gd name="csX0" fmla="*/ 6696 w 67477"/>
              <a:gd name="csY0" fmla="*/ 108399 h 123075"/>
              <a:gd name="csX1" fmla="*/ 10282 w 67477"/>
              <a:gd name="csY1" fmla="*/ 108130 h 123075"/>
              <a:gd name="csX2" fmla="*/ 32342 w 67477"/>
              <a:gd name="csY2" fmla="*/ 123076 h 123075"/>
              <a:gd name="csX3" fmla="*/ 38428 w 67477"/>
              <a:gd name="csY3" fmla="*/ 117271 h 123075"/>
              <a:gd name="csX4" fmla="*/ 67219 w 67477"/>
              <a:gd name="csY4" fmla="*/ 10429 h 123075"/>
              <a:gd name="csX5" fmla="*/ 61165 w 67477"/>
              <a:gd name="csY5" fmla="*/ 258 h 123075"/>
              <a:gd name="csX6" fmla="*/ 51753 w 67477"/>
              <a:gd name="csY6" fmla="*/ 4373 h 123075"/>
              <a:gd name="csX7" fmla="*/ 0 w 67477"/>
              <a:gd name="csY7" fmla="*/ 102977 h 123075"/>
              <a:gd name="csX8" fmla="*/ 197 w 67477"/>
              <a:gd name="csY8" fmla="*/ 110474 h 123075"/>
              <a:gd name="csX9" fmla="*/ 6696 w 67477"/>
              <a:gd name="csY9" fmla="*/ 108399 h 1230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67477" h="123075">
                <a:moveTo>
                  <a:pt x="6696" y="108399"/>
                </a:moveTo>
                <a:cubicBezTo>
                  <a:pt x="7883" y="108219"/>
                  <a:pt x="9082" y="108129"/>
                  <a:pt x="10282" y="108130"/>
                </a:cubicBezTo>
                <a:cubicBezTo>
                  <a:pt x="19978" y="108201"/>
                  <a:pt x="28680" y="114097"/>
                  <a:pt x="32342" y="123076"/>
                </a:cubicBezTo>
                <a:lnTo>
                  <a:pt x="38428" y="117271"/>
                </a:lnTo>
                <a:lnTo>
                  <a:pt x="67219" y="10429"/>
                </a:lnTo>
                <a:cubicBezTo>
                  <a:pt x="68356" y="5949"/>
                  <a:pt x="65645" y="1395"/>
                  <a:pt x="61165" y="258"/>
                </a:cubicBezTo>
                <a:cubicBezTo>
                  <a:pt x="57456" y="-683"/>
                  <a:pt x="53581" y="1011"/>
                  <a:pt x="51753" y="4373"/>
                </a:cubicBezTo>
                <a:lnTo>
                  <a:pt x="0" y="102977"/>
                </a:lnTo>
                <a:lnTo>
                  <a:pt x="197" y="110474"/>
                </a:lnTo>
                <a:cubicBezTo>
                  <a:pt x="2252" y="109473"/>
                  <a:pt x="4441" y="108774"/>
                  <a:pt x="6696" y="108399"/>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59" name="Freeform: Shape 58">
            <a:extLst>
              <a:ext uri="{FF2B5EF4-FFF2-40B4-BE49-F238E27FC236}">
                <a16:creationId xmlns:a16="http://schemas.microsoft.com/office/drawing/2014/main" id="{CB2A6C51-EADD-73A6-DA33-3A9AFF878668}"/>
              </a:ext>
            </a:extLst>
          </p:cNvPr>
          <p:cNvSpPr/>
          <p:nvPr/>
        </p:nvSpPr>
        <p:spPr>
          <a:xfrm>
            <a:off x="918192" y="1711428"/>
            <a:ext cx="94397" cy="109739"/>
          </a:xfrm>
          <a:custGeom>
            <a:avLst/>
            <a:gdLst>
              <a:gd name="csX0" fmla="*/ 93236 w 94397"/>
              <a:gd name="csY0" fmla="*/ 97115 h 109739"/>
              <a:gd name="csX1" fmla="*/ 34357 w 94397"/>
              <a:gd name="csY1" fmla="*/ 4017 h 109739"/>
              <a:gd name="csX2" fmla="*/ 26585 w 94397"/>
              <a:gd name="csY2" fmla="*/ 0 h 109739"/>
              <a:gd name="csX3" fmla="*/ 6427 w 94397"/>
              <a:gd name="csY3" fmla="*/ 21486 h 109739"/>
              <a:gd name="csX4" fmla="*/ 2840 w 94397"/>
              <a:gd name="csY4" fmla="*/ 21755 h 109739"/>
              <a:gd name="csX5" fmla="*/ 0 w 94397"/>
              <a:gd name="csY5" fmla="*/ 21492 h 109739"/>
              <a:gd name="csX6" fmla="*/ 2600 w 94397"/>
              <a:gd name="csY6" fmla="*/ 29592 h 109739"/>
              <a:gd name="csX7" fmla="*/ 80317 w 94397"/>
              <a:gd name="csY7" fmla="*/ 107488 h 109739"/>
              <a:gd name="csX8" fmla="*/ 92146 w 94397"/>
              <a:gd name="csY8" fmla="*/ 107081 h 109739"/>
              <a:gd name="csX9" fmla="*/ 93236 w 94397"/>
              <a:gd name="csY9" fmla="*/ 97115 h 1097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94397" h="109739">
                <a:moveTo>
                  <a:pt x="93236" y="97115"/>
                </a:moveTo>
                <a:lnTo>
                  <a:pt x="34357" y="4017"/>
                </a:lnTo>
                <a:lnTo>
                  <a:pt x="26585" y="0"/>
                </a:lnTo>
                <a:cubicBezTo>
                  <a:pt x="25666" y="10972"/>
                  <a:pt x="17318" y="19870"/>
                  <a:pt x="6427" y="21486"/>
                </a:cubicBezTo>
                <a:cubicBezTo>
                  <a:pt x="5239" y="21663"/>
                  <a:pt x="4040" y="21753"/>
                  <a:pt x="2840" y="21755"/>
                </a:cubicBezTo>
                <a:cubicBezTo>
                  <a:pt x="1888" y="21725"/>
                  <a:pt x="940" y="21637"/>
                  <a:pt x="0" y="21492"/>
                </a:cubicBezTo>
                <a:lnTo>
                  <a:pt x="2600" y="29592"/>
                </a:lnTo>
                <a:lnTo>
                  <a:pt x="80317" y="107488"/>
                </a:lnTo>
                <a:cubicBezTo>
                  <a:pt x="83696" y="110642"/>
                  <a:pt x="88992" y="110460"/>
                  <a:pt x="92146" y="107081"/>
                </a:cubicBezTo>
                <a:cubicBezTo>
                  <a:pt x="94679" y="104368"/>
                  <a:pt x="95122" y="100311"/>
                  <a:pt x="93236" y="97115"/>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0" name="Freeform: Shape 59">
            <a:extLst>
              <a:ext uri="{FF2B5EF4-FFF2-40B4-BE49-F238E27FC236}">
                <a16:creationId xmlns:a16="http://schemas.microsoft.com/office/drawing/2014/main" id="{0B8A2708-5FE1-691B-4979-B22B3454B4FA}"/>
              </a:ext>
            </a:extLst>
          </p:cNvPr>
          <p:cNvSpPr/>
          <p:nvPr/>
        </p:nvSpPr>
        <p:spPr>
          <a:xfrm>
            <a:off x="909047" y="1697310"/>
            <a:ext cx="23916" cy="23916"/>
          </a:xfrm>
          <a:custGeom>
            <a:avLst/>
            <a:gdLst>
              <a:gd name="csX0" fmla="*/ 13749 w 23916"/>
              <a:gd name="csY0" fmla="*/ 23780 h 23916"/>
              <a:gd name="csX1" fmla="*/ 23780 w 23916"/>
              <a:gd name="csY1" fmla="*/ 10167 h 23916"/>
              <a:gd name="csX2" fmla="*/ 10167 w 23916"/>
              <a:gd name="csY2" fmla="*/ 136 h 23916"/>
              <a:gd name="csX3" fmla="*/ 136 w 23916"/>
              <a:gd name="csY3" fmla="*/ 13748 h 23916"/>
              <a:gd name="csX4" fmla="*/ 13748 w 23916"/>
              <a:gd name="csY4" fmla="*/ 23780 h 23916"/>
              <a:gd name="csX5" fmla="*/ 13749 w 23916"/>
              <a:gd name="csY5" fmla="*/ 23780 h 23916"/>
            </a:gdLst>
            <a:ahLst/>
            <a:cxnLst>
              <a:cxn ang="0">
                <a:pos x="csX0" y="csY0"/>
              </a:cxn>
              <a:cxn ang="0">
                <a:pos x="csX1" y="csY1"/>
              </a:cxn>
              <a:cxn ang="0">
                <a:pos x="csX2" y="csY2"/>
              </a:cxn>
              <a:cxn ang="0">
                <a:pos x="csX3" y="csY3"/>
              </a:cxn>
              <a:cxn ang="0">
                <a:pos x="csX4" y="csY4"/>
              </a:cxn>
              <a:cxn ang="0">
                <a:pos x="csX5" y="csY5"/>
              </a:cxn>
            </a:cxnLst>
            <a:rect l="l" t="t" r="r" b="b"/>
            <a:pathLst>
              <a:path w="23916" h="23916">
                <a:moveTo>
                  <a:pt x="13749" y="23780"/>
                </a:moveTo>
                <a:cubicBezTo>
                  <a:pt x="20278" y="22791"/>
                  <a:pt x="24768" y="16696"/>
                  <a:pt x="23780" y="10167"/>
                </a:cubicBezTo>
                <a:cubicBezTo>
                  <a:pt x="22791" y="3638"/>
                  <a:pt x="16696" y="-852"/>
                  <a:pt x="10167" y="136"/>
                </a:cubicBezTo>
                <a:cubicBezTo>
                  <a:pt x="3638" y="1125"/>
                  <a:pt x="-852" y="7219"/>
                  <a:pt x="136" y="13748"/>
                </a:cubicBezTo>
                <a:cubicBezTo>
                  <a:pt x="1125" y="20277"/>
                  <a:pt x="7219" y="24768"/>
                  <a:pt x="13748" y="23780"/>
                </a:cubicBezTo>
                <a:cubicBezTo>
                  <a:pt x="13748" y="23780"/>
                  <a:pt x="13749" y="23780"/>
                  <a:pt x="13749" y="23780"/>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1" name="Freeform: Shape 60">
            <a:extLst>
              <a:ext uri="{FF2B5EF4-FFF2-40B4-BE49-F238E27FC236}">
                <a16:creationId xmlns:a16="http://schemas.microsoft.com/office/drawing/2014/main" id="{04296891-6BF3-1B06-57D6-02539AB381A7}"/>
              </a:ext>
            </a:extLst>
          </p:cNvPr>
          <p:cNvSpPr/>
          <p:nvPr/>
        </p:nvSpPr>
        <p:spPr>
          <a:xfrm>
            <a:off x="7676081" y="1565697"/>
            <a:ext cx="88900" cy="57150"/>
          </a:xfrm>
          <a:custGeom>
            <a:avLst/>
            <a:gdLst>
              <a:gd name="csX0" fmla="*/ 88900 w 88900"/>
              <a:gd name="csY0" fmla="*/ 12700 h 57150"/>
              <a:gd name="csX1" fmla="*/ 76200 w 88900"/>
              <a:gd name="csY1" fmla="*/ 0 h 57150"/>
              <a:gd name="csX2" fmla="*/ 12700 w 88900"/>
              <a:gd name="csY2" fmla="*/ 0 h 57150"/>
              <a:gd name="csX3" fmla="*/ 0 w 88900"/>
              <a:gd name="csY3" fmla="*/ 12700 h 57150"/>
              <a:gd name="csX4" fmla="*/ 0 w 88900"/>
              <a:gd name="csY4" fmla="*/ 57150 h 57150"/>
              <a:gd name="csX5" fmla="*/ 88900 w 88900"/>
              <a:gd name="csY5" fmla="*/ 57150 h 57150"/>
            </a:gdLst>
            <a:ahLst/>
            <a:cxnLst>
              <a:cxn ang="0">
                <a:pos x="csX0" y="csY0"/>
              </a:cxn>
              <a:cxn ang="0">
                <a:pos x="csX1" y="csY1"/>
              </a:cxn>
              <a:cxn ang="0">
                <a:pos x="csX2" y="csY2"/>
              </a:cxn>
              <a:cxn ang="0">
                <a:pos x="csX3" y="csY3"/>
              </a:cxn>
              <a:cxn ang="0">
                <a:pos x="csX4" y="csY4"/>
              </a:cxn>
              <a:cxn ang="0">
                <a:pos x="csX5" y="csY5"/>
              </a:cxn>
            </a:cxnLst>
            <a:rect l="l" t="t" r="r" b="b"/>
            <a:pathLst>
              <a:path w="88900" h="57150">
                <a:moveTo>
                  <a:pt x="88900" y="12700"/>
                </a:moveTo>
                <a:cubicBezTo>
                  <a:pt x="88900" y="5686"/>
                  <a:pt x="83214" y="0"/>
                  <a:pt x="76200" y="0"/>
                </a:cubicBezTo>
                <a:lnTo>
                  <a:pt x="12700" y="0"/>
                </a:lnTo>
                <a:cubicBezTo>
                  <a:pt x="5686" y="0"/>
                  <a:pt x="0" y="5686"/>
                  <a:pt x="0" y="12700"/>
                </a:cubicBezTo>
                <a:lnTo>
                  <a:pt x="0" y="57150"/>
                </a:lnTo>
                <a:lnTo>
                  <a:pt x="88900" y="57150"/>
                </a:lnTo>
                <a:close/>
              </a:path>
            </a:pathLst>
          </a:custGeom>
          <a:solidFill>
            <a:schemeClr val="accent2"/>
          </a:solidFill>
          <a:ln w="6350"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2" name="Freeform: Shape 61">
            <a:extLst>
              <a:ext uri="{FF2B5EF4-FFF2-40B4-BE49-F238E27FC236}">
                <a16:creationId xmlns:a16="http://schemas.microsoft.com/office/drawing/2014/main" id="{41B96D61-02E1-7550-F09C-FC804E948F7B}"/>
              </a:ext>
            </a:extLst>
          </p:cNvPr>
          <p:cNvSpPr/>
          <p:nvPr/>
        </p:nvSpPr>
        <p:spPr>
          <a:xfrm>
            <a:off x="7599881" y="1641897"/>
            <a:ext cx="241300" cy="469900"/>
          </a:xfrm>
          <a:custGeom>
            <a:avLst/>
            <a:gdLst>
              <a:gd name="csX0" fmla="*/ 241300 w 241300"/>
              <a:gd name="csY0" fmla="*/ 150190 h 469900"/>
              <a:gd name="csX1" fmla="*/ 234404 w 241300"/>
              <a:gd name="csY1" fmla="*/ 121412 h 469900"/>
              <a:gd name="csX2" fmla="*/ 170231 w 241300"/>
              <a:gd name="csY2" fmla="*/ 0 h 469900"/>
              <a:gd name="csX3" fmla="*/ 71069 w 241300"/>
              <a:gd name="csY3" fmla="*/ 0 h 469900"/>
              <a:gd name="csX4" fmla="*/ 6699 w 241300"/>
              <a:gd name="csY4" fmla="*/ 121799 h 469900"/>
              <a:gd name="csX5" fmla="*/ 0 w 241300"/>
              <a:gd name="csY5" fmla="*/ 150190 h 469900"/>
              <a:gd name="csX6" fmla="*/ 0 w 241300"/>
              <a:gd name="csY6" fmla="*/ 168275 h 469900"/>
              <a:gd name="csX7" fmla="*/ 9614 w 241300"/>
              <a:gd name="csY7" fmla="*/ 196850 h 469900"/>
              <a:gd name="csX8" fmla="*/ 0 w 241300"/>
              <a:gd name="csY8" fmla="*/ 225425 h 469900"/>
              <a:gd name="csX9" fmla="*/ 0 w 241300"/>
              <a:gd name="csY9" fmla="*/ 231775 h 469900"/>
              <a:gd name="csX10" fmla="*/ 9614 w 241300"/>
              <a:gd name="csY10" fmla="*/ 260350 h 469900"/>
              <a:gd name="csX11" fmla="*/ 0 w 241300"/>
              <a:gd name="csY11" fmla="*/ 288925 h 469900"/>
              <a:gd name="csX12" fmla="*/ 0 w 241300"/>
              <a:gd name="csY12" fmla="*/ 295275 h 469900"/>
              <a:gd name="csX13" fmla="*/ 9614 w 241300"/>
              <a:gd name="csY13" fmla="*/ 323850 h 469900"/>
              <a:gd name="csX14" fmla="*/ 0 w 241300"/>
              <a:gd name="csY14" fmla="*/ 352425 h 469900"/>
              <a:gd name="csX15" fmla="*/ 0 w 241300"/>
              <a:gd name="csY15" fmla="*/ 412750 h 469900"/>
              <a:gd name="csX16" fmla="*/ 57150 w 241300"/>
              <a:gd name="csY16" fmla="*/ 469900 h 469900"/>
              <a:gd name="csX17" fmla="*/ 184150 w 241300"/>
              <a:gd name="csY17" fmla="*/ 469900 h 469900"/>
              <a:gd name="csX18" fmla="*/ 241300 w 241300"/>
              <a:gd name="csY18" fmla="*/ 412750 h 469900"/>
              <a:gd name="csX19" fmla="*/ 241300 w 241300"/>
              <a:gd name="csY19" fmla="*/ 352425 h 469900"/>
              <a:gd name="csX20" fmla="*/ 231686 w 241300"/>
              <a:gd name="csY20" fmla="*/ 323850 h 469900"/>
              <a:gd name="csX21" fmla="*/ 241300 w 241300"/>
              <a:gd name="csY21" fmla="*/ 295275 h 469900"/>
              <a:gd name="csX22" fmla="*/ 241300 w 241300"/>
              <a:gd name="csY22" fmla="*/ 288925 h 469900"/>
              <a:gd name="csX23" fmla="*/ 231686 w 241300"/>
              <a:gd name="csY23" fmla="*/ 260350 h 469900"/>
              <a:gd name="csX24" fmla="*/ 241300 w 241300"/>
              <a:gd name="csY24" fmla="*/ 231775 h 469900"/>
              <a:gd name="csX25" fmla="*/ 241300 w 241300"/>
              <a:gd name="csY25" fmla="*/ 225425 h 469900"/>
              <a:gd name="csX26" fmla="*/ 231686 w 241300"/>
              <a:gd name="csY26" fmla="*/ 196850 h 469900"/>
              <a:gd name="csX27" fmla="*/ 241300 w 241300"/>
              <a:gd name="csY27" fmla="*/ 168275 h 469900"/>
              <a:gd name="csX28" fmla="*/ 203200 w 241300"/>
              <a:gd name="csY28" fmla="*/ 168275 h 469900"/>
              <a:gd name="csX29" fmla="*/ 193675 w 241300"/>
              <a:gd name="csY29" fmla="*/ 177800 h 469900"/>
              <a:gd name="csX30" fmla="*/ 171450 w 241300"/>
              <a:gd name="csY30" fmla="*/ 177800 h 469900"/>
              <a:gd name="csX31" fmla="*/ 171450 w 241300"/>
              <a:gd name="csY31" fmla="*/ 215900 h 469900"/>
              <a:gd name="csX32" fmla="*/ 193675 w 241300"/>
              <a:gd name="csY32" fmla="*/ 215900 h 469900"/>
              <a:gd name="csX33" fmla="*/ 203200 w 241300"/>
              <a:gd name="csY33" fmla="*/ 225425 h 469900"/>
              <a:gd name="csX34" fmla="*/ 203200 w 241300"/>
              <a:gd name="csY34" fmla="*/ 231775 h 469900"/>
              <a:gd name="csX35" fmla="*/ 193675 w 241300"/>
              <a:gd name="csY35" fmla="*/ 241300 h 469900"/>
              <a:gd name="csX36" fmla="*/ 171450 w 241300"/>
              <a:gd name="csY36" fmla="*/ 241300 h 469900"/>
              <a:gd name="csX37" fmla="*/ 171450 w 241300"/>
              <a:gd name="csY37" fmla="*/ 279400 h 469900"/>
              <a:gd name="csX38" fmla="*/ 193675 w 241300"/>
              <a:gd name="csY38" fmla="*/ 279400 h 469900"/>
              <a:gd name="csX39" fmla="*/ 203200 w 241300"/>
              <a:gd name="csY39" fmla="*/ 288925 h 469900"/>
              <a:gd name="csX40" fmla="*/ 203200 w 241300"/>
              <a:gd name="csY40" fmla="*/ 295275 h 469900"/>
              <a:gd name="csX41" fmla="*/ 193675 w 241300"/>
              <a:gd name="csY41" fmla="*/ 304800 h 469900"/>
              <a:gd name="csX42" fmla="*/ 171450 w 241300"/>
              <a:gd name="csY42" fmla="*/ 304800 h 469900"/>
              <a:gd name="csX43" fmla="*/ 171450 w 241300"/>
              <a:gd name="csY43" fmla="*/ 342900 h 469900"/>
              <a:gd name="csX44" fmla="*/ 193675 w 241300"/>
              <a:gd name="csY44" fmla="*/ 342900 h 469900"/>
              <a:gd name="csX45" fmla="*/ 203200 w 241300"/>
              <a:gd name="csY45" fmla="*/ 352425 h 469900"/>
              <a:gd name="csX46" fmla="*/ 203200 w 241300"/>
              <a:gd name="csY46" fmla="*/ 412750 h 469900"/>
              <a:gd name="csX47" fmla="*/ 184150 w 241300"/>
              <a:gd name="csY47" fmla="*/ 431800 h 469900"/>
              <a:gd name="csX48" fmla="*/ 57150 w 241300"/>
              <a:gd name="csY48" fmla="*/ 431800 h 469900"/>
              <a:gd name="csX49" fmla="*/ 38100 w 241300"/>
              <a:gd name="csY49" fmla="*/ 412750 h 469900"/>
              <a:gd name="csX50" fmla="*/ 38100 w 241300"/>
              <a:gd name="csY50" fmla="*/ 352425 h 469900"/>
              <a:gd name="csX51" fmla="*/ 47625 w 241300"/>
              <a:gd name="csY51" fmla="*/ 342900 h 469900"/>
              <a:gd name="csX52" fmla="*/ 69850 w 241300"/>
              <a:gd name="csY52" fmla="*/ 342900 h 469900"/>
              <a:gd name="csX53" fmla="*/ 69850 w 241300"/>
              <a:gd name="csY53" fmla="*/ 304800 h 469900"/>
              <a:gd name="csX54" fmla="*/ 47625 w 241300"/>
              <a:gd name="csY54" fmla="*/ 304800 h 469900"/>
              <a:gd name="csX55" fmla="*/ 38100 w 241300"/>
              <a:gd name="csY55" fmla="*/ 295275 h 469900"/>
              <a:gd name="csX56" fmla="*/ 38100 w 241300"/>
              <a:gd name="csY56" fmla="*/ 288925 h 469900"/>
              <a:gd name="csX57" fmla="*/ 47625 w 241300"/>
              <a:gd name="csY57" fmla="*/ 279400 h 469900"/>
              <a:gd name="csX58" fmla="*/ 69850 w 241300"/>
              <a:gd name="csY58" fmla="*/ 279400 h 469900"/>
              <a:gd name="csX59" fmla="*/ 69850 w 241300"/>
              <a:gd name="csY59" fmla="*/ 241300 h 469900"/>
              <a:gd name="csX60" fmla="*/ 47625 w 241300"/>
              <a:gd name="csY60" fmla="*/ 241300 h 469900"/>
              <a:gd name="csX61" fmla="*/ 38100 w 241300"/>
              <a:gd name="csY61" fmla="*/ 231775 h 469900"/>
              <a:gd name="csX62" fmla="*/ 38100 w 241300"/>
              <a:gd name="csY62" fmla="*/ 225425 h 469900"/>
              <a:gd name="csX63" fmla="*/ 47625 w 241300"/>
              <a:gd name="csY63" fmla="*/ 215900 h 469900"/>
              <a:gd name="csX64" fmla="*/ 69850 w 241300"/>
              <a:gd name="csY64" fmla="*/ 215900 h 469900"/>
              <a:gd name="csX65" fmla="*/ 69850 w 241300"/>
              <a:gd name="csY65" fmla="*/ 177800 h 469900"/>
              <a:gd name="csX66" fmla="*/ 47625 w 241300"/>
              <a:gd name="csY66" fmla="*/ 177800 h 469900"/>
              <a:gd name="csX67" fmla="*/ 38100 w 241300"/>
              <a:gd name="csY67" fmla="*/ 168275 h 469900"/>
              <a:gd name="csX68" fmla="*/ 38100 w 241300"/>
              <a:gd name="csY68" fmla="*/ 150190 h 469900"/>
              <a:gd name="csX69" fmla="*/ 40583 w 241300"/>
              <a:gd name="csY69" fmla="*/ 139217 h 469900"/>
              <a:gd name="csX70" fmla="*/ 94031 w 241300"/>
              <a:gd name="csY70" fmla="*/ 38100 h 469900"/>
              <a:gd name="csX71" fmla="*/ 147269 w 241300"/>
              <a:gd name="csY71" fmla="*/ 38100 h 469900"/>
              <a:gd name="csX72" fmla="*/ 200520 w 241300"/>
              <a:gd name="csY72" fmla="*/ 138830 h 469900"/>
              <a:gd name="csX73" fmla="*/ 203200 w 241300"/>
              <a:gd name="csY73" fmla="*/ 150190 h 46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Lst>
            <a:rect l="l" t="t" r="r" b="b"/>
            <a:pathLst>
              <a:path w="241300" h="469900">
                <a:moveTo>
                  <a:pt x="241300" y="150190"/>
                </a:moveTo>
                <a:cubicBezTo>
                  <a:pt x="241271" y="140191"/>
                  <a:pt x="238910" y="130338"/>
                  <a:pt x="234404" y="121412"/>
                </a:cubicBezTo>
                <a:lnTo>
                  <a:pt x="170231" y="0"/>
                </a:lnTo>
                <a:lnTo>
                  <a:pt x="71069" y="0"/>
                </a:lnTo>
                <a:lnTo>
                  <a:pt x="6699" y="121799"/>
                </a:lnTo>
                <a:cubicBezTo>
                  <a:pt x="2305" y="130619"/>
                  <a:pt x="12" y="140336"/>
                  <a:pt x="0" y="150190"/>
                </a:cubicBezTo>
                <a:lnTo>
                  <a:pt x="0" y="168275"/>
                </a:lnTo>
                <a:cubicBezTo>
                  <a:pt x="3" y="178594"/>
                  <a:pt x="3379" y="188628"/>
                  <a:pt x="9614" y="196850"/>
                </a:cubicBezTo>
                <a:cubicBezTo>
                  <a:pt x="3379" y="205072"/>
                  <a:pt x="3" y="215106"/>
                  <a:pt x="0" y="225425"/>
                </a:cubicBezTo>
                <a:lnTo>
                  <a:pt x="0" y="231775"/>
                </a:lnTo>
                <a:cubicBezTo>
                  <a:pt x="3" y="242094"/>
                  <a:pt x="3379" y="252128"/>
                  <a:pt x="9614" y="260350"/>
                </a:cubicBezTo>
                <a:cubicBezTo>
                  <a:pt x="3379" y="268572"/>
                  <a:pt x="3" y="278606"/>
                  <a:pt x="0" y="288925"/>
                </a:cubicBezTo>
                <a:lnTo>
                  <a:pt x="0" y="295275"/>
                </a:lnTo>
                <a:cubicBezTo>
                  <a:pt x="3" y="305593"/>
                  <a:pt x="3379" y="315628"/>
                  <a:pt x="9614" y="323850"/>
                </a:cubicBezTo>
                <a:cubicBezTo>
                  <a:pt x="3379" y="332072"/>
                  <a:pt x="3" y="342107"/>
                  <a:pt x="0" y="352425"/>
                </a:cubicBezTo>
                <a:lnTo>
                  <a:pt x="0" y="412750"/>
                </a:lnTo>
                <a:cubicBezTo>
                  <a:pt x="39" y="444297"/>
                  <a:pt x="25603" y="469861"/>
                  <a:pt x="57150" y="469900"/>
                </a:cubicBezTo>
                <a:lnTo>
                  <a:pt x="184150" y="469900"/>
                </a:lnTo>
                <a:cubicBezTo>
                  <a:pt x="215697" y="469861"/>
                  <a:pt x="241261" y="444297"/>
                  <a:pt x="241300" y="412750"/>
                </a:cubicBezTo>
                <a:lnTo>
                  <a:pt x="241300" y="352425"/>
                </a:lnTo>
                <a:cubicBezTo>
                  <a:pt x="241297" y="342107"/>
                  <a:pt x="237921" y="332072"/>
                  <a:pt x="231686" y="323850"/>
                </a:cubicBezTo>
                <a:cubicBezTo>
                  <a:pt x="237921" y="315628"/>
                  <a:pt x="241297" y="305593"/>
                  <a:pt x="241300" y="295275"/>
                </a:cubicBezTo>
                <a:lnTo>
                  <a:pt x="241300" y="288925"/>
                </a:lnTo>
                <a:cubicBezTo>
                  <a:pt x="241297" y="278606"/>
                  <a:pt x="237921" y="268572"/>
                  <a:pt x="231686" y="260350"/>
                </a:cubicBezTo>
                <a:cubicBezTo>
                  <a:pt x="237921" y="252128"/>
                  <a:pt x="241297" y="242094"/>
                  <a:pt x="241300" y="231775"/>
                </a:cubicBezTo>
                <a:lnTo>
                  <a:pt x="241300" y="225425"/>
                </a:lnTo>
                <a:cubicBezTo>
                  <a:pt x="241297" y="215106"/>
                  <a:pt x="237921" y="205072"/>
                  <a:pt x="231686" y="196850"/>
                </a:cubicBezTo>
                <a:cubicBezTo>
                  <a:pt x="237921" y="188628"/>
                  <a:pt x="241297" y="178594"/>
                  <a:pt x="241300" y="168275"/>
                </a:cubicBezTo>
                <a:close/>
                <a:moveTo>
                  <a:pt x="203200" y="168275"/>
                </a:moveTo>
                <a:cubicBezTo>
                  <a:pt x="203200" y="173535"/>
                  <a:pt x="198935" y="177800"/>
                  <a:pt x="193675" y="177800"/>
                </a:cubicBezTo>
                <a:lnTo>
                  <a:pt x="171450" y="177800"/>
                </a:lnTo>
                <a:lnTo>
                  <a:pt x="171450" y="215900"/>
                </a:lnTo>
                <a:lnTo>
                  <a:pt x="193675" y="215900"/>
                </a:lnTo>
                <a:cubicBezTo>
                  <a:pt x="198935" y="215900"/>
                  <a:pt x="203200" y="220165"/>
                  <a:pt x="203200" y="225425"/>
                </a:cubicBezTo>
                <a:lnTo>
                  <a:pt x="203200" y="231775"/>
                </a:lnTo>
                <a:cubicBezTo>
                  <a:pt x="203200" y="237035"/>
                  <a:pt x="198935" y="241300"/>
                  <a:pt x="193675" y="241300"/>
                </a:cubicBezTo>
                <a:lnTo>
                  <a:pt x="171450" y="241300"/>
                </a:lnTo>
                <a:lnTo>
                  <a:pt x="171450" y="279400"/>
                </a:lnTo>
                <a:lnTo>
                  <a:pt x="193675" y="279400"/>
                </a:lnTo>
                <a:cubicBezTo>
                  <a:pt x="198935" y="279400"/>
                  <a:pt x="203200" y="283665"/>
                  <a:pt x="203200" y="288925"/>
                </a:cubicBezTo>
                <a:lnTo>
                  <a:pt x="203200" y="295275"/>
                </a:lnTo>
                <a:cubicBezTo>
                  <a:pt x="203200" y="300535"/>
                  <a:pt x="198935" y="304800"/>
                  <a:pt x="193675" y="304800"/>
                </a:cubicBezTo>
                <a:lnTo>
                  <a:pt x="171450" y="304800"/>
                </a:lnTo>
                <a:lnTo>
                  <a:pt x="171450" y="342900"/>
                </a:lnTo>
                <a:lnTo>
                  <a:pt x="193675" y="342900"/>
                </a:lnTo>
                <a:cubicBezTo>
                  <a:pt x="198935" y="342900"/>
                  <a:pt x="203200" y="347165"/>
                  <a:pt x="203200" y="352425"/>
                </a:cubicBezTo>
                <a:lnTo>
                  <a:pt x="203200" y="412750"/>
                </a:lnTo>
                <a:cubicBezTo>
                  <a:pt x="203200" y="423271"/>
                  <a:pt x="194671" y="431800"/>
                  <a:pt x="184150" y="431800"/>
                </a:cubicBezTo>
                <a:lnTo>
                  <a:pt x="57150" y="431800"/>
                </a:lnTo>
                <a:cubicBezTo>
                  <a:pt x="46629" y="431800"/>
                  <a:pt x="38100" y="423271"/>
                  <a:pt x="38100" y="412750"/>
                </a:cubicBezTo>
                <a:lnTo>
                  <a:pt x="38100" y="352425"/>
                </a:lnTo>
                <a:cubicBezTo>
                  <a:pt x="38100" y="347165"/>
                  <a:pt x="42365" y="342900"/>
                  <a:pt x="47625" y="342900"/>
                </a:cubicBezTo>
                <a:lnTo>
                  <a:pt x="69850" y="342900"/>
                </a:lnTo>
                <a:lnTo>
                  <a:pt x="69850" y="304800"/>
                </a:lnTo>
                <a:lnTo>
                  <a:pt x="47625" y="304800"/>
                </a:lnTo>
                <a:cubicBezTo>
                  <a:pt x="42365" y="304800"/>
                  <a:pt x="38100" y="300535"/>
                  <a:pt x="38100" y="295275"/>
                </a:cubicBezTo>
                <a:lnTo>
                  <a:pt x="38100" y="288925"/>
                </a:lnTo>
                <a:cubicBezTo>
                  <a:pt x="38100" y="283665"/>
                  <a:pt x="42365" y="279400"/>
                  <a:pt x="47625" y="279400"/>
                </a:cubicBezTo>
                <a:lnTo>
                  <a:pt x="69850" y="279400"/>
                </a:lnTo>
                <a:lnTo>
                  <a:pt x="69850" y="241300"/>
                </a:lnTo>
                <a:lnTo>
                  <a:pt x="47625" y="241300"/>
                </a:lnTo>
                <a:cubicBezTo>
                  <a:pt x="42365" y="241300"/>
                  <a:pt x="38100" y="237035"/>
                  <a:pt x="38100" y="231775"/>
                </a:cubicBezTo>
                <a:lnTo>
                  <a:pt x="38100" y="225425"/>
                </a:lnTo>
                <a:cubicBezTo>
                  <a:pt x="38100" y="220165"/>
                  <a:pt x="42365" y="215900"/>
                  <a:pt x="47625" y="215900"/>
                </a:cubicBezTo>
                <a:lnTo>
                  <a:pt x="69850" y="215900"/>
                </a:lnTo>
                <a:lnTo>
                  <a:pt x="69850" y="177800"/>
                </a:lnTo>
                <a:lnTo>
                  <a:pt x="47625" y="177800"/>
                </a:lnTo>
                <a:cubicBezTo>
                  <a:pt x="42365" y="177800"/>
                  <a:pt x="38100" y="173535"/>
                  <a:pt x="38100" y="168275"/>
                </a:cubicBezTo>
                <a:lnTo>
                  <a:pt x="38100" y="150190"/>
                </a:lnTo>
                <a:cubicBezTo>
                  <a:pt x="38091" y="146392"/>
                  <a:pt x="38939" y="142641"/>
                  <a:pt x="40583" y="139217"/>
                </a:cubicBezTo>
                <a:lnTo>
                  <a:pt x="94031" y="38100"/>
                </a:lnTo>
                <a:lnTo>
                  <a:pt x="147269" y="38100"/>
                </a:lnTo>
                <a:lnTo>
                  <a:pt x="200520" y="138830"/>
                </a:lnTo>
                <a:cubicBezTo>
                  <a:pt x="202277" y="142359"/>
                  <a:pt x="203194" y="146248"/>
                  <a:pt x="203200" y="150190"/>
                </a:cubicBezTo>
                <a:close/>
              </a:path>
            </a:pathLst>
          </a:custGeom>
          <a:solidFill>
            <a:schemeClr val="accent2"/>
          </a:solidFill>
          <a:ln w="6350"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3" name="Text Placeholder 9">
            <a:extLst>
              <a:ext uri="{FF2B5EF4-FFF2-40B4-BE49-F238E27FC236}">
                <a16:creationId xmlns:a16="http://schemas.microsoft.com/office/drawing/2014/main" id="{941D6C88-3D69-E15A-0E7E-66E0E4BC6E9B}"/>
              </a:ext>
            </a:extLst>
          </p:cNvPr>
          <p:cNvSpPr txBox="1">
            <a:spLocks/>
          </p:cNvSpPr>
          <p:nvPr/>
        </p:nvSpPr>
        <p:spPr>
          <a:xfrm>
            <a:off x="9600184" y="1395447"/>
            <a:ext cx="2252666" cy="5200706"/>
          </a:xfrm>
          <a:prstGeom prst="roundRect">
            <a:avLst>
              <a:gd name="adj" fmla="val 3771"/>
            </a:avLst>
          </a:prstGeom>
          <a:solidFill>
            <a:srgbClr val="678622"/>
          </a:solidFill>
        </p:spPr>
        <p:txBody>
          <a:bodyPr vert="horz" lIns="137160" tIns="91440" rIns="0" bIns="91440" rtlCol="0">
            <a:noAutofit/>
          </a:bodyPr>
          <a:lstStyle>
            <a:lvl1pPr marL="0" indent="0" algn="l" defTabSz="914400" rtl="0" eaLnBrk="1" latinLnBrk="0" hangingPunct="1">
              <a:lnSpc>
                <a:spcPct val="100000"/>
              </a:lnSpc>
              <a:spcBef>
                <a:spcPts val="600"/>
              </a:spcBef>
              <a:buFont typeface="Arial" panose="020B0604020202020204" pitchFamily="34" charset="0"/>
              <a:buNone/>
              <a:defRPr sz="1600" b="1"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4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chemeClr val="accent2"/>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chemeClr val="accent2"/>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Water**</a:t>
            </a:r>
          </a:p>
        </p:txBody>
      </p:sp>
      <p:sp>
        <p:nvSpPr>
          <p:cNvPr id="64" name="Text Placeholder 10">
            <a:extLst>
              <a:ext uri="{FF2B5EF4-FFF2-40B4-BE49-F238E27FC236}">
                <a16:creationId xmlns:a16="http://schemas.microsoft.com/office/drawing/2014/main" id="{8D6D88A8-EB7F-B3C0-B66B-04825E809776}"/>
              </a:ext>
            </a:extLst>
          </p:cNvPr>
          <p:cNvSpPr txBox="1">
            <a:spLocks/>
          </p:cNvSpPr>
          <p:nvPr/>
        </p:nvSpPr>
        <p:spPr>
          <a:xfrm>
            <a:off x="9595104" y="2805858"/>
            <a:ext cx="2252666" cy="3463925"/>
          </a:xfrm>
          <a:prstGeom prst="rect">
            <a:avLst/>
          </a:prstGeom>
        </p:spPr>
        <p:txBody>
          <a:bodyPr vert="horz" lIns="137160" tIns="0" rIns="137160" bIns="0" rtlCol="0" anchor="t">
            <a:noAutofit/>
          </a:bodyPr>
          <a:lstStyle>
            <a:lvl1pPr marL="0" indent="0" algn="l" defTabSz="914400" rtl="0" eaLnBrk="1" latinLnBrk="0" hangingPunct="1">
              <a:lnSpc>
                <a:spcPct val="100000"/>
              </a:lnSpc>
              <a:spcBef>
                <a:spcPts val="600"/>
              </a:spcBef>
              <a:buClr>
                <a:srgbClr val="BFDE7E"/>
              </a:buClr>
              <a:buFont typeface="Arial" panose="020B0604020202020204" pitchFamily="34" charset="0"/>
              <a:buNone/>
              <a:defRPr sz="1400" kern="1200">
                <a:solidFill>
                  <a:schemeClr val="bg1"/>
                </a:solidFill>
                <a:latin typeface="+mn-lt"/>
                <a:ea typeface="+mn-ea"/>
                <a:cs typeface="+mn-cs"/>
              </a:defRPr>
            </a:lvl1pPr>
            <a:lvl2pPr marL="182880" indent="-182880" algn="l" defTabSz="914400" rtl="0" eaLnBrk="1" latinLnBrk="0" hangingPunct="1">
              <a:lnSpc>
                <a:spcPct val="100000"/>
              </a:lnSpc>
              <a:spcBef>
                <a:spcPts val="600"/>
              </a:spcBef>
              <a:buClr>
                <a:srgbClr val="BFDE7E"/>
              </a:buClr>
              <a:buFont typeface="Arial" panose="020B0604020202020204" pitchFamily="34" charset="0"/>
              <a:buChar char="•"/>
              <a:defRPr sz="1200" kern="1200">
                <a:solidFill>
                  <a:schemeClr val="bg1"/>
                </a:solidFill>
                <a:latin typeface="+mn-lt"/>
                <a:ea typeface="+mn-ea"/>
                <a:cs typeface="+mn-cs"/>
              </a:defRPr>
            </a:lvl2pPr>
            <a:lvl3pPr marL="365760" indent="-182880" algn="l" defTabSz="914400" rtl="0" eaLnBrk="1" latinLnBrk="0" hangingPunct="1">
              <a:lnSpc>
                <a:spcPct val="100000"/>
              </a:lnSpc>
              <a:spcBef>
                <a:spcPts val="600"/>
              </a:spcBef>
              <a:buClr>
                <a:srgbClr val="BFDE7E"/>
              </a:buClr>
              <a:buFont typeface="Arial" panose="020B0604020202020204" pitchFamily="34" charset="0"/>
              <a:buChar char="–"/>
              <a:defRPr sz="1100" kern="1200">
                <a:solidFill>
                  <a:schemeClr val="bg1"/>
                </a:solidFill>
                <a:latin typeface="+mn-lt"/>
                <a:ea typeface="+mn-ea"/>
                <a:cs typeface="+mn-cs"/>
              </a:defRPr>
            </a:lvl3pPr>
            <a:lvl4pPr marL="548640" indent="-182880" algn="l" defTabSz="914400" rtl="0" eaLnBrk="1" latinLnBrk="0" hangingPunct="1">
              <a:lnSpc>
                <a:spcPct val="100000"/>
              </a:lnSpc>
              <a:spcBef>
                <a:spcPts val="600"/>
              </a:spcBef>
              <a:buClr>
                <a:srgbClr val="BFDE7E"/>
              </a:buClr>
              <a:buFont typeface="Arial" panose="020B0604020202020204" pitchFamily="34" charset="0"/>
              <a:buChar char="•"/>
              <a:defRPr sz="1050" kern="1200">
                <a:solidFill>
                  <a:schemeClr val="bg1"/>
                </a:solidFill>
                <a:latin typeface="+mn-lt"/>
                <a:ea typeface="+mn-ea"/>
                <a:cs typeface="+mn-cs"/>
              </a:defRPr>
            </a:lvl4pPr>
            <a:lvl5pPr marL="731520" indent="-182880" algn="l" defTabSz="914400" rtl="0" eaLnBrk="1" latinLnBrk="0" hangingPunct="1">
              <a:lnSpc>
                <a:spcPct val="100000"/>
              </a:lnSpc>
              <a:spcBef>
                <a:spcPts val="600"/>
              </a:spcBef>
              <a:buClr>
                <a:srgbClr val="BFDE7E"/>
              </a:buClr>
              <a:buFont typeface="Arial" panose="020B0604020202020204" pitchFamily="34" charset="0"/>
              <a:buChar char="–"/>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lt"/>
                <a:cs typeface="+mn-lt"/>
              </a:rPr>
              <a:t>Net Water Positive programs  </a:t>
            </a: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endParaRPr kumimoji="0" lang="en-US" sz="11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Why? </a:t>
            </a:r>
            <a:endParaRPr kumimoji="0" lang="en-US" sz="1600" b="0"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600"/>
              </a:spcBef>
              <a:spcAft>
                <a:spcPts val="0"/>
              </a:spcAft>
              <a:buClr>
                <a:srgbClr val="BFDE7E"/>
              </a:buClr>
              <a:buSzTx/>
              <a:buFont typeface="Arial" panose="020B0604020202020204" pitchFamily="34" charset="0"/>
              <a:buNone/>
              <a:tabLst/>
              <a:defRPr/>
            </a:pPr>
            <a:r>
              <a:rPr kumimoji="0" lang="en-US" sz="1600" b="0" i="0" u="none" strike="noStrike" kern="1200" cap="none" spc="0" normalizeH="0" baseline="0" noProof="0" dirty="0">
                <a:ln>
                  <a:noFill/>
                </a:ln>
                <a:solidFill>
                  <a:prstClr val="white"/>
                </a:solidFill>
                <a:effectLst/>
                <a:uLnTx/>
                <a:uFillTx/>
                <a:latin typeface="Gilroy Medium"/>
                <a:ea typeface="+mn-ea"/>
                <a:cs typeface="+mn-cs"/>
              </a:rPr>
              <a:t>Help customers meet their water stewardship goals and implement effective water strategies across their operations.</a:t>
            </a:r>
          </a:p>
        </p:txBody>
      </p:sp>
      <p:cxnSp>
        <p:nvCxnSpPr>
          <p:cNvPr id="65" name="Straight Connector 64">
            <a:extLst>
              <a:ext uri="{FF2B5EF4-FFF2-40B4-BE49-F238E27FC236}">
                <a16:creationId xmlns:a16="http://schemas.microsoft.com/office/drawing/2014/main" id="{B16BDF1F-57C6-03D8-9E64-CF3630D83EA0}"/>
              </a:ext>
            </a:extLst>
          </p:cNvPr>
          <p:cNvCxnSpPr>
            <a:cxnSpLocks/>
          </p:cNvCxnSpPr>
          <p:nvPr/>
        </p:nvCxnSpPr>
        <p:spPr>
          <a:xfrm>
            <a:off x="9600184" y="2669077"/>
            <a:ext cx="2247586" cy="0"/>
          </a:xfrm>
          <a:prstGeom prst="line">
            <a:avLst/>
          </a:prstGeom>
        </p:spPr>
        <p:style>
          <a:lnRef idx="3">
            <a:schemeClr val="accent2"/>
          </a:lnRef>
          <a:fillRef idx="0">
            <a:schemeClr val="accent2"/>
          </a:fillRef>
          <a:effectRef idx="2">
            <a:schemeClr val="accent2"/>
          </a:effectRef>
          <a:fontRef idx="minor">
            <a:schemeClr val="tx1"/>
          </a:fontRef>
        </p:style>
      </p:cxnSp>
      <p:sp>
        <p:nvSpPr>
          <p:cNvPr id="66" name="Graphic 37" descr="Water with solid fill">
            <a:extLst>
              <a:ext uri="{FF2B5EF4-FFF2-40B4-BE49-F238E27FC236}">
                <a16:creationId xmlns:a16="http://schemas.microsoft.com/office/drawing/2014/main" id="{EC884611-0FDA-36C8-6668-1D7B5080A168}"/>
              </a:ext>
            </a:extLst>
          </p:cNvPr>
          <p:cNvSpPr/>
          <p:nvPr/>
        </p:nvSpPr>
        <p:spPr>
          <a:xfrm>
            <a:off x="9822913" y="1570367"/>
            <a:ext cx="297656" cy="452437"/>
          </a:xfrm>
          <a:custGeom>
            <a:avLst/>
            <a:gdLst>
              <a:gd name="csX0" fmla="*/ 148828 w 297656"/>
              <a:gd name="csY0" fmla="*/ 0 h 452437"/>
              <a:gd name="csX1" fmla="*/ 0 w 297656"/>
              <a:gd name="csY1" fmla="*/ 303609 h 452437"/>
              <a:gd name="csX2" fmla="*/ 148828 w 297656"/>
              <a:gd name="csY2" fmla="*/ 452438 h 452437"/>
              <a:gd name="csX3" fmla="*/ 297656 w 297656"/>
              <a:gd name="csY3" fmla="*/ 303609 h 452437"/>
              <a:gd name="csX4" fmla="*/ 148828 w 297656"/>
              <a:gd name="csY4" fmla="*/ 0 h 452437"/>
            </a:gdLst>
            <a:ahLst/>
            <a:cxnLst>
              <a:cxn ang="0">
                <a:pos x="csX0" y="csY0"/>
              </a:cxn>
              <a:cxn ang="0">
                <a:pos x="csX1" y="csY1"/>
              </a:cxn>
              <a:cxn ang="0">
                <a:pos x="csX2" y="csY2"/>
              </a:cxn>
              <a:cxn ang="0">
                <a:pos x="csX3" y="csY3"/>
              </a:cxn>
              <a:cxn ang="0">
                <a:pos x="csX4" y="csY4"/>
              </a:cxn>
            </a:cxnLst>
            <a:rect l="l" t="t" r="r" b="b"/>
            <a:pathLst>
              <a:path w="297656" h="452437">
                <a:moveTo>
                  <a:pt x="148828" y="0"/>
                </a:moveTo>
                <a:cubicBezTo>
                  <a:pt x="148828" y="0"/>
                  <a:pt x="0" y="209550"/>
                  <a:pt x="0" y="303609"/>
                </a:cubicBezTo>
                <a:cubicBezTo>
                  <a:pt x="0" y="385763"/>
                  <a:pt x="66675" y="452438"/>
                  <a:pt x="148828" y="452438"/>
                </a:cubicBezTo>
                <a:cubicBezTo>
                  <a:pt x="230981" y="452438"/>
                  <a:pt x="297656" y="385763"/>
                  <a:pt x="297656" y="303609"/>
                </a:cubicBezTo>
                <a:cubicBezTo>
                  <a:pt x="297656" y="208955"/>
                  <a:pt x="148828" y="0"/>
                  <a:pt x="148828" y="0"/>
                </a:cubicBezTo>
                <a:close/>
              </a:path>
            </a:pathLst>
          </a:custGeom>
          <a:solidFill>
            <a:schemeClr val="accent2"/>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67" name="Rectangle 66">
            <a:extLst>
              <a:ext uri="{FF2B5EF4-FFF2-40B4-BE49-F238E27FC236}">
                <a16:creationId xmlns:a16="http://schemas.microsoft.com/office/drawing/2014/main" id="{C896DE30-A76F-9264-74E9-647BA70FD07F}"/>
              </a:ext>
            </a:extLst>
          </p:cNvPr>
          <p:cNvSpPr/>
          <p:nvPr/>
        </p:nvSpPr>
        <p:spPr>
          <a:xfrm>
            <a:off x="665558" y="6094017"/>
            <a:ext cx="10932884" cy="359461"/>
          </a:xfrm>
          <a:prstGeom prst="rect">
            <a:avLst/>
          </a:prstGeom>
          <a:solidFill>
            <a:srgbClr val="71A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roy Medium"/>
                <a:ea typeface="+mn-ea"/>
                <a:cs typeface="+mn-cs"/>
              </a:rPr>
              <a:t>Solutions available on PartnersforTomorrow.com </a:t>
            </a:r>
          </a:p>
        </p:txBody>
      </p:sp>
    </p:spTree>
    <p:extLst>
      <p:ext uri="{BB962C8B-B14F-4D97-AF65-F5344CB8AC3E}">
        <p14:creationId xmlns:p14="http://schemas.microsoft.com/office/powerpoint/2010/main" val="1964682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910A"/>
        </a:solidFill>
        <a:effectLst/>
      </p:bgPr>
    </p:bg>
    <p:spTree>
      <p:nvGrpSpPr>
        <p:cNvPr id="1" name="">
          <a:extLst>
            <a:ext uri="{FF2B5EF4-FFF2-40B4-BE49-F238E27FC236}">
              <a16:creationId xmlns:a16="http://schemas.microsoft.com/office/drawing/2014/main" id="{44D9BC96-CB0A-8932-0123-DAB1C3084580}"/>
            </a:ext>
          </a:extLst>
        </p:cNvPr>
        <p:cNvGrpSpPr/>
        <p:nvPr/>
      </p:nvGrpSpPr>
      <p:grpSpPr>
        <a:xfrm>
          <a:off x="0" y="0"/>
          <a:ext cx="0" cy="0"/>
          <a:chOff x="0" y="0"/>
          <a:chExt cx="0" cy="0"/>
        </a:xfrm>
      </p:grpSpPr>
      <p:graphicFrame>
        <p:nvGraphicFramePr>
          <p:cNvPr id="32" name="think-cell data - do not delete" hidden="1">
            <a:extLst>
              <a:ext uri="{FF2B5EF4-FFF2-40B4-BE49-F238E27FC236}">
                <a16:creationId xmlns:a16="http://schemas.microsoft.com/office/drawing/2014/main" id="{0CCB4620-0DB1-852F-39F1-744633EF5E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2" imgH="530" progId="TCLayout.ActiveDocument.1">
                  <p:embed/>
                </p:oleObj>
              </mc:Choice>
              <mc:Fallback>
                <p:oleObj name="think-cell Slide" r:id="rId4" imgW="532" imgH="530" progId="TCLayout.ActiveDocument.1">
                  <p:embed/>
                  <p:pic>
                    <p:nvPicPr>
                      <p:cNvPr id="32" name="think-cell data - do not delete" hidden="1">
                        <a:extLst>
                          <a:ext uri="{FF2B5EF4-FFF2-40B4-BE49-F238E27FC236}">
                            <a16:creationId xmlns:a16="http://schemas.microsoft.com/office/drawing/2014/main" id="{0CCB4620-0DB1-852F-39F1-744633EF5E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29CEDBE-4539-B291-5022-360655D7E921}"/>
              </a:ext>
            </a:extLst>
          </p:cNvPr>
          <p:cNvSpPr txBox="1"/>
          <p:nvPr/>
        </p:nvSpPr>
        <p:spPr>
          <a:xfrm>
            <a:off x="279692" y="1176134"/>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FDF7D"/>
                </a:solidFill>
                <a:effectLst/>
                <a:uLnTx/>
                <a:uFillTx/>
                <a:latin typeface="GT Pressura LCG Black"/>
                <a:ea typeface="+mn-ea"/>
                <a:cs typeface="+mn-cs"/>
              </a:rPr>
              <a:t>AGRICULTURE</a:t>
            </a:r>
            <a:endParaRPr kumimoji="0" lang="en-US" sz="1200" b="0" i="0" u="none" strike="noStrike" kern="1200" cap="none" spc="0" normalizeH="0" baseline="0" noProof="0" dirty="0">
              <a:ln>
                <a:noFill/>
              </a:ln>
              <a:solidFill>
                <a:prstClr val="white"/>
              </a:solidFill>
              <a:effectLst/>
              <a:uLnTx/>
              <a:uFillTx/>
              <a:latin typeface="GT Pressura LCG Black"/>
              <a:ea typeface="+mn-ea"/>
              <a:cs typeface="+mn-cs"/>
            </a:endParaRPr>
          </a:p>
        </p:txBody>
      </p:sp>
      <p:sp>
        <p:nvSpPr>
          <p:cNvPr id="11" name="TextBox 10">
            <a:extLst>
              <a:ext uri="{FF2B5EF4-FFF2-40B4-BE49-F238E27FC236}">
                <a16:creationId xmlns:a16="http://schemas.microsoft.com/office/drawing/2014/main" id="{790169D7-6019-C853-CF87-1241EE3E62B1}"/>
              </a:ext>
            </a:extLst>
          </p:cNvPr>
          <p:cNvSpPr txBox="1"/>
          <p:nvPr/>
        </p:nvSpPr>
        <p:spPr>
          <a:xfrm>
            <a:off x="1215469" y="3143769"/>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BFDF7D"/>
                </a:solidFill>
                <a:effectLst/>
                <a:uLnTx/>
                <a:uFillTx/>
                <a:latin typeface="GT Pressura LCG Black"/>
                <a:ea typeface="+mn-ea"/>
                <a:cs typeface="+mn-cs"/>
              </a:rPr>
              <a:t>LEARNING</a:t>
            </a:r>
          </a:p>
        </p:txBody>
      </p:sp>
      <p:sp>
        <p:nvSpPr>
          <p:cNvPr id="12" name="TextBox 11">
            <a:extLst>
              <a:ext uri="{FF2B5EF4-FFF2-40B4-BE49-F238E27FC236}">
                <a16:creationId xmlns:a16="http://schemas.microsoft.com/office/drawing/2014/main" id="{F158465B-04EB-8241-7FF5-C543D6499FE5}"/>
              </a:ext>
            </a:extLst>
          </p:cNvPr>
          <p:cNvSpPr txBox="1"/>
          <p:nvPr/>
        </p:nvSpPr>
        <p:spPr>
          <a:xfrm>
            <a:off x="9960056" y="1224788"/>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FDF7D"/>
                </a:solidFill>
                <a:effectLst/>
                <a:uLnTx/>
                <a:uFillTx/>
                <a:latin typeface="GT Pressura LCG Black"/>
                <a:ea typeface="+mn-ea"/>
                <a:cs typeface="+mn-cs"/>
              </a:rPr>
              <a:t>ENERGY</a:t>
            </a:r>
          </a:p>
        </p:txBody>
      </p:sp>
      <p:sp>
        <p:nvSpPr>
          <p:cNvPr id="13" name="TextBox 12">
            <a:extLst>
              <a:ext uri="{FF2B5EF4-FFF2-40B4-BE49-F238E27FC236}">
                <a16:creationId xmlns:a16="http://schemas.microsoft.com/office/drawing/2014/main" id="{C937421D-DE93-3674-2FE3-CBBE3C9A3933}"/>
              </a:ext>
            </a:extLst>
          </p:cNvPr>
          <p:cNvSpPr txBox="1"/>
          <p:nvPr/>
        </p:nvSpPr>
        <p:spPr>
          <a:xfrm>
            <a:off x="5457184" y="4057571"/>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BFDF7D"/>
                </a:solidFill>
                <a:effectLst/>
                <a:uLnTx/>
                <a:uFillTx/>
                <a:latin typeface="GT Pressura LCG Black"/>
                <a:ea typeface="+mn-ea"/>
                <a:cs typeface="+mn-cs"/>
              </a:rPr>
              <a:t>PACKAGING </a:t>
            </a:r>
          </a:p>
        </p:txBody>
      </p:sp>
      <p:sp>
        <p:nvSpPr>
          <p:cNvPr id="14" name="TextBox 13">
            <a:extLst>
              <a:ext uri="{FF2B5EF4-FFF2-40B4-BE49-F238E27FC236}">
                <a16:creationId xmlns:a16="http://schemas.microsoft.com/office/drawing/2014/main" id="{FADE701C-131A-F721-1F0F-D2FAEC9D9F9A}"/>
              </a:ext>
            </a:extLst>
          </p:cNvPr>
          <p:cNvSpPr txBox="1"/>
          <p:nvPr/>
        </p:nvSpPr>
        <p:spPr>
          <a:xfrm>
            <a:off x="7510868" y="3626211"/>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BFDF7D"/>
                </a:solidFill>
                <a:effectLst/>
                <a:uLnTx/>
                <a:uFillTx/>
                <a:latin typeface="GT Pressura LCG Black"/>
                <a:ea typeface="+mn-ea"/>
                <a:cs typeface="+mn-cs"/>
              </a:rPr>
              <a:t>RECYCLING </a:t>
            </a:r>
          </a:p>
        </p:txBody>
      </p:sp>
      <p:sp>
        <p:nvSpPr>
          <p:cNvPr id="9" name="TextBox 8">
            <a:extLst>
              <a:ext uri="{FF2B5EF4-FFF2-40B4-BE49-F238E27FC236}">
                <a16:creationId xmlns:a16="http://schemas.microsoft.com/office/drawing/2014/main" id="{7CC057A6-818B-9E70-C8C7-B18D8C949D3A}"/>
              </a:ext>
            </a:extLst>
          </p:cNvPr>
          <p:cNvSpPr txBox="1"/>
          <p:nvPr/>
        </p:nvSpPr>
        <p:spPr>
          <a:xfrm>
            <a:off x="3276553" y="4014980"/>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a:ln>
                  <a:noFill/>
                </a:ln>
                <a:solidFill>
                  <a:srgbClr val="BFDF7D"/>
                </a:solidFill>
                <a:effectLst/>
                <a:uLnTx/>
                <a:uFillTx/>
                <a:latin typeface="GT Pressura LCG Black"/>
                <a:ea typeface="+mn-ea"/>
                <a:cs typeface="+mn-cs"/>
              </a:rPr>
              <a:t>PLAYBOOKS</a:t>
            </a:r>
          </a:p>
        </p:txBody>
      </p:sp>
      <p:sp>
        <p:nvSpPr>
          <p:cNvPr id="27" name="Rectangle 26">
            <a:extLst>
              <a:ext uri="{FF2B5EF4-FFF2-40B4-BE49-F238E27FC236}">
                <a16:creationId xmlns:a16="http://schemas.microsoft.com/office/drawing/2014/main" id="{9A8879BD-54F5-F5F3-4F40-A0F64E198D34}"/>
              </a:ext>
            </a:extLst>
          </p:cNvPr>
          <p:cNvSpPr>
            <a:spLocks/>
          </p:cNvSpPr>
          <p:nvPr/>
        </p:nvSpPr>
        <p:spPr>
          <a:xfrm>
            <a:off x="7510868" y="4020142"/>
            <a:ext cx="1807470" cy="138499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CIRQU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Oscar Sort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Recycling Bins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err="1">
                <a:ln>
                  <a:noFill/>
                </a:ln>
                <a:solidFill>
                  <a:prstClr val="white"/>
                </a:solidFill>
                <a:effectLst/>
                <a:uLnTx/>
                <a:uFillTx/>
                <a:latin typeface="Gilroy Medium"/>
                <a:ea typeface="+mn-ea"/>
                <a:cs typeface="+mn-cs"/>
              </a:rPr>
              <a:t>Olyn’s</a:t>
            </a:r>
            <a:r>
              <a:rPr kumimoji="0" lang="en-IN" sz="1400" b="1" i="0" u="none" strike="noStrike" kern="1200" cap="none" spc="0" normalizeH="0" baseline="0" noProof="0" dirty="0">
                <a:ln>
                  <a:noFill/>
                </a:ln>
                <a:solidFill>
                  <a:prstClr val="white"/>
                </a:solidFill>
                <a:effectLst/>
                <a:uLnTx/>
                <a:uFillTx/>
                <a:latin typeface="Gilroy Medium"/>
                <a:ea typeface="+mn-ea"/>
                <a:cs typeface="+mn-cs"/>
              </a:rPr>
              <a:t> RVM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Recycling Toolkit</a:t>
            </a:r>
            <a:endParaRPr kumimoji="0" lang="en-IN" sz="1400" b="1" i="0" u="none" strike="sngStrike" kern="1200" cap="none" spc="0" normalizeH="0" baseline="0" noProof="0" dirty="0">
              <a:ln>
                <a:noFill/>
              </a:ln>
              <a:solidFill>
                <a:prstClr val="white"/>
              </a:solidFill>
              <a:effectLst/>
              <a:uLnTx/>
              <a:uFillTx/>
              <a:latin typeface="Gilroy Medium"/>
              <a:ea typeface="+mn-ea"/>
              <a:cs typeface="+mn-cs"/>
            </a:endParaRPr>
          </a:p>
        </p:txBody>
      </p:sp>
      <p:sp>
        <p:nvSpPr>
          <p:cNvPr id="29" name="Rectangle 28">
            <a:extLst>
              <a:ext uri="{FF2B5EF4-FFF2-40B4-BE49-F238E27FC236}">
                <a16:creationId xmlns:a16="http://schemas.microsoft.com/office/drawing/2014/main" id="{0B7A7497-B3BC-922A-84A6-07244D16C8D8}"/>
              </a:ext>
            </a:extLst>
          </p:cNvPr>
          <p:cNvSpPr/>
          <p:nvPr/>
        </p:nvSpPr>
        <p:spPr>
          <a:xfrm>
            <a:off x="5297806" y="4421753"/>
            <a:ext cx="2126227" cy="167738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err="1">
                <a:ln>
                  <a:noFill/>
                </a:ln>
                <a:solidFill>
                  <a:prstClr val="white"/>
                </a:solidFill>
                <a:effectLst/>
                <a:uLnTx/>
                <a:uFillTx/>
                <a:latin typeface="Gilroy Medium"/>
                <a:ea typeface="+mn-ea"/>
                <a:cs typeface="+mn-cs"/>
              </a:rPr>
              <a:t>RPet</a:t>
            </a:r>
            <a:endParaRPr kumimoji="0" lang="en-IN" sz="14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Aluminium/</a:t>
            </a:r>
            <a:r>
              <a:rPr kumimoji="0" lang="en-IN" sz="1400" b="1" i="0" u="none" strike="noStrike" kern="1200" cap="none" spc="0" normalizeH="0" baseline="0" noProof="0" dirty="0" err="1">
                <a:ln>
                  <a:noFill/>
                </a:ln>
                <a:solidFill>
                  <a:prstClr val="white"/>
                </a:solidFill>
                <a:effectLst/>
                <a:uLnTx/>
                <a:uFillTx/>
                <a:latin typeface="Gilroy Medium"/>
                <a:ea typeface="+mn-ea"/>
                <a:cs typeface="+mn-cs"/>
              </a:rPr>
              <a:t>Alumitek</a:t>
            </a:r>
            <a:endParaRPr kumimoji="0" lang="en-IN" sz="14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Project Coral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Powders/Tablets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Sustainable Cups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Sampling Toolkit </a:t>
            </a:r>
          </a:p>
        </p:txBody>
      </p:sp>
      <p:sp>
        <p:nvSpPr>
          <p:cNvPr id="31" name="Rectangle 30">
            <a:extLst>
              <a:ext uri="{FF2B5EF4-FFF2-40B4-BE49-F238E27FC236}">
                <a16:creationId xmlns:a16="http://schemas.microsoft.com/office/drawing/2014/main" id="{D4C6B4E9-DA7B-AF11-A00A-3FA8FBAE1E77}"/>
              </a:ext>
            </a:extLst>
          </p:cNvPr>
          <p:cNvSpPr/>
          <p:nvPr/>
        </p:nvSpPr>
        <p:spPr>
          <a:xfrm>
            <a:off x="1011204" y="3507951"/>
            <a:ext cx="2216001" cy="138499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Insights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Sales Academy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Action Centre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Awards/Recognition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Best Practice </a:t>
            </a:r>
          </a:p>
        </p:txBody>
      </p:sp>
      <p:sp>
        <p:nvSpPr>
          <p:cNvPr id="2049" name="Rectangle 2048">
            <a:extLst>
              <a:ext uri="{FF2B5EF4-FFF2-40B4-BE49-F238E27FC236}">
                <a16:creationId xmlns:a16="http://schemas.microsoft.com/office/drawing/2014/main" id="{9E66F9B7-0B9F-CDF9-50EF-6C7462332EF7}"/>
              </a:ext>
            </a:extLst>
          </p:cNvPr>
          <p:cNvSpPr>
            <a:spLocks/>
          </p:cNvSpPr>
          <p:nvPr/>
        </p:nvSpPr>
        <p:spPr>
          <a:xfrm>
            <a:off x="329015" y="1540316"/>
            <a:ext cx="1676740" cy="50783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Sow Positive</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Ingredients </a:t>
            </a:r>
            <a:endParaRPr kumimoji="0" lang="en-US" sz="1400" b="1"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051" name="Rectangle 2050">
            <a:extLst>
              <a:ext uri="{FF2B5EF4-FFF2-40B4-BE49-F238E27FC236}">
                <a16:creationId xmlns:a16="http://schemas.microsoft.com/office/drawing/2014/main" id="{69CD00EE-0458-E098-C8CB-83BEC00DC50B}"/>
              </a:ext>
            </a:extLst>
          </p:cNvPr>
          <p:cNvSpPr/>
          <p:nvPr/>
        </p:nvSpPr>
        <p:spPr>
          <a:xfrm>
            <a:off x="2976322" y="4379162"/>
            <a:ext cx="2375848" cy="167738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Customer Strategy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Commercial Sell Story</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Common Goal Grids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C&amp;U Programming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ESG Surveys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Environmental Tracker </a:t>
            </a:r>
          </a:p>
        </p:txBody>
      </p:sp>
      <p:sp>
        <p:nvSpPr>
          <p:cNvPr id="2085" name="Rectangle 2084">
            <a:extLst>
              <a:ext uri="{FF2B5EF4-FFF2-40B4-BE49-F238E27FC236}">
                <a16:creationId xmlns:a16="http://schemas.microsoft.com/office/drawing/2014/main" id="{34E47595-F59E-1E7C-FDB4-BE1B321CF7E7}"/>
              </a:ext>
            </a:extLst>
          </p:cNvPr>
          <p:cNvSpPr>
            <a:spLocks/>
          </p:cNvSpPr>
          <p:nvPr/>
        </p:nvSpPr>
        <p:spPr>
          <a:xfrm>
            <a:off x="10128344" y="1514170"/>
            <a:ext cx="1439417" cy="21544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IN" sz="1400" b="1" i="0" u="none" strike="noStrike" kern="1200" cap="none" spc="0" normalizeH="0" baseline="0" noProof="0" dirty="0">
                <a:ln>
                  <a:noFill/>
                </a:ln>
                <a:solidFill>
                  <a:prstClr val="white"/>
                </a:solidFill>
                <a:effectLst/>
                <a:uLnTx/>
                <a:uFillTx/>
                <a:latin typeface="Gilroy Medium"/>
                <a:ea typeface="+mn-ea"/>
                <a:cs typeface="+mn-cs"/>
              </a:rPr>
              <a:t>Pep+ </a:t>
            </a:r>
            <a:r>
              <a:rPr kumimoji="0" lang="en-IN" sz="1400" b="1" i="0" u="none" strike="noStrike" kern="1200" cap="none" spc="0" normalizeH="0" baseline="0" noProof="0" dirty="0" err="1">
                <a:ln>
                  <a:noFill/>
                </a:ln>
                <a:solidFill>
                  <a:prstClr val="white"/>
                </a:solidFill>
                <a:effectLst/>
                <a:uLnTx/>
                <a:uFillTx/>
                <a:latin typeface="Gilroy Medium"/>
                <a:ea typeface="+mn-ea"/>
                <a:cs typeface="+mn-cs"/>
              </a:rPr>
              <a:t>REnew</a:t>
            </a:r>
            <a:endParaRPr kumimoji="0" lang="en-IN" sz="1400" b="1" i="0" u="none" strike="sngStrike" kern="1200" cap="none" spc="0" normalizeH="0" baseline="0" noProof="0" dirty="0">
              <a:ln>
                <a:noFill/>
              </a:ln>
              <a:solidFill>
                <a:prstClr val="white"/>
              </a:solidFill>
              <a:effectLst/>
              <a:uLnTx/>
              <a:uFillTx/>
              <a:latin typeface="Gilroy Medium"/>
              <a:ea typeface="+mn-ea"/>
              <a:cs typeface="+mn-cs"/>
            </a:endParaRPr>
          </a:p>
        </p:txBody>
      </p:sp>
      <p:pic>
        <p:nvPicPr>
          <p:cNvPr id="2086" name="Picture 2085">
            <a:extLst>
              <a:ext uri="{FF2B5EF4-FFF2-40B4-BE49-F238E27FC236}">
                <a16:creationId xmlns:a16="http://schemas.microsoft.com/office/drawing/2014/main" id="{14893744-97BB-417C-1D50-A2B1425B15CD}"/>
              </a:ext>
            </a:extLst>
          </p:cNvPr>
          <p:cNvPicPr>
            <a:picLocks noChangeAspect="1"/>
          </p:cNvPicPr>
          <p:nvPr/>
        </p:nvPicPr>
        <p:blipFill>
          <a:blip r:embed="rId6"/>
          <a:srcRect/>
          <a:stretch/>
        </p:blipFill>
        <p:spPr>
          <a:xfrm>
            <a:off x="1639333" y="2045605"/>
            <a:ext cx="959742" cy="959742"/>
          </a:xfrm>
          <a:prstGeom prst="rect">
            <a:avLst/>
          </a:prstGeom>
        </p:spPr>
      </p:pic>
      <p:pic>
        <p:nvPicPr>
          <p:cNvPr id="2087" name="Picture 2086">
            <a:extLst>
              <a:ext uri="{FF2B5EF4-FFF2-40B4-BE49-F238E27FC236}">
                <a16:creationId xmlns:a16="http://schemas.microsoft.com/office/drawing/2014/main" id="{565CEDE1-2C4A-F8B3-8F5F-360F6D50F4DF}"/>
              </a:ext>
            </a:extLst>
          </p:cNvPr>
          <p:cNvPicPr>
            <a:picLocks noChangeAspect="1"/>
          </p:cNvPicPr>
          <p:nvPr/>
        </p:nvPicPr>
        <p:blipFill>
          <a:blip r:embed="rId7"/>
          <a:srcRect/>
          <a:stretch/>
        </p:blipFill>
        <p:spPr>
          <a:xfrm>
            <a:off x="5880733" y="2948900"/>
            <a:ext cx="960372" cy="960372"/>
          </a:xfrm>
          <a:prstGeom prst="rect">
            <a:avLst/>
          </a:prstGeom>
        </p:spPr>
      </p:pic>
      <p:pic>
        <p:nvPicPr>
          <p:cNvPr id="2088" name="Picture 2087">
            <a:extLst>
              <a:ext uri="{FF2B5EF4-FFF2-40B4-BE49-F238E27FC236}">
                <a16:creationId xmlns:a16="http://schemas.microsoft.com/office/drawing/2014/main" id="{50FDFCA1-6B44-69DC-B6E9-0BC59C9F79DE}"/>
              </a:ext>
            </a:extLst>
          </p:cNvPr>
          <p:cNvPicPr>
            <a:picLocks noChangeAspect="1"/>
          </p:cNvPicPr>
          <p:nvPr/>
        </p:nvPicPr>
        <p:blipFill>
          <a:blip r:embed="rId8"/>
          <a:srcRect/>
          <a:stretch/>
        </p:blipFill>
        <p:spPr>
          <a:xfrm>
            <a:off x="10319752" y="98774"/>
            <a:ext cx="959742" cy="959742"/>
          </a:xfrm>
          <a:prstGeom prst="rect">
            <a:avLst/>
          </a:prstGeom>
        </p:spPr>
      </p:pic>
      <p:pic>
        <p:nvPicPr>
          <p:cNvPr id="2089" name="Picture 2088">
            <a:extLst>
              <a:ext uri="{FF2B5EF4-FFF2-40B4-BE49-F238E27FC236}">
                <a16:creationId xmlns:a16="http://schemas.microsoft.com/office/drawing/2014/main" id="{FC8FF950-5FF6-A755-9A03-EA735C60A238}"/>
              </a:ext>
            </a:extLst>
          </p:cNvPr>
          <p:cNvPicPr>
            <a:picLocks noChangeAspect="1"/>
          </p:cNvPicPr>
          <p:nvPr/>
        </p:nvPicPr>
        <p:blipFill>
          <a:blip r:embed="rId9"/>
          <a:srcRect/>
          <a:stretch/>
        </p:blipFill>
        <p:spPr>
          <a:xfrm>
            <a:off x="703556" y="77970"/>
            <a:ext cx="959742" cy="959742"/>
          </a:xfrm>
          <a:prstGeom prst="rect">
            <a:avLst/>
          </a:prstGeom>
        </p:spPr>
      </p:pic>
      <p:pic>
        <p:nvPicPr>
          <p:cNvPr id="2090" name="Picture 2089">
            <a:extLst>
              <a:ext uri="{FF2B5EF4-FFF2-40B4-BE49-F238E27FC236}">
                <a16:creationId xmlns:a16="http://schemas.microsoft.com/office/drawing/2014/main" id="{18FF48E6-E430-2CA5-1F86-ADAE864C34B7}"/>
              </a:ext>
            </a:extLst>
          </p:cNvPr>
          <p:cNvPicPr>
            <a:picLocks noChangeAspect="1"/>
          </p:cNvPicPr>
          <p:nvPr/>
        </p:nvPicPr>
        <p:blipFill>
          <a:blip r:embed="rId10"/>
          <a:srcRect/>
          <a:stretch/>
        </p:blipFill>
        <p:spPr>
          <a:xfrm>
            <a:off x="7934732" y="2528047"/>
            <a:ext cx="959742" cy="959742"/>
          </a:xfrm>
          <a:prstGeom prst="rect">
            <a:avLst/>
          </a:prstGeom>
        </p:spPr>
      </p:pic>
      <p:grpSp>
        <p:nvGrpSpPr>
          <p:cNvPr id="2091" name="Group 2090">
            <a:extLst>
              <a:ext uri="{FF2B5EF4-FFF2-40B4-BE49-F238E27FC236}">
                <a16:creationId xmlns:a16="http://schemas.microsoft.com/office/drawing/2014/main" id="{4530702F-99AB-59AA-BD3C-15B8327C1C19}"/>
              </a:ext>
            </a:extLst>
          </p:cNvPr>
          <p:cNvGrpSpPr/>
          <p:nvPr/>
        </p:nvGrpSpPr>
        <p:grpSpPr>
          <a:xfrm>
            <a:off x="3700417" y="2916816"/>
            <a:ext cx="959742" cy="959742"/>
            <a:chOff x="4358712" y="3306523"/>
            <a:chExt cx="959742" cy="959742"/>
          </a:xfrm>
        </p:grpSpPr>
        <p:pic>
          <p:nvPicPr>
            <p:cNvPr id="2092" name="Picture 2091">
              <a:extLst>
                <a:ext uri="{FF2B5EF4-FFF2-40B4-BE49-F238E27FC236}">
                  <a16:creationId xmlns:a16="http://schemas.microsoft.com/office/drawing/2014/main" id="{67AB2447-4041-0D96-09E9-C2DB8550D9D7}"/>
                </a:ext>
              </a:extLst>
            </p:cNvPr>
            <p:cNvPicPr>
              <a:picLocks noChangeAspect="1"/>
            </p:cNvPicPr>
            <p:nvPr/>
          </p:nvPicPr>
          <p:blipFill>
            <a:blip r:embed="rId8"/>
            <a:srcRect/>
            <a:stretch/>
          </p:blipFill>
          <p:spPr>
            <a:xfrm>
              <a:off x="4358712" y="3306523"/>
              <a:ext cx="959742" cy="959742"/>
            </a:xfrm>
            <a:prstGeom prst="rect">
              <a:avLst/>
            </a:prstGeom>
          </p:spPr>
        </p:pic>
        <p:pic>
          <p:nvPicPr>
            <p:cNvPr id="2093" name="Picture 4" descr="Toolkit - Free transportation icons">
              <a:extLst>
                <a:ext uri="{FF2B5EF4-FFF2-40B4-BE49-F238E27FC236}">
                  <a16:creationId xmlns:a16="http://schemas.microsoft.com/office/drawing/2014/main" id="{8CA35C81-9C41-2FC7-3143-5D3AC74F9F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8432" y="3502300"/>
              <a:ext cx="457304" cy="537210"/>
            </a:xfrm>
            <a:prstGeom prst="rect">
              <a:avLst/>
            </a:prstGeom>
            <a:noFill/>
            <a:extLst>
              <a:ext uri="{909E8E84-426E-40DD-AFC4-6F175D3DCCD1}">
                <a14:hiddenFill xmlns:a14="http://schemas.microsoft.com/office/drawing/2010/main">
                  <a:solidFill>
                    <a:srgbClr val="FFFFFF"/>
                  </a:solidFill>
                </a14:hiddenFill>
              </a:ext>
            </a:extLst>
          </p:spPr>
        </p:pic>
      </p:grpSp>
      <p:pic>
        <p:nvPicPr>
          <p:cNvPr id="2104" name="Graphic 2103">
            <a:extLst>
              <a:ext uri="{FF2B5EF4-FFF2-40B4-BE49-F238E27FC236}">
                <a16:creationId xmlns:a16="http://schemas.microsoft.com/office/drawing/2014/main" id="{C05E2808-8EF8-7509-4D25-33D339A63ED1}"/>
              </a:ext>
            </a:extLst>
          </p:cNvPr>
          <p:cNvPicPr>
            <a:picLocks noChangeAspect="1"/>
          </p:cNvPicPr>
          <p:nvPr/>
        </p:nvPicPr>
        <p:blipFill>
          <a:blip r:embed="rId12">
            <a:extLst>
              <a:ext uri="{96DAC541-7B7A-43D3-8B79-37D633B846F1}">
                <asvg:svgBlip xmlns:asvg="http://schemas.microsoft.com/office/drawing/2016/SVG/main" r:embed="rId13"/>
              </a:ext>
            </a:extLst>
          </a:blip>
          <a:srcRect r="15962" b="7009"/>
          <a:stretch>
            <a:fillRect/>
          </a:stretch>
        </p:blipFill>
        <p:spPr>
          <a:xfrm flipH="1">
            <a:off x="0" y="5323046"/>
            <a:ext cx="1219200" cy="1534953"/>
          </a:xfrm>
          <a:prstGeom prst="rect">
            <a:avLst/>
          </a:prstGeom>
        </p:spPr>
      </p:pic>
      <p:pic>
        <p:nvPicPr>
          <p:cNvPr id="2105" name="Graphic 2104">
            <a:extLst>
              <a:ext uri="{FF2B5EF4-FFF2-40B4-BE49-F238E27FC236}">
                <a16:creationId xmlns:a16="http://schemas.microsoft.com/office/drawing/2014/main" id="{AD2FE07F-CE40-F170-ACFD-C7FBB94E9F02}"/>
              </a:ext>
            </a:extLst>
          </p:cNvPr>
          <p:cNvPicPr/>
          <p:nvPr/>
        </p:nvPicPr>
        <p:blipFill>
          <a:blip r:embed="rId14">
            <a:extLst>
              <a:ext uri="{96DAC541-7B7A-43D3-8B79-37D633B846F1}">
                <asvg:svgBlip xmlns:asvg="http://schemas.microsoft.com/office/drawing/2016/SVG/main" r:embed="rId15"/>
              </a:ext>
            </a:extLst>
          </a:blip>
          <a:srcRect l="8611" t="11392" r="56210" b="6663"/>
          <a:stretch>
            <a:fillRect/>
          </a:stretch>
        </p:blipFill>
        <p:spPr>
          <a:xfrm flipH="1">
            <a:off x="11082337" y="5489246"/>
            <a:ext cx="1108233" cy="1366984"/>
          </a:xfrm>
          <a:prstGeom prst="rect">
            <a:avLst/>
          </a:prstGeom>
        </p:spPr>
      </p:pic>
      <p:sp>
        <p:nvSpPr>
          <p:cNvPr id="2106" name="Rectangle 2105">
            <a:extLst>
              <a:ext uri="{FF2B5EF4-FFF2-40B4-BE49-F238E27FC236}">
                <a16:creationId xmlns:a16="http://schemas.microsoft.com/office/drawing/2014/main" id="{96ABB6DA-577A-704A-DF76-E390B789E933}"/>
              </a:ext>
            </a:extLst>
          </p:cNvPr>
          <p:cNvSpPr/>
          <p:nvPr/>
        </p:nvSpPr>
        <p:spPr>
          <a:xfrm>
            <a:off x="1429" y="6781800"/>
            <a:ext cx="12189143" cy="76200"/>
          </a:xfrm>
          <a:prstGeom prst="rect">
            <a:avLst/>
          </a:prstGeom>
          <a:solidFill>
            <a:srgbClr val="1D5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5" name="Graphic 24">
            <a:extLst>
              <a:ext uri="{FF2B5EF4-FFF2-40B4-BE49-F238E27FC236}">
                <a16:creationId xmlns:a16="http://schemas.microsoft.com/office/drawing/2014/main" id="{59234C86-2003-A845-C086-5F94C1D426C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165" t="64789" r="-165" b="-146"/>
          <a:stretch/>
        </p:blipFill>
        <p:spPr>
          <a:xfrm>
            <a:off x="2005755" y="0"/>
            <a:ext cx="8134316" cy="2717230"/>
          </a:xfrm>
          <a:custGeom>
            <a:avLst/>
            <a:gdLst>
              <a:gd name="csX0" fmla="*/ 0 w 7688738"/>
              <a:gd name="csY0" fmla="*/ 0 h 3160858"/>
              <a:gd name="csX1" fmla="*/ 7688738 w 7688738"/>
              <a:gd name="csY1" fmla="*/ 0 h 3160858"/>
              <a:gd name="csX2" fmla="*/ 7688738 w 7688738"/>
              <a:gd name="csY2" fmla="*/ 3160858 h 3160858"/>
              <a:gd name="csX3" fmla="*/ 231566 w 7688738"/>
              <a:gd name="csY3" fmla="*/ 3160858 h 3160858"/>
              <a:gd name="csX4" fmla="*/ 177253 w 7688738"/>
              <a:gd name="csY4" fmla="*/ 3129637 h 3160858"/>
              <a:gd name="csX5" fmla="*/ 0 w 7688738"/>
              <a:gd name="csY5" fmla="*/ 3016031 h 3160858"/>
            </a:gdLst>
            <a:ahLst/>
            <a:cxnLst>
              <a:cxn ang="0">
                <a:pos x="csX0" y="csY0"/>
              </a:cxn>
              <a:cxn ang="0">
                <a:pos x="csX1" y="csY1"/>
              </a:cxn>
              <a:cxn ang="0">
                <a:pos x="csX2" y="csY2"/>
              </a:cxn>
              <a:cxn ang="0">
                <a:pos x="csX3" y="csY3"/>
              </a:cxn>
              <a:cxn ang="0">
                <a:pos x="csX4" y="csY4"/>
              </a:cxn>
              <a:cxn ang="0">
                <a:pos x="csX5" y="csY5"/>
              </a:cxn>
            </a:cxnLst>
            <a:rect l="l" t="t" r="r" b="b"/>
            <a:pathLst>
              <a:path w="7688738" h="3160858">
                <a:moveTo>
                  <a:pt x="0" y="0"/>
                </a:moveTo>
                <a:lnTo>
                  <a:pt x="7688738" y="0"/>
                </a:lnTo>
                <a:lnTo>
                  <a:pt x="7688738" y="3160858"/>
                </a:lnTo>
                <a:lnTo>
                  <a:pt x="231566" y="3160858"/>
                </a:lnTo>
                <a:lnTo>
                  <a:pt x="177253" y="3129637"/>
                </a:lnTo>
                <a:lnTo>
                  <a:pt x="0" y="3016031"/>
                </a:lnTo>
                <a:close/>
              </a:path>
            </a:pathLst>
          </a:custGeom>
        </p:spPr>
      </p:pic>
      <p:sp>
        <p:nvSpPr>
          <p:cNvPr id="30" name="TextBox 29">
            <a:extLst>
              <a:ext uri="{FF2B5EF4-FFF2-40B4-BE49-F238E27FC236}">
                <a16:creationId xmlns:a16="http://schemas.microsoft.com/office/drawing/2014/main" id="{24D4CF90-1B0E-5989-F6FA-940626E9E823}"/>
              </a:ext>
            </a:extLst>
          </p:cNvPr>
          <p:cNvSpPr txBox="1"/>
          <p:nvPr/>
        </p:nvSpPr>
        <p:spPr>
          <a:xfrm>
            <a:off x="3302000" y="492574"/>
            <a:ext cx="5543550" cy="836126"/>
          </a:xfrm>
          <a:prstGeom prst="rect">
            <a:avLst/>
          </a:prstGeom>
          <a:noFill/>
        </p:spPr>
        <p:txBody>
          <a:bodyPr wrap="square" anchor="ctr">
            <a:spAutoFit/>
          </a:bodyPr>
          <a:lstStyle/>
          <a:p>
            <a:pPr marL="0" marR="0" lvl="0" indent="0" algn="ctr" defTabSz="914400" rtl="0" eaLnBrk="1" fontAlgn="auto" latinLnBrk="0" hangingPunct="1">
              <a:lnSpc>
                <a:spcPts val="29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GT Pressura LCG Black"/>
                <a:ea typeface="+mn-ea"/>
                <a:cs typeface="+mn-cs"/>
              </a:rPr>
              <a:t>CUSTOMER RESOURCES TO ADVANCE SHARE GOALS</a:t>
            </a:r>
          </a:p>
        </p:txBody>
      </p:sp>
      <p:pic>
        <p:nvPicPr>
          <p:cNvPr id="2" name="Graphic 1">
            <a:extLst>
              <a:ext uri="{FF2B5EF4-FFF2-40B4-BE49-F238E27FC236}">
                <a16:creationId xmlns:a16="http://schemas.microsoft.com/office/drawing/2014/main" id="{248C6E5B-5E3F-83E6-4B49-DC25E7065E6C}"/>
              </a:ext>
            </a:extLst>
          </p:cNvPr>
          <p:cNvPicPr>
            <a:picLocks/>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11283" y="1674676"/>
            <a:ext cx="627007" cy="627007"/>
          </a:xfrm>
          <a:prstGeom prst="rect">
            <a:avLst/>
          </a:prstGeom>
        </p:spPr>
      </p:pic>
      <p:sp>
        <p:nvSpPr>
          <p:cNvPr id="3" name="Rectangle 2">
            <a:extLst>
              <a:ext uri="{FF2B5EF4-FFF2-40B4-BE49-F238E27FC236}">
                <a16:creationId xmlns:a16="http://schemas.microsoft.com/office/drawing/2014/main" id="{159EA955-EF81-03BC-3093-92B2FEE5E66D}"/>
              </a:ext>
            </a:extLst>
          </p:cNvPr>
          <p:cNvSpPr/>
          <p:nvPr/>
        </p:nvSpPr>
        <p:spPr>
          <a:xfrm>
            <a:off x="3858632" y="6413074"/>
            <a:ext cx="4584274" cy="4431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ilroy Medium"/>
                <a:ea typeface="+mn-ea"/>
                <a:cs typeface="+mn-cs"/>
              </a:rPr>
              <a:t>Available on PartnersForTomorrow.com</a:t>
            </a:r>
          </a:p>
        </p:txBody>
      </p:sp>
      <p:pic>
        <p:nvPicPr>
          <p:cNvPr id="4" name="Picture 3">
            <a:extLst>
              <a:ext uri="{FF2B5EF4-FFF2-40B4-BE49-F238E27FC236}">
                <a16:creationId xmlns:a16="http://schemas.microsoft.com/office/drawing/2014/main" id="{179C78E2-143B-9A4B-C354-0FEC7C38BA1C}"/>
              </a:ext>
            </a:extLst>
          </p:cNvPr>
          <p:cNvPicPr>
            <a:picLocks noChangeAspect="1"/>
          </p:cNvPicPr>
          <p:nvPr/>
        </p:nvPicPr>
        <p:blipFill>
          <a:blip r:embed="rId8"/>
          <a:srcRect/>
          <a:stretch/>
        </p:blipFill>
        <p:spPr>
          <a:xfrm>
            <a:off x="9450499" y="1851152"/>
            <a:ext cx="959742" cy="959742"/>
          </a:xfrm>
          <a:prstGeom prst="rect">
            <a:avLst/>
          </a:prstGeom>
        </p:spPr>
      </p:pic>
      <p:sp>
        <p:nvSpPr>
          <p:cNvPr id="5" name="TextBox 4">
            <a:extLst>
              <a:ext uri="{FF2B5EF4-FFF2-40B4-BE49-F238E27FC236}">
                <a16:creationId xmlns:a16="http://schemas.microsoft.com/office/drawing/2014/main" id="{51C2F42A-D86A-5A28-9665-6F2BA6DD723B}"/>
              </a:ext>
            </a:extLst>
          </p:cNvPr>
          <p:cNvSpPr txBox="1"/>
          <p:nvPr/>
        </p:nvSpPr>
        <p:spPr>
          <a:xfrm>
            <a:off x="9152550" y="2997442"/>
            <a:ext cx="1807470" cy="230832"/>
          </a:xfrm>
          <a:prstGeom prst="rect">
            <a:avLst/>
          </a:prstGeom>
          <a:noFill/>
        </p:spPr>
        <p:txBody>
          <a:bodyPr wrap="square" lIns="0" tIns="0" rIns="0" bIns="0" anchor="ctr">
            <a:spAutoFit/>
          </a:bodyPr>
          <a:lstStyle/>
          <a:p>
            <a:pPr marL="0" marR="0" lvl="0" indent="0" algn="ctr" defTabSz="457200" rtl="0" eaLnBrk="1" fontAlgn="auto" latinLnBrk="0" hangingPunct="1">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FDF7D"/>
                </a:solidFill>
                <a:effectLst/>
                <a:uLnTx/>
                <a:uFillTx/>
                <a:latin typeface="GT Pressura LCG Black"/>
                <a:ea typeface="+mn-ea"/>
                <a:cs typeface="+mn-cs"/>
              </a:rPr>
              <a:t>WATER</a:t>
            </a:r>
          </a:p>
        </p:txBody>
      </p:sp>
      <p:sp>
        <p:nvSpPr>
          <p:cNvPr id="7" name="TextBox 6">
            <a:extLst>
              <a:ext uri="{FF2B5EF4-FFF2-40B4-BE49-F238E27FC236}">
                <a16:creationId xmlns:a16="http://schemas.microsoft.com/office/drawing/2014/main" id="{CB0C9774-4147-F9DD-2E2A-E3C19CDC0012}"/>
              </a:ext>
            </a:extLst>
          </p:cNvPr>
          <p:cNvSpPr txBox="1"/>
          <p:nvPr/>
        </p:nvSpPr>
        <p:spPr>
          <a:xfrm>
            <a:off x="9617885" y="3373811"/>
            <a:ext cx="205338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lt"/>
                <a:cs typeface="+mn-lt"/>
              </a:rPr>
              <a:t>Net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roy Medium"/>
                <a:ea typeface="+mn-lt"/>
                <a:cs typeface="+mn-lt"/>
              </a:rPr>
              <a:t>Positive </a:t>
            </a:r>
            <a:endParaRPr kumimoji="0" lang="en-US" sz="14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8" name="Graphic 37" descr="Water with solid fill">
            <a:extLst>
              <a:ext uri="{FF2B5EF4-FFF2-40B4-BE49-F238E27FC236}">
                <a16:creationId xmlns:a16="http://schemas.microsoft.com/office/drawing/2014/main" id="{97E00645-C7A5-C8EC-88FF-753FB4306A3D}"/>
              </a:ext>
            </a:extLst>
          </p:cNvPr>
          <p:cNvSpPr/>
          <p:nvPr/>
        </p:nvSpPr>
        <p:spPr>
          <a:xfrm>
            <a:off x="9777314" y="2062698"/>
            <a:ext cx="327422" cy="497681"/>
          </a:xfrm>
          <a:custGeom>
            <a:avLst/>
            <a:gdLst>
              <a:gd name="csX0" fmla="*/ 148828 w 297656"/>
              <a:gd name="csY0" fmla="*/ 0 h 452437"/>
              <a:gd name="csX1" fmla="*/ 0 w 297656"/>
              <a:gd name="csY1" fmla="*/ 303609 h 452437"/>
              <a:gd name="csX2" fmla="*/ 148828 w 297656"/>
              <a:gd name="csY2" fmla="*/ 452438 h 452437"/>
              <a:gd name="csX3" fmla="*/ 297656 w 297656"/>
              <a:gd name="csY3" fmla="*/ 303609 h 452437"/>
              <a:gd name="csX4" fmla="*/ 148828 w 297656"/>
              <a:gd name="csY4" fmla="*/ 0 h 452437"/>
            </a:gdLst>
            <a:ahLst/>
            <a:cxnLst>
              <a:cxn ang="0">
                <a:pos x="csX0" y="csY0"/>
              </a:cxn>
              <a:cxn ang="0">
                <a:pos x="csX1" y="csY1"/>
              </a:cxn>
              <a:cxn ang="0">
                <a:pos x="csX2" y="csY2"/>
              </a:cxn>
              <a:cxn ang="0">
                <a:pos x="csX3" y="csY3"/>
              </a:cxn>
              <a:cxn ang="0">
                <a:pos x="csX4" y="csY4"/>
              </a:cxn>
            </a:cxnLst>
            <a:rect l="l" t="t" r="r" b="b"/>
            <a:pathLst>
              <a:path w="297656" h="452437">
                <a:moveTo>
                  <a:pt x="148828" y="0"/>
                </a:moveTo>
                <a:cubicBezTo>
                  <a:pt x="148828" y="0"/>
                  <a:pt x="0" y="209550"/>
                  <a:pt x="0" y="303609"/>
                </a:cubicBezTo>
                <a:cubicBezTo>
                  <a:pt x="0" y="385763"/>
                  <a:pt x="66675" y="452438"/>
                  <a:pt x="148828" y="452438"/>
                </a:cubicBezTo>
                <a:cubicBezTo>
                  <a:pt x="230981" y="452438"/>
                  <a:pt x="297656" y="385763"/>
                  <a:pt x="297656" y="303609"/>
                </a:cubicBezTo>
                <a:cubicBezTo>
                  <a:pt x="297656" y="208955"/>
                  <a:pt x="148828" y="0"/>
                  <a:pt x="148828" y="0"/>
                </a:cubicBezTo>
                <a:close/>
              </a:path>
            </a:pathLst>
          </a:custGeom>
          <a:solidFill>
            <a:srgbClr val="002060"/>
          </a:solidFill>
          <a:ln w="5953" cap="flat">
            <a:noFill/>
            <a:prstDash val="solid"/>
            <a:miter/>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9845392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6E6434AD-C269-466E-BFD9-239A92D4D83D}"/>
</file>

<file path=docProps/app.xml><?xml version="1.0" encoding="utf-8"?>
<Properties xmlns="http://schemas.openxmlformats.org/officeDocument/2006/extended-properties" xmlns:vt="http://schemas.openxmlformats.org/officeDocument/2006/docPropsVTypes">
  <Template>Office Theme</Template>
  <TotalTime>218</TotalTime>
  <Words>1604</Words>
  <Application>Microsoft Office PowerPoint</Application>
  <PresentationFormat>Widescreen</PresentationFormat>
  <Paragraphs>170</Paragraphs>
  <Slides>5</Slides>
  <Notes>5</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5</vt:i4>
      </vt:variant>
    </vt:vector>
  </HeadingPairs>
  <TitlesOfParts>
    <vt:vector size="20" baseType="lpstr">
      <vt:lpstr>Arial</vt:lpstr>
      <vt:lpstr>Calibri Light</vt:lpstr>
      <vt:lpstr>Gilroy SemiBold</vt:lpstr>
      <vt:lpstr>Gilroy</vt:lpstr>
      <vt:lpstr>Arial Narrow</vt:lpstr>
      <vt:lpstr>Montserrat</vt:lpstr>
      <vt:lpstr>GT Pressura LCG Black</vt:lpstr>
      <vt:lpstr>Calibri</vt:lpstr>
      <vt:lpstr>Segoe UI</vt:lpstr>
      <vt:lpstr>Gilroy Medium</vt:lpstr>
      <vt:lpstr>Office Theme</vt:lpstr>
      <vt:lpstr>1_Office Theme</vt:lpstr>
      <vt:lpstr>2_Office Theme</vt:lpstr>
      <vt:lpstr>3_Office Theme</vt:lpstr>
      <vt:lpstr>think-cell Slide</vt:lpstr>
      <vt:lpstr>PowerPoint Presentation</vt:lpstr>
      <vt:lpstr>PowerPoint Presentation</vt:lpstr>
      <vt:lpstr>The Path to Consumer Relevance Runs Through Sustainability</vt:lpstr>
      <vt:lpstr>WE OFFER SOLUTIONS to drive ACTION with customers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11</cp:revision>
  <dcterms:created xsi:type="dcterms:W3CDTF">2025-10-17T20:50:14Z</dcterms:created>
  <dcterms:modified xsi:type="dcterms:W3CDTF">2026-04-08T18:57:21Z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