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4"/>
    <p:sldMasterId id="2147483925" r:id="rId5"/>
  </p:sldMasterIdLst>
  <p:notesMasterIdLst>
    <p:notesMasterId r:id="rId8"/>
  </p:notesMasterIdLst>
  <p:handoutMasterIdLst>
    <p:handoutMasterId r:id="rId9"/>
  </p:handoutMasterIdLst>
  <p:sldIdLst>
    <p:sldId id="4191" r:id="rId6"/>
    <p:sldId id="269" r:id="rId7"/>
  </p:sldIdLst>
  <p:sldSz cx="12192000" cy="6858000"/>
  <p:notesSz cx="6858000" cy="9144000"/>
  <p:embeddedFontLs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Gilroy Medium" panose="00000600000000000000" charset="0"/>
      <p:regular r:id="rId14"/>
      <p:bold r:id="rId15"/>
    </p:embeddedFont>
    <p:embeddedFont>
      <p:font typeface="GT Pressura LCG Black" panose="020B0604020202020204" charset="0"/>
      <p:regular r:id="rId16"/>
      <p:bold r:id="rId17"/>
      <p:italic r:id="rId18"/>
      <p:boldItalic r:id="rId19"/>
    </p:embeddedFont>
    <p:embeddedFont>
      <p:font typeface="Segoe UI" panose="020B0502040204020203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264267-E6BC-72A8-016C-D36C03CD6D12}" name="Popowski, Nicole {PEP}" initials="PN{" userId="S::Nicole.Popowski@pepsico.com::61f71d42-331a-4ab7-9267-9fbf44eaf944" providerId="AD"/>
  <p188:author id="{57913871-DD69-0834-E5D3-07E0AE26C2B1}" name="Romano, Kelly {PEP}" initials="RK{" userId="S::Kelly.Romano@pepsico.com::d149f040-ccb0-4f54-a04e-732116e0ac40" providerId="AD"/>
  <p188:author id="{6B89F973-028C-BFDA-10D1-1F88A841357F}" name="Dominguez, Manuel {PEP}" initials="DM" userId="S::manuel.dominguez@pepsico.com::bbdbb548-75d2-4851-9814-27ae57cc6700" providerId="AD"/>
  <p188:author id="{C64DD88C-2E9A-E3ED-86B5-7D4C0461A7B2}" name="Masella, Elise {PEP}" initials="ME{" userId="S::Elise.Masella@pepsico.com::82f825f7-1737-422f-880c-fad5fcd4cfd4" providerId="AD"/>
  <p188:author id="{095F5DC6-5918-7F14-0D5A-16F4B2EFE275}" name="Dominguez, Manuel {PEP}" initials="" userId="S::Manuel.Dominguez@pepsico.com::bbdbb548-75d2-4851-9814-27ae57cc6700" providerId="AD"/>
  <p188:author id="{E7923AC8-8D47-E292-0395-8AC09EE152C0}" name="Cutler, Ian {PEP}" initials="CI" userId="S::ian.cutler@pepsico.com::85e2cef1-672a-4989-87a8-a96e9b4c5d6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0CE"/>
    <a:srgbClr val="71A9E3"/>
    <a:srgbClr val="145798"/>
    <a:srgbClr val="954F07"/>
    <a:srgbClr val="C87307"/>
    <a:srgbClr val="71A8E3"/>
    <a:srgbClr val="EC9F0B"/>
    <a:srgbClr val="8DBF28"/>
    <a:srgbClr val="0F440D"/>
    <a:srgbClr val="5D9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82" autoAdjust="0"/>
  </p:normalViewPr>
  <p:slideViewPr>
    <p:cSldViewPr snapToGrid="0">
      <p:cViewPr varScale="1">
        <p:scale>
          <a:sx n="76" d="100"/>
          <a:sy n="76" d="100"/>
        </p:scale>
        <p:origin x="2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>
                <a:latin typeface="Gilroy Medium" panose="00000600000000000000" pitchFamily="50" charset="0"/>
              </a:rPr>
              <a:t>4/8/2026</a:t>
            </a:fld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>
                <a:latin typeface="Gilroy Medium" panose="00000600000000000000" pitchFamily="50" charset="0"/>
              </a:rPr>
              <a:t>‹#›</a:t>
            </a:fld>
            <a:endParaRPr lang="en-US"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619B3CA-2D0D-47C2-ADCA-6F431D6ECA53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D834DAD-DF98-44E2-A25C-0E8DEB5DE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34DAD-DF98-44E2-A25C-0E8DEB5DE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94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0" i="0" dirty="0">
                <a:effectLst/>
                <a:latin typeface="Segoe UI" panose="020B0502040204020203" pitchFamily="34" charset="0"/>
              </a:rPr>
              <a:t>These are real examples of how pep+ is delivering measurable impact today. These are not concepts, but customer‑driven solutions that are reducing emissions, cutting waste, and building circularity across some of our largest partners.</a:t>
            </a:r>
          </a:p>
          <a:p>
            <a:endParaRPr lang="en-US" dirty="0"/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Let’s start with Walmart — a partnership that is the gold standard in our sustainability portfolio.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en-US" b="0" i="0" dirty="0">
                <a:effectLst/>
                <a:latin typeface="Segoe UI" panose="020B0502040204020203" pitchFamily="34" charset="0"/>
              </a:rPr>
              <a:t>Together, we’ve launched one of the most significant regenerative agriculture partnerships in our industry.</a:t>
            </a: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Our shared goal:</a:t>
            </a:r>
          </a:p>
          <a:p>
            <a:pPr fontAlgn="t">
              <a:buFont typeface="Arial" panose="020B0604020202020204" pitchFamily="34" charset="0"/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- Regenerate 2 million acres of farmland</a:t>
            </a:r>
          </a:p>
          <a:p>
            <a:pPr fontAlgn="t">
              <a:buFont typeface="Arial" panose="020B0604020202020204" pitchFamily="34" charset="0"/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- Achieve roughly 4 million metric tons of GHG reductions and removals by 2030</a:t>
            </a: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The results so far:</a:t>
            </a:r>
          </a:p>
          <a:p>
            <a:pPr fontAlgn="t">
              <a:buFont typeface="Arial" panose="020B0604020202020204" pitchFamily="34" charset="0"/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- 240,000 metric tons of GHG emissions reduced</a:t>
            </a:r>
          </a:p>
          <a:p>
            <a:pPr fontAlgn="t">
              <a:buFont typeface="Arial" panose="020B0604020202020204" pitchFamily="34" charset="0"/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- 1,500+ farmers enrolled in programs that build soil health and long‑term resilience</a:t>
            </a:r>
          </a:p>
          <a:p>
            <a:pPr fontAlgn="t">
              <a:buFont typeface="Arial" panose="020B0604020202020204" pitchFamily="34" charset="0"/>
              <a:buNone/>
            </a:pPr>
            <a:r>
              <a:rPr lang="en-US" b="0" i="0" dirty="0">
                <a:effectLst/>
                <a:latin typeface="Segoe UI" panose="020B0502040204020203" pitchFamily="34" charset="0"/>
              </a:rPr>
              <a:t>- Over 1 million acres converted to regenerative practices since 2023</a:t>
            </a: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This is exactly the kind of customer outcome that transforms both our supply chain and our commercial relationship. It positions PepsiCo as a true thought partner, not just a supplier.</a:t>
            </a:r>
          </a:p>
          <a:p>
            <a:pPr fontAlgn="t"/>
            <a:endParaRPr lang="en-US" b="0" i="0" dirty="0">
              <a:effectLst/>
              <a:latin typeface="Segoe UI" panose="020B0502040204020203" pitchFamily="34" charset="0"/>
            </a:endParaRP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Next, Penn State — our most sustainably-</a:t>
            </a:r>
            <a:r>
              <a:rPr lang="en-US" b="0" i="0" dirty="0" err="1">
                <a:effectLst/>
                <a:latin typeface="Segoe UI" panose="020B0502040204020203" pitchFamily="34" charset="0"/>
              </a:rPr>
              <a:t>enagaged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 C&amp;U partner where we’ve brought our zero‑waste expertise directly into their campus events.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en-US" b="0" i="0" dirty="0">
                <a:effectLst/>
                <a:latin typeface="Segoe UI" panose="020B0502040204020203" pitchFamily="34" charset="0"/>
              </a:rPr>
              <a:t>This is a great example of how we help customers solve operational challenges while aligning to their sustainability goals.</a:t>
            </a: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Our goal: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Bring zero‑waste activation to PSU events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Provide external support on waste audits and reduction strategies</a:t>
            </a: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The results: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2,900+ </a:t>
            </a:r>
            <a:r>
              <a:rPr lang="en-US" b="0" i="0" dirty="0" err="1">
                <a:effectLst/>
                <a:latin typeface="Segoe UI" panose="020B0502040204020203" pitchFamily="34" charset="0"/>
              </a:rPr>
              <a:t>lbs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 of material diverted from landfill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More than 25 cubic yards recovered for recycling or compost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3,700 </a:t>
            </a:r>
            <a:r>
              <a:rPr lang="en-US" b="0" i="0" dirty="0" err="1">
                <a:effectLst/>
                <a:latin typeface="Segoe UI" panose="020B0502040204020203" pitchFamily="34" charset="0"/>
              </a:rPr>
              <a:t>lbs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 of CO₂ saved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A clear roadmap for expanding zero‑waste efforts to future events</a:t>
            </a: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This is hands‑on partnership — solving a real problem, building student engagement, and giving PSU measurable proof of progress.</a:t>
            </a:r>
          </a:p>
          <a:p>
            <a:pPr fontAlgn="t"/>
            <a:endParaRPr lang="en-US" b="0" i="0" dirty="0">
              <a:effectLst/>
              <a:latin typeface="Segoe UI" panose="020B0502040204020203" pitchFamily="34" charset="0"/>
            </a:endParaRP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Finally, saw strong traction in reuse solutions — especially in sports and entertainment venues where single‑use waste is a massive challenge.</a:t>
            </a: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Our goal: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Bring zero‑waste and reuse pilots to major stadiums and arenas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Support customers with assessments, infrastructure planning, and behavior‑change tactics</a:t>
            </a:r>
          </a:p>
          <a:p>
            <a:pPr fontAlgn="t"/>
            <a:r>
              <a:rPr lang="en-US" b="0" i="0" dirty="0">
                <a:effectLst/>
                <a:latin typeface="Segoe UI" panose="020B0502040204020203" pitchFamily="34" charset="0"/>
              </a:rPr>
              <a:t>The results: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60,000+ single‑use cups avoided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3 out of 4 pilot programs renewing for the 2026 season</a:t>
            </a:r>
          </a:p>
          <a:p>
            <a:pPr marL="174708" indent="-174708" fontAlgn="t">
              <a:buFontTx/>
              <a:buChar char="-"/>
            </a:pPr>
            <a:r>
              <a:rPr lang="en-US" b="0" i="0" dirty="0">
                <a:effectLst/>
                <a:latin typeface="Segoe UI" panose="020B0502040204020203" pitchFamily="34" charset="0"/>
              </a:rPr>
              <a:t>Strong engagement from teams and venue operators across professional sports</a:t>
            </a:r>
          </a:p>
          <a:p>
            <a:pPr defTabSz="931774" fontAlgn="t">
              <a:defRPr/>
            </a:pPr>
            <a:r>
              <a:rPr lang="en-US" b="0" i="0" dirty="0">
                <a:effectLst/>
                <a:latin typeface="Segoe UI" panose="020B0502040204020203" pitchFamily="34" charset="0"/>
              </a:rPr>
              <a:t>This is a proof point that reuse is not only possible — it’s commercially viable when done in partnership with PepsiCo. What’s especially meaningful is that the partners who chose to renew these reuse pilots are now doing so with </a:t>
            </a:r>
            <a:r>
              <a:rPr lang="en-US" b="0" i="1" dirty="0">
                <a:effectLst/>
                <a:latin typeface="Segoe UI" panose="020B0502040204020203" pitchFamily="34" charset="0"/>
              </a:rPr>
              <a:t>their own budgets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. They’re investing because they see long‑term value — operationally, environmentally, and reputationally. These aren’t PepsiCo‑funded pilots anymore. They’re customer‑owned commitments.</a:t>
            </a:r>
          </a:p>
          <a:p>
            <a:pPr fontAlgn="t"/>
            <a:endParaRPr lang="en-US" b="0" i="0" dirty="0">
              <a:effectLst/>
              <a:latin typeface="Segoe UI" panose="020B0502040204020203" pitchFamily="34" charset="0"/>
            </a:endParaRPr>
          </a:p>
          <a:p>
            <a:pPr defTabSz="931774" fontAlgn="t">
              <a:defRPr/>
            </a:pPr>
            <a:r>
              <a:rPr lang="en-US" b="0" i="0" dirty="0">
                <a:effectLst/>
                <a:latin typeface="Segoe UI" panose="020B0502040204020203" pitchFamily="34" charset="0"/>
              </a:rPr>
              <a:t>These are just three examples, but they point to a larger truth: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en-US" b="0" i="0" dirty="0">
                <a:effectLst/>
                <a:latin typeface="Segoe UI" panose="020B0502040204020203" pitchFamily="34" charset="0"/>
              </a:rPr>
              <a:t>When we bring the right tools, expertise, and partnership mindset, customers invite us deeper into their sustainability journeys.</a:t>
            </a:r>
          </a:p>
          <a:p>
            <a:pPr fontAlgn="t"/>
            <a:endParaRPr lang="en-US" b="0" i="0" dirty="0"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34DAD-DF98-44E2-A25C-0E8DEB5DE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62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3680CE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57952C-1F35-BE8C-235D-90ABB616A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7372" y="6256303"/>
            <a:ext cx="1159828" cy="3550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-3829" y="4004441"/>
            <a:ext cx="12195829" cy="2853560"/>
          </a:xfrm>
          <a:prstGeom prst="rect">
            <a:avLst/>
          </a:prstGeom>
          <a:solidFill>
            <a:srgbClr val="3680CE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6FAC1-BD3B-4A39-AEB8-8B734D184E9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657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EC9F0B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F1A0E6E-809F-CAB8-ADF7-401A2493B1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37293B6-CB6D-C378-7EF0-4F4D7D0854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223AB-CFD2-1D96-874F-CF2C8B3589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0320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5D910D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DF5B2C0-2DAF-22FD-0941-C1BABC3CC9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6815E2D-A38A-A593-60AB-494622D2E5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29C9E-C5B3-BE30-C585-F6537223A80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49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57912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57912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56BE54F-ABA7-87C3-DDEC-8CC14C3BB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799" y="1219200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9F201B2-0E15-895F-F5D3-04F06E37DE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799" y="2531953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462DB5CE-E172-93EF-0E0A-B48D937BCE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799" y="3844706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183A6671-C3D1-2881-2875-99B538AF8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799" y="5157458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92EDD37B-1022-E8C0-7621-72C0112B8D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1219200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5F925C44-2E51-AEBC-C500-516E0F1CAC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531953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6F8C1F53-B006-62F5-3475-E642FAB8F3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844706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697916BA-3095-BE46-A2C3-DCD32EE34A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5157458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6BD22F14-1CC1-583A-F08B-CB8A46EA66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49802" y="983"/>
            <a:ext cx="5446923" cy="6856035"/>
          </a:xfrm>
          <a:custGeom>
            <a:avLst/>
            <a:gdLst>
              <a:gd name="T0" fmla="*/ 8744 w 8745"/>
              <a:gd name="T1" fmla="*/ 11007 h 11008"/>
              <a:gd name="T2" fmla="*/ 7828 w 8745"/>
              <a:gd name="T3" fmla="*/ 11007 h 11008"/>
              <a:gd name="T4" fmla="*/ 7828 w 8745"/>
              <a:gd name="T5" fmla="*/ 8903 h 11008"/>
              <a:gd name="T6" fmla="*/ 7828 w 8745"/>
              <a:gd name="T7" fmla="*/ 8903 h 11008"/>
              <a:gd name="T8" fmla="*/ 7490 w 8745"/>
              <a:gd name="T9" fmla="*/ 8564 h 11008"/>
              <a:gd name="T10" fmla="*/ 5578 w 8745"/>
              <a:gd name="T11" fmla="*/ 8564 h 11008"/>
              <a:gd name="T12" fmla="*/ 5578 w 8745"/>
              <a:gd name="T13" fmla="*/ 8564 h 11008"/>
              <a:gd name="T14" fmla="*/ 4322 w 8745"/>
              <a:gd name="T15" fmla="*/ 7309 h 11008"/>
              <a:gd name="T16" fmla="*/ 4322 w 8745"/>
              <a:gd name="T17" fmla="*/ 5901 h 11008"/>
              <a:gd name="T18" fmla="*/ 4322 w 8745"/>
              <a:gd name="T19" fmla="*/ 5901 h 11008"/>
              <a:gd name="T20" fmla="*/ 3984 w 8745"/>
              <a:gd name="T21" fmla="*/ 5562 h 11008"/>
              <a:gd name="T22" fmla="*/ 1256 w 8745"/>
              <a:gd name="T23" fmla="*/ 5562 h 11008"/>
              <a:gd name="T24" fmla="*/ 1256 w 8745"/>
              <a:gd name="T25" fmla="*/ 5562 h 11008"/>
              <a:gd name="T26" fmla="*/ 0 w 8745"/>
              <a:gd name="T27" fmla="*/ 4307 h 11008"/>
              <a:gd name="T28" fmla="*/ 0 w 8745"/>
              <a:gd name="T29" fmla="*/ 0 h 11008"/>
              <a:gd name="T30" fmla="*/ 917 w 8745"/>
              <a:gd name="T31" fmla="*/ 0 h 11008"/>
              <a:gd name="T32" fmla="*/ 917 w 8745"/>
              <a:gd name="T33" fmla="*/ 4307 h 11008"/>
              <a:gd name="T34" fmla="*/ 917 w 8745"/>
              <a:gd name="T35" fmla="*/ 4307 h 11008"/>
              <a:gd name="T36" fmla="*/ 1256 w 8745"/>
              <a:gd name="T37" fmla="*/ 4645 h 11008"/>
              <a:gd name="T38" fmla="*/ 3984 w 8745"/>
              <a:gd name="T39" fmla="*/ 4645 h 11008"/>
              <a:gd name="T40" fmla="*/ 3984 w 8745"/>
              <a:gd name="T41" fmla="*/ 4645 h 11008"/>
              <a:gd name="T42" fmla="*/ 5239 w 8745"/>
              <a:gd name="T43" fmla="*/ 5901 h 11008"/>
              <a:gd name="T44" fmla="*/ 5239 w 8745"/>
              <a:gd name="T45" fmla="*/ 7309 h 11008"/>
              <a:gd name="T46" fmla="*/ 5239 w 8745"/>
              <a:gd name="T47" fmla="*/ 7309 h 11008"/>
              <a:gd name="T48" fmla="*/ 5578 w 8745"/>
              <a:gd name="T49" fmla="*/ 7647 h 11008"/>
              <a:gd name="T50" fmla="*/ 7490 w 8745"/>
              <a:gd name="T51" fmla="*/ 7647 h 11008"/>
              <a:gd name="T52" fmla="*/ 7490 w 8745"/>
              <a:gd name="T53" fmla="*/ 7647 h 11008"/>
              <a:gd name="T54" fmla="*/ 8744 w 8745"/>
              <a:gd name="T55" fmla="*/ 8903 h 11008"/>
              <a:gd name="T56" fmla="*/ 8744 w 8745"/>
              <a:gd name="T57" fmla="*/ 11007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745" h="11008">
                <a:moveTo>
                  <a:pt x="8744" y="11007"/>
                </a:moveTo>
                <a:lnTo>
                  <a:pt x="7828" y="11007"/>
                </a:lnTo>
                <a:lnTo>
                  <a:pt x="7828" y="8903"/>
                </a:lnTo>
                <a:lnTo>
                  <a:pt x="7828" y="8903"/>
                </a:lnTo>
                <a:cubicBezTo>
                  <a:pt x="7828" y="8716"/>
                  <a:pt x="7676" y="8564"/>
                  <a:pt x="7490" y="8564"/>
                </a:cubicBezTo>
                <a:lnTo>
                  <a:pt x="5578" y="8564"/>
                </a:lnTo>
                <a:lnTo>
                  <a:pt x="5578" y="8564"/>
                </a:lnTo>
                <a:cubicBezTo>
                  <a:pt x="4885" y="8564"/>
                  <a:pt x="4322" y="8001"/>
                  <a:pt x="4322" y="7309"/>
                </a:cubicBezTo>
                <a:lnTo>
                  <a:pt x="4322" y="5901"/>
                </a:lnTo>
                <a:lnTo>
                  <a:pt x="4322" y="5901"/>
                </a:lnTo>
                <a:cubicBezTo>
                  <a:pt x="4322" y="5714"/>
                  <a:pt x="4170" y="5562"/>
                  <a:pt x="3984" y="5562"/>
                </a:cubicBezTo>
                <a:lnTo>
                  <a:pt x="1256" y="5562"/>
                </a:lnTo>
                <a:lnTo>
                  <a:pt x="1256" y="5562"/>
                </a:lnTo>
                <a:cubicBezTo>
                  <a:pt x="563" y="5562"/>
                  <a:pt x="0" y="5000"/>
                  <a:pt x="0" y="4307"/>
                </a:cubicBezTo>
                <a:lnTo>
                  <a:pt x="0" y="0"/>
                </a:lnTo>
                <a:lnTo>
                  <a:pt x="917" y="0"/>
                </a:lnTo>
                <a:lnTo>
                  <a:pt x="917" y="4307"/>
                </a:lnTo>
                <a:lnTo>
                  <a:pt x="917" y="4307"/>
                </a:lnTo>
                <a:cubicBezTo>
                  <a:pt x="917" y="4494"/>
                  <a:pt x="1069" y="4645"/>
                  <a:pt x="1256" y="4645"/>
                </a:cubicBezTo>
                <a:lnTo>
                  <a:pt x="3984" y="4645"/>
                </a:lnTo>
                <a:lnTo>
                  <a:pt x="3984" y="4645"/>
                </a:lnTo>
                <a:cubicBezTo>
                  <a:pt x="4676" y="4645"/>
                  <a:pt x="5239" y="5209"/>
                  <a:pt x="5239" y="5901"/>
                </a:cubicBezTo>
                <a:lnTo>
                  <a:pt x="5239" y="7309"/>
                </a:lnTo>
                <a:lnTo>
                  <a:pt x="5239" y="7309"/>
                </a:lnTo>
                <a:cubicBezTo>
                  <a:pt x="5239" y="7495"/>
                  <a:pt x="5391" y="7647"/>
                  <a:pt x="5578" y="7647"/>
                </a:cubicBezTo>
                <a:lnTo>
                  <a:pt x="7490" y="7647"/>
                </a:lnTo>
                <a:lnTo>
                  <a:pt x="7490" y="7647"/>
                </a:lnTo>
                <a:cubicBezTo>
                  <a:pt x="8181" y="7647"/>
                  <a:pt x="8744" y="8211"/>
                  <a:pt x="8744" y="8903"/>
                </a:cubicBezTo>
                <a:lnTo>
                  <a:pt x="8744" y="11007"/>
                </a:lnTo>
              </a:path>
            </a:pathLst>
          </a:custGeom>
          <a:solidFill>
            <a:srgbClr val="71A8E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>
              <a:latin typeface="Gilroy Medium" panose="00000600000000000000" pitchFamily="50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2AC23DE-BDCF-7B12-B239-81D6A0D521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03881" y="983"/>
            <a:ext cx="4938764" cy="6856035"/>
          </a:xfrm>
          <a:custGeom>
            <a:avLst/>
            <a:gdLst>
              <a:gd name="T0" fmla="*/ 0 w 7930"/>
              <a:gd name="T1" fmla="*/ 714 h 11008"/>
              <a:gd name="T2" fmla="*/ 102 w 7930"/>
              <a:gd name="T3" fmla="*/ 0 h 11008"/>
              <a:gd name="T4" fmla="*/ 102 w 7930"/>
              <a:gd name="T5" fmla="*/ 2140 h 11008"/>
              <a:gd name="T6" fmla="*/ 0 w 7930"/>
              <a:gd name="T7" fmla="*/ 1427 h 11008"/>
              <a:gd name="T8" fmla="*/ 102 w 7930"/>
              <a:gd name="T9" fmla="*/ 2140 h 11008"/>
              <a:gd name="T10" fmla="*/ 0 w 7930"/>
              <a:gd name="T11" fmla="*/ 3567 h 11008"/>
              <a:gd name="T12" fmla="*/ 102 w 7930"/>
              <a:gd name="T13" fmla="*/ 2854 h 11008"/>
              <a:gd name="T14" fmla="*/ 296 w 7930"/>
              <a:gd name="T15" fmla="*/ 4951 h 11008"/>
              <a:gd name="T16" fmla="*/ 0 w 7930"/>
              <a:gd name="T17" fmla="*/ 4307 h 11008"/>
              <a:gd name="T18" fmla="*/ 102 w 7930"/>
              <a:gd name="T19" fmla="*/ 4281 h 11008"/>
              <a:gd name="T20" fmla="*/ 102 w 7930"/>
              <a:gd name="T21" fmla="*/ 4307 h 11008"/>
              <a:gd name="T22" fmla="*/ 296 w 7930"/>
              <a:gd name="T23" fmla="*/ 4951 h 11008"/>
              <a:gd name="T24" fmla="*/ 996 w 7930"/>
              <a:gd name="T25" fmla="*/ 5156 h 11008"/>
              <a:gd name="T26" fmla="*/ 1709 w 7930"/>
              <a:gd name="T27" fmla="*/ 5053 h 11008"/>
              <a:gd name="T28" fmla="*/ 3137 w 7930"/>
              <a:gd name="T29" fmla="*/ 5156 h 11008"/>
              <a:gd name="T30" fmla="*/ 2423 w 7930"/>
              <a:gd name="T31" fmla="*/ 5053 h 11008"/>
              <a:gd name="T32" fmla="*/ 3137 w 7930"/>
              <a:gd name="T33" fmla="*/ 5156 h 11008"/>
              <a:gd name="T34" fmla="*/ 4282 w 7930"/>
              <a:gd name="T35" fmla="*/ 5657 h 11008"/>
              <a:gd name="T36" fmla="*/ 3862 w 7930"/>
              <a:gd name="T37" fmla="*/ 5103 h 11008"/>
              <a:gd name="T38" fmla="*/ 4378 w 7930"/>
              <a:gd name="T39" fmla="*/ 5624 h 11008"/>
              <a:gd name="T40" fmla="*/ 4423 w 7930"/>
              <a:gd name="T41" fmla="*/ 7063 h 11008"/>
              <a:gd name="T42" fmla="*/ 4322 w 7930"/>
              <a:gd name="T43" fmla="*/ 6350 h 11008"/>
              <a:gd name="T44" fmla="*/ 4423 w 7930"/>
              <a:gd name="T45" fmla="*/ 7063 h 11008"/>
              <a:gd name="T46" fmla="*/ 5094 w 7930"/>
              <a:gd name="T47" fmla="*/ 8154 h 11008"/>
              <a:gd name="T48" fmla="*/ 4548 w 7930"/>
              <a:gd name="T49" fmla="*/ 7722 h 11008"/>
              <a:gd name="T50" fmla="*/ 5103 w 7930"/>
              <a:gd name="T51" fmla="*/ 8052 h 11008"/>
              <a:gd name="T52" fmla="*/ 6525 w 7930"/>
              <a:gd name="T53" fmla="*/ 8156 h 11008"/>
              <a:gd name="T54" fmla="*/ 5812 w 7930"/>
              <a:gd name="T55" fmla="*/ 8054 h 11008"/>
              <a:gd name="T56" fmla="*/ 6525 w 7930"/>
              <a:gd name="T57" fmla="*/ 8156 h 11008"/>
              <a:gd name="T58" fmla="*/ 7743 w 7930"/>
              <a:gd name="T59" fmla="*/ 8558 h 11008"/>
              <a:gd name="T60" fmla="*/ 7248 w 7930"/>
              <a:gd name="T61" fmla="*/ 8071 h 11008"/>
              <a:gd name="T62" fmla="*/ 7834 w 7930"/>
              <a:gd name="T63" fmla="*/ 8511 h 11008"/>
              <a:gd name="T64" fmla="*/ 7929 w 7930"/>
              <a:gd name="T65" fmla="*/ 9947 h 11008"/>
              <a:gd name="T66" fmla="*/ 7827 w 7930"/>
              <a:gd name="T67" fmla="*/ 9234 h 11008"/>
              <a:gd name="T68" fmla="*/ 7929 w 7930"/>
              <a:gd name="T69" fmla="*/ 9947 h 11008"/>
              <a:gd name="T70" fmla="*/ 7827 w 7930"/>
              <a:gd name="T71" fmla="*/ 11007 h 11008"/>
              <a:gd name="T72" fmla="*/ 7929 w 7930"/>
              <a:gd name="T73" fmla="*/ 10661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930" h="11008">
                <a:moveTo>
                  <a:pt x="102" y="714"/>
                </a:moveTo>
                <a:lnTo>
                  <a:pt x="0" y="714"/>
                </a:lnTo>
                <a:lnTo>
                  <a:pt x="0" y="0"/>
                </a:lnTo>
                <a:lnTo>
                  <a:pt x="102" y="0"/>
                </a:lnTo>
                <a:lnTo>
                  <a:pt x="102" y="714"/>
                </a:lnTo>
                <a:close/>
                <a:moveTo>
                  <a:pt x="102" y="2140"/>
                </a:moveTo>
                <a:lnTo>
                  <a:pt x="0" y="2140"/>
                </a:lnTo>
                <a:lnTo>
                  <a:pt x="0" y="1427"/>
                </a:lnTo>
                <a:lnTo>
                  <a:pt x="102" y="1427"/>
                </a:lnTo>
                <a:lnTo>
                  <a:pt x="102" y="2140"/>
                </a:lnTo>
                <a:close/>
                <a:moveTo>
                  <a:pt x="102" y="3567"/>
                </a:moveTo>
                <a:lnTo>
                  <a:pt x="0" y="3567"/>
                </a:lnTo>
                <a:lnTo>
                  <a:pt x="0" y="2854"/>
                </a:lnTo>
                <a:lnTo>
                  <a:pt x="102" y="2854"/>
                </a:lnTo>
                <a:lnTo>
                  <a:pt x="102" y="3567"/>
                </a:lnTo>
                <a:close/>
                <a:moveTo>
                  <a:pt x="296" y="4951"/>
                </a:moveTo>
                <a:lnTo>
                  <a:pt x="296" y="4951"/>
                </a:lnTo>
                <a:cubicBezTo>
                  <a:pt x="108" y="4790"/>
                  <a:pt x="0" y="4555"/>
                  <a:pt x="0" y="4307"/>
                </a:cubicBezTo>
                <a:lnTo>
                  <a:pt x="0" y="4281"/>
                </a:lnTo>
                <a:lnTo>
                  <a:pt x="102" y="4281"/>
                </a:lnTo>
                <a:lnTo>
                  <a:pt x="102" y="4307"/>
                </a:lnTo>
                <a:lnTo>
                  <a:pt x="102" y="4307"/>
                </a:lnTo>
                <a:cubicBezTo>
                  <a:pt x="102" y="4525"/>
                  <a:pt x="197" y="4732"/>
                  <a:pt x="362" y="4874"/>
                </a:cubicBezTo>
                <a:lnTo>
                  <a:pt x="296" y="4951"/>
                </a:lnTo>
                <a:close/>
                <a:moveTo>
                  <a:pt x="1709" y="5156"/>
                </a:moveTo>
                <a:lnTo>
                  <a:pt x="996" y="5156"/>
                </a:lnTo>
                <a:lnTo>
                  <a:pt x="996" y="5053"/>
                </a:lnTo>
                <a:lnTo>
                  <a:pt x="1709" y="5053"/>
                </a:lnTo>
                <a:lnTo>
                  <a:pt x="1709" y="5156"/>
                </a:lnTo>
                <a:close/>
                <a:moveTo>
                  <a:pt x="3137" y="5156"/>
                </a:moveTo>
                <a:lnTo>
                  <a:pt x="2423" y="5156"/>
                </a:lnTo>
                <a:lnTo>
                  <a:pt x="2423" y="5053"/>
                </a:lnTo>
                <a:lnTo>
                  <a:pt x="3137" y="5053"/>
                </a:lnTo>
                <a:lnTo>
                  <a:pt x="3137" y="5156"/>
                </a:lnTo>
                <a:close/>
                <a:moveTo>
                  <a:pt x="4282" y="5657"/>
                </a:moveTo>
                <a:lnTo>
                  <a:pt x="4282" y="5657"/>
                </a:lnTo>
                <a:cubicBezTo>
                  <a:pt x="4208" y="5447"/>
                  <a:pt x="4039" y="5275"/>
                  <a:pt x="3827" y="5199"/>
                </a:cubicBezTo>
                <a:lnTo>
                  <a:pt x="3862" y="5103"/>
                </a:lnTo>
                <a:lnTo>
                  <a:pt x="3862" y="5103"/>
                </a:lnTo>
                <a:cubicBezTo>
                  <a:pt x="4102" y="5189"/>
                  <a:pt x="4294" y="5384"/>
                  <a:pt x="4378" y="5624"/>
                </a:cubicBezTo>
                <a:lnTo>
                  <a:pt x="4282" y="5657"/>
                </a:lnTo>
                <a:close/>
                <a:moveTo>
                  <a:pt x="4423" y="7063"/>
                </a:moveTo>
                <a:lnTo>
                  <a:pt x="4322" y="7063"/>
                </a:lnTo>
                <a:lnTo>
                  <a:pt x="4322" y="6350"/>
                </a:lnTo>
                <a:lnTo>
                  <a:pt x="4423" y="6350"/>
                </a:lnTo>
                <a:lnTo>
                  <a:pt x="4423" y="7063"/>
                </a:lnTo>
                <a:close/>
                <a:moveTo>
                  <a:pt x="5094" y="8154"/>
                </a:moveTo>
                <a:lnTo>
                  <a:pt x="5094" y="8154"/>
                </a:lnTo>
                <a:cubicBezTo>
                  <a:pt x="4837" y="8130"/>
                  <a:pt x="4607" y="7994"/>
                  <a:pt x="4463" y="7778"/>
                </a:cubicBezTo>
                <a:lnTo>
                  <a:pt x="4548" y="7722"/>
                </a:lnTo>
                <a:lnTo>
                  <a:pt x="4548" y="7722"/>
                </a:lnTo>
                <a:cubicBezTo>
                  <a:pt x="4675" y="7911"/>
                  <a:pt x="4877" y="8032"/>
                  <a:pt x="5103" y="8052"/>
                </a:cubicBezTo>
                <a:lnTo>
                  <a:pt x="5094" y="8154"/>
                </a:lnTo>
                <a:close/>
                <a:moveTo>
                  <a:pt x="6525" y="8156"/>
                </a:moveTo>
                <a:lnTo>
                  <a:pt x="5812" y="8156"/>
                </a:lnTo>
                <a:lnTo>
                  <a:pt x="5812" y="8054"/>
                </a:lnTo>
                <a:lnTo>
                  <a:pt x="6525" y="8054"/>
                </a:lnTo>
                <a:lnTo>
                  <a:pt x="6525" y="8156"/>
                </a:lnTo>
                <a:close/>
                <a:moveTo>
                  <a:pt x="7743" y="8558"/>
                </a:moveTo>
                <a:lnTo>
                  <a:pt x="7743" y="8558"/>
                </a:lnTo>
                <a:cubicBezTo>
                  <a:pt x="7639" y="8357"/>
                  <a:pt x="7451" y="8215"/>
                  <a:pt x="7228" y="8171"/>
                </a:cubicBezTo>
                <a:lnTo>
                  <a:pt x="7248" y="8071"/>
                </a:lnTo>
                <a:lnTo>
                  <a:pt x="7248" y="8071"/>
                </a:lnTo>
                <a:cubicBezTo>
                  <a:pt x="7501" y="8121"/>
                  <a:pt x="7714" y="8281"/>
                  <a:pt x="7834" y="8511"/>
                </a:cubicBezTo>
                <a:lnTo>
                  <a:pt x="7743" y="8558"/>
                </a:lnTo>
                <a:close/>
                <a:moveTo>
                  <a:pt x="7929" y="9947"/>
                </a:moveTo>
                <a:lnTo>
                  <a:pt x="7827" y="9947"/>
                </a:lnTo>
                <a:lnTo>
                  <a:pt x="7827" y="9234"/>
                </a:lnTo>
                <a:lnTo>
                  <a:pt x="7929" y="9234"/>
                </a:lnTo>
                <a:lnTo>
                  <a:pt x="7929" y="9947"/>
                </a:lnTo>
                <a:close/>
                <a:moveTo>
                  <a:pt x="7929" y="11007"/>
                </a:moveTo>
                <a:lnTo>
                  <a:pt x="7827" y="11007"/>
                </a:lnTo>
                <a:lnTo>
                  <a:pt x="7827" y="10661"/>
                </a:lnTo>
                <a:lnTo>
                  <a:pt x="7929" y="10661"/>
                </a:lnTo>
                <a:lnTo>
                  <a:pt x="7929" y="11007"/>
                </a:lnTo>
                <a:close/>
              </a:path>
            </a:pathLst>
          </a:custGeom>
          <a:solidFill>
            <a:schemeClr val="bg1"/>
          </a:solidFill>
          <a:ln w="44450">
            <a:solidFill>
              <a:srgbClr val="71A8E3"/>
            </a:solidFill>
          </a:ln>
          <a:effectLst/>
        </p:spPr>
        <p:txBody>
          <a:bodyPr wrap="none" anchor="ctr"/>
          <a:lstStyle/>
          <a:p>
            <a:endParaRPr lang="en-US" sz="3265">
              <a:latin typeface="Gilroy Medium" panose="00000600000000000000" pitchFamily="50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6B9083-E984-B459-A791-83ED465468AF}"/>
              </a:ext>
            </a:extLst>
          </p:cNvPr>
          <p:cNvGrpSpPr/>
          <p:nvPr userDrawn="1"/>
        </p:nvGrpSpPr>
        <p:grpSpPr>
          <a:xfrm>
            <a:off x="6155347" y="1168821"/>
            <a:ext cx="5597126" cy="3884198"/>
            <a:chOff x="6040405" y="1077244"/>
            <a:chExt cx="5932550" cy="4116971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A6D17E1B-F6BF-8A22-2283-3456C556CF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40405" y="1077244"/>
              <a:ext cx="1247052" cy="1444822"/>
            </a:xfrm>
            <a:custGeom>
              <a:avLst/>
              <a:gdLst>
                <a:gd name="T0" fmla="*/ 2002 w 2003"/>
                <a:gd name="T1" fmla="*/ 1002 h 2321"/>
                <a:gd name="T2" fmla="*/ 2002 w 2003"/>
                <a:gd name="T3" fmla="*/ 1002 h 2321"/>
                <a:gd name="T4" fmla="*/ 1001 w 2003"/>
                <a:gd name="T5" fmla="*/ 0 h 2321"/>
                <a:gd name="T6" fmla="*/ 1001 w 2003"/>
                <a:gd name="T7" fmla="*/ 0 h 2321"/>
                <a:gd name="T8" fmla="*/ 0 w 2003"/>
                <a:gd name="T9" fmla="*/ 1002 h 2321"/>
                <a:gd name="T10" fmla="*/ 0 w 2003"/>
                <a:gd name="T11" fmla="*/ 1002 h 2321"/>
                <a:gd name="T12" fmla="*/ 1 w 2003"/>
                <a:gd name="T13" fmla="*/ 1034 h 2321"/>
                <a:gd name="T14" fmla="*/ 1 w 2003"/>
                <a:gd name="T15" fmla="*/ 1034 h 2321"/>
                <a:gd name="T16" fmla="*/ 139 w 2003"/>
                <a:gd name="T17" fmla="*/ 1509 h 2321"/>
                <a:gd name="T18" fmla="*/ 139 w 2003"/>
                <a:gd name="T19" fmla="*/ 1509 h 2321"/>
                <a:gd name="T20" fmla="*/ 1001 w 2003"/>
                <a:gd name="T21" fmla="*/ 2320 h 2321"/>
                <a:gd name="T22" fmla="*/ 1001 w 2003"/>
                <a:gd name="T23" fmla="*/ 2320 h 2321"/>
                <a:gd name="T24" fmla="*/ 1855 w 2003"/>
                <a:gd name="T25" fmla="*/ 1523 h 2321"/>
                <a:gd name="T26" fmla="*/ 1855 w 2003"/>
                <a:gd name="T27" fmla="*/ 1523 h 2321"/>
                <a:gd name="T28" fmla="*/ 2002 w 2003"/>
                <a:gd name="T29" fmla="*/ 1002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1">
                  <a:moveTo>
                    <a:pt x="2002" y="1002"/>
                  </a:moveTo>
                  <a:lnTo>
                    <a:pt x="2002" y="1002"/>
                  </a:lnTo>
                  <a:cubicBezTo>
                    <a:pt x="2002" y="449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9" y="0"/>
                    <a:pt x="0" y="449"/>
                    <a:pt x="0" y="1002"/>
                  </a:cubicBezTo>
                  <a:lnTo>
                    <a:pt x="0" y="1002"/>
                  </a:lnTo>
                  <a:cubicBezTo>
                    <a:pt x="0" y="1002"/>
                    <a:pt x="0" y="1013"/>
                    <a:pt x="1" y="1034"/>
                  </a:cubicBezTo>
                  <a:lnTo>
                    <a:pt x="1" y="1034"/>
                  </a:lnTo>
                  <a:cubicBezTo>
                    <a:pt x="7" y="1207"/>
                    <a:pt x="56" y="1369"/>
                    <a:pt x="139" y="1509"/>
                  </a:cubicBezTo>
                  <a:lnTo>
                    <a:pt x="139" y="1509"/>
                  </a:lnTo>
                  <a:cubicBezTo>
                    <a:pt x="268" y="1764"/>
                    <a:pt x="518" y="2071"/>
                    <a:pt x="1001" y="2320"/>
                  </a:cubicBezTo>
                  <a:lnTo>
                    <a:pt x="1001" y="2320"/>
                  </a:lnTo>
                  <a:cubicBezTo>
                    <a:pt x="1475" y="2075"/>
                    <a:pt x="1724" y="1775"/>
                    <a:pt x="1855" y="1523"/>
                  </a:cubicBezTo>
                  <a:lnTo>
                    <a:pt x="1855" y="1523"/>
                  </a:lnTo>
                  <a:cubicBezTo>
                    <a:pt x="1948" y="1371"/>
                    <a:pt x="2002" y="1192"/>
                    <a:pt x="2002" y="1002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3F51244-EEF0-9BCA-2F92-90F992089F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62460" y="1799655"/>
              <a:ext cx="1247052" cy="1444822"/>
            </a:xfrm>
            <a:custGeom>
              <a:avLst/>
              <a:gdLst>
                <a:gd name="T0" fmla="*/ 2002 w 2003"/>
                <a:gd name="T1" fmla="*/ 1001 h 2320"/>
                <a:gd name="T2" fmla="*/ 2002 w 2003"/>
                <a:gd name="T3" fmla="*/ 1001 h 2320"/>
                <a:gd name="T4" fmla="*/ 1001 w 2003"/>
                <a:gd name="T5" fmla="*/ 0 h 2320"/>
                <a:gd name="T6" fmla="*/ 1001 w 2003"/>
                <a:gd name="T7" fmla="*/ 0 h 2320"/>
                <a:gd name="T8" fmla="*/ 1 w 2003"/>
                <a:gd name="T9" fmla="*/ 1001 h 2320"/>
                <a:gd name="T10" fmla="*/ 1 w 2003"/>
                <a:gd name="T11" fmla="*/ 1001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2 h 2320"/>
                <a:gd name="T26" fmla="*/ 1855 w 2003"/>
                <a:gd name="T27" fmla="*/ 1522 h 2320"/>
                <a:gd name="T28" fmla="*/ 2002 w 2003"/>
                <a:gd name="T29" fmla="*/ 1001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1"/>
                  </a:moveTo>
                  <a:lnTo>
                    <a:pt x="2002" y="1001"/>
                  </a:lnTo>
                  <a:cubicBezTo>
                    <a:pt x="2002" y="448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8" y="0"/>
                    <a:pt x="1" y="448"/>
                    <a:pt x="1" y="1001"/>
                  </a:cubicBezTo>
                  <a:lnTo>
                    <a:pt x="1" y="1001"/>
                  </a:lnTo>
                  <a:cubicBezTo>
                    <a:pt x="1" y="1001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6" y="1368"/>
                    <a:pt x="139" y="1508"/>
                  </a:cubicBezTo>
                  <a:lnTo>
                    <a:pt x="139" y="1508"/>
                  </a:lnTo>
                  <a:cubicBezTo>
                    <a:pt x="268" y="1763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5" y="2075"/>
                    <a:pt x="1724" y="1774"/>
                    <a:pt x="1855" y="1522"/>
                  </a:cubicBezTo>
                  <a:lnTo>
                    <a:pt x="1855" y="1522"/>
                  </a:lnTo>
                  <a:cubicBezTo>
                    <a:pt x="1948" y="1370"/>
                    <a:pt x="2002" y="1192"/>
                    <a:pt x="2002" y="1001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solidFill>
                  <a:srgbClr val="3680CE"/>
                </a:solidFill>
                <a:latin typeface="Gilroy Medium" panose="00000600000000000000" pitchFamily="50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9E3F30A-100E-DFCA-0C48-0F43E63D2A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28537" y="3244477"/>
              <a:ext cx="1247052" cy="1444822"/>
            </a:xfrm>
            <a:custGeom>
              <a:avLst/>
              <a:gdLst>
                <a:gd name="T0" fmla="*/ 2002 w 2003"/>
                <a:gd name="T1" fmla="*/ 1000 h 2320"/>
                <a:gd name="T2" fmla="*/ 2002 w 2003"/>
                <a:gd name="T3" fmla="*/ 1000 h 2320"/>
                <a:gd name="T4" fmla="*/ 1001 w 2003"/>
                <a:gd name="T5" fmla="*/ 0 h 2320"/>
                <a:gd name="T6" fmla="*/ 1001 w 2003"/>
                <a:gd name="T7" fmla="*/ 0 h 2320"/>
                <a:gd name="T8" fmla="*/ 0 w 2003"/>
                <a:gd name="T9" fmla="*/ 1000 h 2320"/>
                <a:gd name="T10" fmla="*/ 0 w 2003"/>
                <a:gd name="T11" fmla="*/ 1000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2 h 2320"/>
                <a:gd name="T26" fmla="*/ 1855 w 2003"/>
                <a:gd name="T27" fmla="*/ 1522 h 2320"/>
                <a:gd name="T28" fmla="*/ 2002 w 2003"/>
                <a:gd name="T29" fmla="*/ 100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0"/>
                  </a:moveTo>
                  <a:lnTo>
                    <a:pt x="2002" y="1000"/>
                  </a:lnTo>
                  <a:cubicBezTo>
                    <a:pt x="2002" y="447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8" y="0"/>
                    <a:pt x="0" y="447"/>
                    <a:pt x="0" y="1000"/>
                  </a:cubicBezTo>
                  <a:lnTo>
                    <a:pt x="0" y="1000"/>
                  </a:lnTo>
                  <a:cubicBezTo>
                    <a:pt x="0" y="1000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6" y="1368"/>
                    <a:pt x="139" y="1508"/>
                  </a:cubicBezTo>
                  <a:lnTo>
                    <a:pt x="139" y="1508"/>
                  </a:lnTo>
                  <a:cubicBezTo>
                    <a:pt x="267" y="1763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4" y="2075"/>
                    <a:pt x="1724" y="1774"/>
                    <a:pt x="1855" y="1522"/>
                  </a:cubicBezTo>
                  <a:lnTo>
                    <a:pt x="1855" y="1522"/>
                  </a:lnTo>
                  <a:cubicBezTo>
                    <a:pt x="1948" y="1370"/>
                    <a:pt x="2002" y="1192"/>
                    <a:pt x="2002" y="1000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92E0BFC-9EFA-B829-7466-C444E71B38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25903" y="3749393"/>
              <a:ext cx="1247052" cy="1444822"/>
            </a:xfrm>
            <a:custGeom>
              <a:avLst/>
              <a:gdLst>
                <a:gd name="T0" fmla="*/ 2002 w 2003"/>
                <a:gd name="T1" fmla="*/ 1001 h 2320"/>
                <a:gd name="T2" fmla="*/ 2002 w 2003"/>
                <a:gd name="T3" fmla="*/ 1001 h 2320"/>
                <a:gd name="T4" fmla="*/ 1001 w 2003"/>
                <a:gd name="T5" fmla="*/ 0 h 2320"/>
                <a:gd name="T6" fmla="*/ 1001 w 2003"/>
                <a:gd name="T7" fmla="*/ 0 h 2320"/>
                <a:gd name="T8" fmla="*/ 1 w 2003"/>
                <a:gd name="T9" fmla="*/ 1001 h 2320"/>
                <a:gd name="T10" fmla="*/ 1 w 2003"/>
                <a:gd name="T11" fmla="*/ 1001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3 h 2320"/>
                <a:gd name="T26" fmla="*/ 1855 w 2003"/>
                <a:gd name="T27" fmla="*/ 1523 h 2320"/>
                <a:gd name="T28" fmla="*/ 2002 w 2003"/>
                <a:gd name="T29" fmla="*/ 1001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1"/>
                  </a:moveTo>
                  <a:lnTo>
                    <a:pt x="2002" y="1001"/>
                  </a:lnTo>
                  <a:cubicBezTo>
                    <a:pt x="2002" y="448"/>
                    <a:pt x="1553" y="0"/>
                    <a:pt x="1001" y="0"/>
                  </a:cubicBezTo>
                  <a:lnTo>
                    <a:pt x="1001" y="0"/>
                  </a:lnTo>
                  <a:cubicBezTo>
                    <a:pt x="449" y="0"/>
                    <a:pt x="1" y="448"/>
                    <a:pt x="1" y="1001"/>
                  </a:cubicBezTo>
                  <a:lnTo>
                    <a:pt x="1" y="1001"/>
                  </a:lnTo>
                  <a:cubicBezTo>
                    <a:pt x="1" y="1001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7" y="1368"/>
                    <a:pt x="139" y="1508"/>
                  </a:cubicBezTo>
                  <a:lnTo>
                    <a:pt x="139" y="1508"/>
                  </a:lnTo>
                  <a:cubicBezTo>
                    <a:pt x="268" y="1764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4" y="2075"/>
                    <a:pt x="1723" y="1775"/>
                    <a:pt x="1855" y="1523"/>
                  </a:cubicBezTo>
                  <a:lnTo>
                    <a:pt x="1855" y="1523"/>
                  </a:lnTo>
                  <a:cubicBezTo>
                    <a:pt x="1948" y="1370"/>
                    <a:pt x="2002" y="1192"/>
                    <a:pt x="2002" y="1001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A6D690-C698-DD52-8CBB-FD5EBA199E0F}"/>
                </a:ext>
              </a:extLst>
            </p:cNvPr>
            <p:cNvSpPr txBox="1"/>
            <p:nvPr userDrawn="1"/>
          </p:nvSpPr>
          <p:spPr>
            <a:xfrm>
              <a:off x="6277141" y="1555578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202177-A0A3-7D88-8201-9D04CDA383E0}"/>
                </a:ext>
              </a:extLst>
            </p:cNvPr>
            <p:cNvSpPr txBox="1"/>
            <p:nvPr userDrawn="1"/>
          </p:nvSpPr>
          <p:spPr>
            <a:xfrm>
              <a:off x="7895535" y="2274661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93F20E4-154D-645A-EF04-5ADF189D49A7}"/>
                </a:ext>
              </a:extLst>
            </p:cNvPr>
            <p:cNvSpPr txBox="1"/>
            <p:nvPr userDrawn="1"/>
          </p:nvSpPr>
          <p:spPr>
            <a:xfrm>
              <a:off x="9167393" y="3749393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D6A3AC-2EE6-716B-45E4-57056D14E360}"/>
                </a:ext>
              </a:extLst>
            </p:cNvPr>
            <p:cNvSpPr txBox="1"/>
            <p:nvPr userDrawn="1"/>
          </p:nvSpPr>
          <p:spPr>
            <a:xfrm>
              <a:off x="10964759" y="4232831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67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ek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366CA1-4CC7-BF24-ABE7-AEE5361EF3CA}"/>
              </a:ext>
            </a:extLst>
          </p:cNvPr>
          <p:cNvSpPr/>
          <p:nvPr userDrawn="1"/>
        </p:nvSpPr>
        <p:spPr>
          <a:xfrm>
            <a:off x="3047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882350-35F7-F137-A300-3154BB5E34FA}"/>
              </a:ext>
            </a:extLst>
          </p:cNvPr>
          <p:cNvSpPr/>
          <p:nvPr userDrawn="1"/>
        </p:nvSpPr>
        <p:spPr>
          <a:xfrm>
            <a:off x="32765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C34CE-E743-C5CE-0566-A6348A458DCB}"/>
              </a:ext>
            </a:extLst>
          </p:cNvPr>
          <p:cNvSpPr/>
          <p:nvPr userDrawn="1"/>
        </p:nvSpPr>
        <p:spPr>
          <a:xfrm>
            <a:off x="62483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8D99EF-EB86-548C-11F3-0BEFFAB42FFD}"/>
              </a:ext>
            </a:extLst>
          </p:cNvPr>
          <p:cNvSpPr/>
          <p:nvPr userDrawn="1"/>
        </p:nvSpPr>
        <p:spPr>
          <a:xfrm>
            <a:off x="9207753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F3872A-5020-9E81-994E-3B78940FFA84}"/>
              </a:ext>
            </a:extLst>
          </p:cNvPr>
          <p:cNvSpPr/>
          <p:nvPr userDrawn="1"/>
        </p:nvSpPr>
        <p:spPr>
          <a:xfrm>
            <a:off x="17906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D08363-7BDE-1994-9A0F-8B8835C9D39B}"/>
              </a:ext>
            </a:extLst>
          </p:cNvPr>
          <p:cNvSpPr/>
          <p:nvPr userDrawn="1"/>
        </p:nvSpPr>
        <p:spPr>
          <a:xfrm>
            <a:off x="4762496" y="3828105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14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8DE32D-DAC0-28AA-F629-6530651BAC1C}"/>
              </a:ext>
            </a:extLst>
          </p:cNvPr>
          <p:cNvSpPr/>
          <p:nvPr userDrawn="1"/>
        </p:nvSpPr>
        <p:spPr>
          <a:xfrm>
            <a:off x="77342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E0FB13C-B3D3-CC89-8B22-4D3DC55EDDA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336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5823ED-48FE-341A-AB02-4ADE49610B9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336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B28C6E4-D43D-4AAD-AA6C-BD9885E32F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1764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7D7BD-778A-4E3E-D4B4-013993C4A8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1764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5BA7AF2-63E2-9747-5CF2-6EE0AFC333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95681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2E02903-004F-C3F0-21E5-8C7F3FC5BC1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95681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316079D-17AC-A4EE-5AF4-ABD7EE1435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72738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A73F0F4-6102-FBB6-F8BD-E76801D5BE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72738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28CBEB1-C473-BA68-682F-E25666C73B2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50075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9E0F917-776A-5630-408D-AE759278995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50075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1C6F05D-EDC3-09AE-0D3B-824642A38F7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915037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B2FA8DC-9809-2D57-EDF3-4E92723CBC1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915037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E6E11F-D789-FD72-BCD1-6D4D6CDEB7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879999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E8815AD-159B-3574-EEB3-46C58943500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879999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49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6"/>
            <a:ext cx="3634250" cy="36418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247FAE-F3BC-A7B3-E9DB-100FEF39B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8117" y="0"/>
            <a:ext cx="7303883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A5B9A31-47DC-482D-ABBA-D2E3E87CF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800" y="7248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3C471A95-A226-5D96-1264-63E47463E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800" y="2106461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A2D0DDB-D0DD-0619-593D-81C91863F7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800" y="34823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B128B8D-4433-B2D3-8692-380FB8447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800" y="4806292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07E4918-859A-C015-91FC-7468161E3D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7248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958279B1-5F88-9920-6B86-FF48038CE1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106461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0E99209E-3FB0-B917-35E1-04FED0526B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4823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02189042-D8A9-0154-C2F2-0B0CED24A6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4806292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85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5"/>
            <a:ext cx="5900605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3624408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5C1F92D-6FE9-8836-F453-891297070CFB}"/>
              </a:ext>
            </a:extLst>
          </p:cNvPr>
          <p:cNvGrpSpPr/>
          <p:nvPr userDrawn="1"/>
        </p:nvGrpSpPr>
        <p:grpSpPr>
          <a:xfrm>
            <a:off x="6074697" y="1219200"/>
            <a:ext cx="5782355" cy="4373770"/>
            <a:chOff x="1549047" y="1642531"/>
            <a:chExt cx="5782355" cy="43737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317D88F-96E7-4AD7-BD83-7A22337F8FFC}"/>
                </a:ext>
              </a:extLst>
            </p:cNvPr>
            <p:cNvSpPr/>
            <p:nvPr/>
          </p:nvSpPr>
          <p:spPr>
            <a:xfrm>
              <a:off x="1679751" y="1775876"/>
              <a:ext cx="5511450" cy="4098849"/>
            </a:xfrm>
            <a:prstGeom prst="roundRect">
              <a:avLst>
                <a:gd name="adj" fmla="val 3589"/>
              </a:avLst>
            </a:prstGeom>
            <a:solidFill>
              <a:srgbClr val="EC9F0B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Straight Connector 29">
              <a:extLst>
                <a:ext uri="{FF2B5EF4-FFF2-40B4-BE49-F238E27FC236}">
                  <a16:creationId xmlns:a16="http://schemas.microsoft.com/office/drawing/2014/main" id="{145318AE-6408-4053-8034-1E9D1CAEE9FD}"/>
                </a:ext>
              </a:extLst>
            </p:cNvPr>
            <p:cNvSpPr/>
            <p:nvPr/>
          </p:nvSpPr>
          <p:spPr>
            <a:xfrm>
              <a:off x="4465935" y="1712631"/>
              <a:ext cx="0" cy="4208827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00A0533C-44E6-4F69-86FF-781C7ABC43CF}"/>
                </a:ext>
              </a:extLst>
            </p:cNvPr>
            <p:cNvSpPr/>
            <p:nvPr/>
          </p:nvSpPr>
          <p:spPr>
            <a:xfrm flipH="1">
              <a:off x="1619147" y="3825301"/>
              <a:ext cx="5572054" cy="0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C9B0DB-F070-4AA7-B572-F133C208612B}"/>
                </a:ext>
              </a:extLst>
            </p:cNvPr>
            <p:cNvSpPr/>
            <p:nvPr/>
          </p:nvSpPr>
          <p:spPr>
            <a:xfrm>
              <a:off x="4384305" y="1642531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0"/>
                  </a:moveTo>
                  <a:lnTo>
                    <a:pt x="0" y="226"/>
                  </a:lnTo>
                  <a:lnTo>
                    <a:pt x="262" y="226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7529EF-0A17-43D4-A9BD-2D0E4264C893}"/>
                </a:ext>
              </a:extLst>
            </p:cNvPr>
            <p:cNvSpPr/>
            <p:nvPr/>
          </p:nvSpPr>
          <p:spPr>
            <a:xfrm>
              <a:off x="7191201" y="3744296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226" y="130"/>
                  </a:move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7725938-EC3E-44B4-9EB5-41DD24B79310}"/>
                </a:ext>
              </a:extLst>
            </p:cNvPr>
            <p:cNvSpPr/>
            <p:nvPr/>
          </p:nvSpPr>
          <p:spPr>
            <a:xfrm>
              <a:off x="4384305" y="5876100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226"/>
                  </a:moveTo>
                  <a:lnTo>
                    <a:pt x="2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2C6845F-090B-40B0-A362-7A15965D38E0}"/>
                </a:ext>
              </a:extLst>
            </p:cNvPr>
            <p:cNvSpPr/>
            <p:nvPr/>
          </p:nvSpPr>
          <p:spPr>
            <a:xfrm>
              <a:off x="1549047" y="3759251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0" y="130"/>
                  </a:moveTo>
                  <a:lnTo>
                    <a:pt x="226" y="261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4EDABC-D71B-7C1F-8A30-770BAE0FC7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76182" y="5768854"/>
            <a:ext cx="456988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39B2A47-934D-5374-A0F4-C07FE9977E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3754620" y="3223456"/>
            <a:ext cx="410694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1AD4326-F4E9-9C47-2DA9-4993909B6E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5401" y="1635778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1810209-D8A6-FD38-26E5-67C424E5E7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1272" y="1635778"/>
            <a:ext cx="272558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3F83BD9B-E629-9B75-7C70-7525AED611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540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E116D7F-5F53-06D7-CE87-23C28CF905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9127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C12A7B-9EF8-AEDF-2575-EA5DA7BEF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6267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B65FD40-169F-F326-47E8-1432DD48D5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1824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4FA2F5BF-753D-6582-5F26-C36630AB82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6267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8D063A49-5C1A-306D-511F-8662285612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1824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69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635876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7" y="5768975"/>
            <a:ext cx="635876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635876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516158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CCA079-F015-9D0B-435B-8B533B1E52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967728" y="248594"/>
            <a:ext cx="4919472" cy="58855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78656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77A123-21DA-40CE-B431-92CC45964013}"/>
              </a:ext>
            </a:extLst>
          </p:cNvPr>
          <p:cNvSpPr/>
          <p:nvPr userDrawn="1"/>
        </p:nvSpPr>
        <p:spPr>
          <a:xfrm>
            <a:off x="304796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41FAAD-7AC8-731A-123A-BE82562493F6}"/>
              </a:ext>
            </a:extLst>
          </p:cNvPr>
          <p:cNvSpPr/>
          <p:nvPr userDrawn="1"/>
        </p:nvSpPr>
        <p:spPr>
          <a:xfrm>
            <a:off x="304796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C9BC4-68A6-9698-3277-84C08E3A4FE3}"/>
              </a:ext>
            </a:extLst>
          </p:cNvPr>
          <p:cNvSpPr/>
          <p:nvPr userDrawn="1"/>
        </p:nvSpPr>
        <p:spPr>
          <a:xfrm>
            <a:off x="304796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BE099A-50C1-905E-4C39-DB7B4D4FBE6B}"/>
              </a:ext>
            </a:extLst>
          </p:cNvPr>
          <p:cNvSpPr/>
          <p:nvPr userDrawn="1"/>
        </p:nvSpPr>
        <p:spPr>
          <a:xfrm>
            <a:off x="6548624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FBEE3E-9113-6772-A9D0-E842B248D267}"/>
              </a:ext>
            </a:extLst>
          </p:cNvPr>
          <p:cNvSpPr/>
          <p:nvPr userDrawn="1"/>
        </p:nvSpPr>
        <p:spPr>
          <a:xfrm>
            <a:off x="6548624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44D307-3B59-B3A7-B673-5E599BB053D3}"/>
              </a:ext>
            </a:extLst>
          </p:cNvPr>
          <p:cNvSpPr/>
          <p:nvPr userDrawn="1"/>
        </p:nvSpPr>
        <p:spPr>
          <a:xfrm>
            <a:off x="6548624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E352DA-FF04-36BF-CDB8-9D168B369D23}"/>
              </a:ext>
            </a:extLst>
          </p:cNvPr>
          <p:cNvCxnSpPr/>
          <p:nvPr userDrawn="1"/>
        </p:nvCxnSpPr>
        <p:spPr>
          <a:xfrm>
            <a:off x="5822731" y="2144110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08CA50-6DC2-DB93-2A7F-967901CC7BFC}"/>
              </a:ext>
            </a:extLst>
          </p:cNvPr>
          <p:cNvCxnSpPr>
            <a:cxnSpLocks/>
          </p:cNvCxnSpPr>
          <p:nvPr userDrawn="1"/>
        </p:nvCxnSpPr>
        <p:spPr>
          <a:xfrm>
            <a:off x="5822731" y="3676648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5482F3-BE7A-6063-3F74-E7CFE37C5D68}"/>
              </a:ext>
            </a:extLst>
          </p:cNvPr>
          <p:cNvCxnSpPr>
            <a:cxnSpLocks/>
          </p:cNvCxnSpPr>
          <p:nvPr userDrawn="1"/>
        </p:nvCxnSpPr>
        <p:spPr>
          <a:xfrm>
            <a:off x="5822731" y="5183186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1755C0-BE8F-2307-55C1-F1CF08EC2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9E63985-202E-44C4-FEF8-9D09D8A725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438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4A33675-CF40-5496-4117-515D5D08F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CA7CEAA-CD1C-AE53-D999-47F849F9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7D78F3C-11F0-1F5A-39DD-CA19C0DCE5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26621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7DD4C1D-1F57-6816-8675-584DA58C2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6621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59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6DBBF03-925F-AA70-F5DD-CD9F7BC1EF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04E06D-D9A7-FA86-D8D8-C47056B56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E0B630-9DB0-EEDA-A570-6BAE8F21570B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1FAC5E-ABB5-EB4E-AEC8-1FBF0208D1D3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19676C-DE24-382F-60F2-14920C2F6B5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28EDD5-B8CE-BBFF-1FD4-3DE14BE01FA3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C1C47B-72E7-C8D7-5E59-9263FEFFD44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405638-6C59-2CB0-7CF0-0718DB4028D8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EFA489-93C3-3250-1276-8A57886E33D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13B9ED-5B5D-76A0-A456-2075B3BDBCC5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4A79D3-DFB3-1710-FD97-92387564B20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C18AA2-5B78-23EE-95B8-C19EAF32F68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63F77E-4785-1721-68FE-96FC150F077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C4BB03-8D95-F56E-D208-32295AEE0681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413682-5E99-FF2E-418D-2BCDEAF26C8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FAE6FC-BE78-2CE4-8B5A-68CA06047269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D9219B-2206-0A76-0918-45DE2AC7612C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8C9796-37C1-8A9C-0542-78731590614C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417AECC-9BC0-45D9-566E-A8AE8F662D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31A0C-C119-9375-9E5D-9A81BDD66D1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7AE4C7-DD71-97A4-87D5-9F07C31D7D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27372" y="6256303"/>
            <a:ext cx="1159828" cy="3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7" name="Table Placeholder 86">
            <a:extLst>
              <a:ext uri="{FF2B5EF4-FFF2-40B4-BE49-F238E27FC236}">
                <a16:creationId xmlns:a16="http://schemas.microsoft.com/office/drawing/2014/main" id="{1158F129-D433-505A-834D-F1C3765D3D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04800" y="1219200"/>
            <a:ext cx="11582400" cy="43815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5186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F907908-FD27-6EBB-EF57-3A8A63BEA8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142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6">
            <a:extLst>
              <a:ext uri="{FF2B5EF4-FFF2-40B4-BE49-F238E27FC236}">
                <a16:creationId xmlns:a16="http://schemas.microsoft.com/office/drawing/2014/main" id="{1F8816AA-0C4B-5FCB-874A-6B1A61B8F2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6024" y="1661854"/>
            <a:ext cx="1137122" cy="1139753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6">
            <a:extLst>
              <a:ext uri="{FF2B5EF4-FFF2-40B4-BE49-F238E27FC236}">
                <a16:creationId xmlns:a16="http://schemas.microsoft.com/office/drawing/2014/main" id="{605A5A87-0D4E-520E-B859-0E375CDF52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3364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6">
            <a:extLst>
              <a:ext uri="{FF2B5EF4-FFF2-40B4-BE49-F238E27FC236}">
                <a16:creationId xmlns:a16="http://schemas.microsoft.com/office/drawing/2014/main" id="{093DCEF5-69FD-9757-09A8-261C134734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27438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6">
            <a:extLst>
              <a:ext uri="{FF2B5EF4-FFF2-40B4-BE49-F238E27FC236}">
                <a16:creationId xmlns:a16="http://schemas.microsoft.com/office/drawing/2014/main" id="{A5520BD3-FC13-0F18-FBD0-1F903A2423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81512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6">
            <a:extLst>
              <a:ext uri="{FF2B5EF4-FFF2-40B4-BE49-F238E27FC236}">
                <a16:creationId xmlns:a16="http://schemas.microsoft.com/office/drawing/2014/main" id="{7E748CC5-F80E-F45D-8C3A-966D944F43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2120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31D2E60-3E17-7047-42B5-498FEE3EB3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59740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FD48FB29-192A-57E7-6DEA-AB4C6167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71154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2864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  <a:noFill/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104D2EB8-360F-1512-645B-A1B5AE954F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59740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62716F3F-8545-C3AD-DE74-223356DA57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71154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D9F75A-F491-F816-6076-836525B860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688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A7E14FC-7151-E0BE-7AFD-D2E2D62E77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59740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5E48B52-9006-142D-7F0F-E7718BFCB9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11201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1B992765-5469-81A6-394B-1D35C789F82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6690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C86F0EB-4936-76A8-9E93-08E6C3DDDF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22617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24D7A2-0A2F-B7D0-A97A-A422D087D5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0843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66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0">
            <a:extLst>
              <a:ext uri="{FF2B5EF4-FFF2-40B4-BE49-F238E27FC236}">
                <a16:creationId xmlns:a16="http://schemas.microsoft.com/office/drawing/2014/main" id="{D5EE4931-6768-D7C6-B027-6E20839491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7053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0F440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5" name="Freeform 70">
            <a:extLst>
              <a:ext uri="{FF2B5EF4-FFF2-40B4-BE49-F238E27FC236}">
                <a16:creationId xmlns:a16="http://schemas.microsoft.com/office/drawing/2014/main" id="{5C7026B2-F8D8-FAB2-1088-B31F96540B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0804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5D910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4" name="Freeform 70">
            <a:extLst>
              <a:ext uri="{FF2B5EF4-FFF2-40B4-BE49-F238E27FC236}">
                <a16:creationId xmlns:a16="http://schemas.microsoft.com/office/drawing/2014/main" id="{5186F264-49D3-4090-823A-02893CD72C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1250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3680C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reeform 70">
            <a:extLst>
              <a:ext uri="{FF2B5EF4-FFF2-40B4-BE49-F238E27FC236}">
                <a16:creationId xmlns:a16="http://schemas.microsoft.com/office/drawing/2014/main" id="{AC3006C4-BF8C-8B98-57E0-4C75052BF3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7636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EC9F0B"/>
          </a:solidFill>
          <a:ln>
            <a:solidFill>
              <a:srgbClr val="EC9F0B"/>
            </a:solidFill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4BDBAB-14DB-197F-8EA1-A4026CDC5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263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C3DFAD5D-F262-E524-900F-B81C0FA82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48324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8F99D252-4EB7-03DB-8C58-53B69DD876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9251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2DE66A0-1FC8-776D-2462-D49E64DC1A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1852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D08A5CBB-3497-CA70-D127-FA55FDAC516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9240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9B0CE01-1AEF-7DC2-5A09-00BFA065DFED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6282073" y="-2841222"/>
            <a:ext cx="12700" cy="9049417"/>
          </a:xfrm>
          <a:prstGeom prst="bentConnector3">
            <a:avLst>
              <a:gd name="adj1" fmla="val 1800000"/>
            </a:avLst>
          </a:prstGeom>
          <a:ln w="22225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058BB28F-B3C4-241F-51D9-6B9A6C5D832E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6294244" y="1124443"/>
            <a:ext cx="12700" cy="9049417"/>
          </a:xfrm>
          <a:prstGeom prst="bentConnector3">
            <a:avLst>
              <a:gd name="adj1" fmla="val 2769236"/>
            </a:avLst>
          </a:prstGeom>
          <a:ln w="22225" cap="rnd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36">
            <a:extLst>
              <a:ext uri="{FF2B5EF4-FFF2-40B4-BE49-F238E27FC236}">
                <a16:creationId xmlns:a16="http://schemas.microsoft.com/office/drawing/2014/main" id="{9713158F-8810-66D4-768E-CBBC238CE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6784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6">
            <a:extLst>
              <a:ext uri="{FF2B5EF4-FFF2-40B4-BE49-F238E27FC236}">
                <a16:creationId xmlns:a16="http://schemas.microsoft.com/office/drawing/2014/main" id="{2396E205-D7EC-5B8B-C662-D776223185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736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6">
            <a:extLst>
              <a:ext uri="{FF2B5EF4-FFF2-40B4-BE49-F238E27FC236}">
                <a16:creationId xmlns:a16="http://schemas.microsoft.com/office/drawing/2014/main" id="{292F6024-F61C-4204-37DB-DAD42342B0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280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8BF3F9C-F0C7-4109-DB00-AF74113D61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0898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EC9F0B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D37CBEA-5986-8685-64C5-183A3630D1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95452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3680C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075EE09-9833-7B6A-B2A7-B69759074A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20006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5D910D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D74A55F-30E7-13F2-182C-700DAD28FC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30492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0F440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186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+ Copy - Dr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36135DED-36D8-99A2-BEEE-C339F63E6A0A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304796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C648F1-B735-FA9C-BE4E-ED579776AE4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4800" y="4419601"/>
            <a:ext cx="3657584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91085A7-EBBF-EF8B-5149-D4D78AF6BD7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267186" y="4419601"/>
            <a:ext cx="3657613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CF2C88-E784-B887-29C6-C86ABDAE698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229600" y="4419601"/>
            <a:ext cx="3657595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26CFC927-54B7-C5B7-E60C-38D6EE901D32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4258242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E65CED6F-0B77-30C6-E22C-B8883C7FCB67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29600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AB205B-7C1F-D7A8-3195-63BC12963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B2AD6C-5A9B-8507-463D-FF555734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92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026F0-9A71-4943-65F5-E58B0C965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84C1C78-E80E-CE37-55BF-58BA7EFEC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F3F8FA-B30E-7AC5-CF2D-2A2C4C6F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3137B60-E4D6-4FD2-452F-AD9D3FECC7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030FF7A-E0AE-C652-5648-E29D083818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C63A6B7-9DBF-037C-DD66-D4DBFC1C28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C4DBECC-B53C-2396-C7B9-9A2426CCBF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F238CD9-CBB1-200B-EEB7-AFFDC9E7C8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AC83664-26A4-BA40-BB5D-4F5C9AF474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03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7F4FE5B-5F8E-E216-8BAC-205762A7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F50471-D763-CA74-F405-ACED46EF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7971E76-12A2-661B-FACD-6C2123716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DA9835B-7401-6A30-DB0D-556D82CC1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93165F-4D89-0A5D-42C0-4B0473883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55602C-2E66-B61E-5328-5197ECE6FB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8970E3-7DB7-69DE-D268-492514798D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B0A2EA7-5E6B-6FF9-6A4C-514C001B50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8CB30A6-5EBD-6EB9-4006-EA1B753AF3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D78051-C642-9122-8309-5C44484415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52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3D448A-6F6D-AC3B-84E0-08CFA264E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B5861-B329-94C3-77C3-73ACFD6B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783CDD-F837-985F-76FF-3AB1E77A7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CC2D7-BA04-CC20-035A-4772F0350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F31268-C508-3A95-9A32-51868208C0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FE2062E-A5C1-AAEA-E6C1-24379AAE2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D994C4-6938-6D1F-0427-0B49992B19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B57E41C-690C-87FE-F584-1CE0ECBACC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951E57E-B01C-4174-8B55-EE0BDDF568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B75A417-2475-713F-DF45-707F7C024F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464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C242FB5-CA88-5E19-554B-3FD70267B21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0F440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DC08E4-2FCD-7E6B-9E00-26ABFC93A4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847AB5-08EA-07FD-0B81-21C938719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70F598-C502-C221-1607-85AB67ABC5F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8770D10-DB1B-82BC-4773-84D65D9AB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3018F0D-82E2-3CE3-117E-EA35207570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6D03C6E-A2E1-A64B-59C5-392BB03CC1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5D910D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5D910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5D910D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5D910D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5D910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86542C-5E5D-6CE9-9E99-34153337B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14FD4-D5F5-3D03-6669-3F48F881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92F1AEB-8046-A2D4-30CA-7197BC53E8B3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CD31BC9-DEED-705E-596F-90F3784F50F8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A59ABE3-4718-4CF9-913B-381023AB3DF7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BA0F92C-6587-9C26-0375-0E086FC9C6A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8409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880ABD7-63A3-149D-EFF7-B32FDE7C2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02B41A-200F-AD75-559D-2217CB9A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E892A7C-B52D-3C5E-8BC0-444AB8B58F8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1BE445-FE6F-80E5-97A3-05F180D85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0FC361C-D19E-353F-1EEF-25A27245D0F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578B12E-AFB0-AB96-9625-C82B6F6865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F6D3F89-0198-D2ED-6F48-832A6A88EF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CE98802-78D1-57AB-ECF7-FEEAD05FF7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C2C2217-6493-1FAC-9488-2033B835E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58227F53-8006-920F-512B-FC96A76B02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4A8350-CD02-3A22-20B6-716A895097DF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AB2F5A-F69D-27C9-B35B-A62B35F9ADA2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CD4345-CE30-964A-B676-BF420540755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4C02C5-9B59-E560-D00D-327EEC4E8C55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05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2355A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0727B-F520-7900-672F-2AE2EA4DF7DF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F4F30-8B1E-9993-2C50-CF6FB44FFD2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D988B-E6EC-CC8B-CF48-8C80BF5B48AD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8A170-D080-4E7A-16C2-AC8BB5C3B870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C48599-CAA8-3C50-B2DF-CBEC849120D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6421C-680B-D6F3-EDE4-2312A06637F5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45598-0980-503B-87A8-7650A912A08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BDAE0-AA09-5054-138B-409141B7D10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D0C52-4CC2-A048-13D4-5776B54F266F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483DFD-A2F0-7C6D-F6CE-5193DFC68615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C4CE8-B62F-59A9-7A2F-49DD1D9C6673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FB3BF-A271-82FE-4D36-EAE5F93F252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6E9154-5830-9D46-6B9B-BB42A85E36C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52738-0331-142A-C6C3-C13B87BD560D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9A24B-5A3A-5C2F-5158-E71D2BD446BA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D44C41-B6D0-5752-B686-0AFA18130814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C6ADB45-91F8-32E5-F50D-E393F14F3E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DA0642C-B147-E66E-9356-BF91633B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458F267-C587-52A9-0895-3E4CE0DA016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05E962-95EF-2CCF-FD9A-ECC80C1E67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25E8A4C-75B3-412F-228E-95549DC6F35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2D6D21F-7FDC-0675-E9BF-D1D2D29BA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E11E3FC-67CF-2551-D67F-E05C32CAF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74BE8BB-0D0A-465A-ED82-FBC87AD814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ACB5F87-ADB0-2792-060F-C23FAB8C45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D2327EE9-30F6-5C8B-92DA-A3DA5FA456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35CEC-D80E-8E74-90E9-798ED8ADC861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71BC4E-E41E-458B-BE9D-BE383375DDBD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BFB918-C2D6-C89D-ACFC-822FA25B59B1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A19E87-5517-9FC2-7EDE-67316D02951D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6881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9063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+Bullet -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5024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71A9E3"/>
                </a:solidFill>
                <a:latin typeface="+mn-lt"/>
              </a:defRPr>
            </a:lvl2pPr>
            <a:lvl3pPr>
              <a:defRPr>
                <a:solidFill>
                  <a:srgbClr val="71A9E3"/>
                </a:solidFill>
                <a:latin typeface="+mn-lt"/>
              </a:defRPr>
            </a:lvl3pPr>
            <a:lvl4pPr>
              <a:defRPr>
                <a:solidFill>
                  <a:srgbClr val="71A9E3"/>
                </a:solidFill>
                <a:latin typeface="+mn-lt"/>
              </a:defRPr>
            </a:lvl4pPr>
            <a:lvl5pPr>
              <a:defRPr>
                <a:solidFill>
                  <a:srgbClr val="71A9E3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EF82-6A3D-1633-4259-573E57F1B4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90378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836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3136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5177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493E6C-673E-8ADB-07B5-8A9A583E2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0E534B-1328-9573-C510-DF01837DD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745233-8242-6501-BDD1-6A066F19F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971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5E9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DF40BA9-9DA8-1704-98B3-11192E639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71AAEC-79CE-8340-6FC6-574C7C43A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060F503-A312-5007-5FB9-D49F373B4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666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-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69740"/>
            <a:ext cx="5187687" cy="4009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800" y="5768975"/>
            <a:ext cx="51876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0"/>
            <a:ext cx="5187691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3EA97-DEBE-C07E-0A6E-2C52FBDC8BF2}"/>
              </a:ext>
            </a:extLst>
          </p:cNvPr>
          <p:cNvSpPr/>
          <p:nvPr userDrawn="1"/>
        </p:nvSpPr>
        <p:spPr>
          <a:xfrm>
            <a:off x="6095998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E32CAC8-7CBB-93A4-FE78-B76DE7A0515E}"/>
              </a:ext>
            </a:extLst>
          </p:cNvPr>
          <p:cNvSpPr txBox="1">
            <a:spLocks/>
          </p:cNvSpPr>
          <p:nvPr userDrawn="1"/>
        </p:nvSpPr>
        <p:spPr>
          <a:xfrm>
            <a:off x="6400797" y="5768975"/>
            <a:ext cx="5486405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DCEEA0-CC92-ADFC-3AE4-D23CA67105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794" y="1219200"/>
            <a:ext cx="5187689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riangle 22">
            <a:extLst>
              <a:ext uri="{FF2B5EF4-FFF2-40B4-BE49-F238E27FC236}">
                <a16:creationId xmlns:a16="http://schemas.microsoft.com/office/drawing/2014/main" id="{F30ADE9A-4C5E-2D90-A385-B666A1B8DB8E}"/>
              </a:ext>
            </a:extLst>
          </p:cNvPr>
          <p:cNvSpPr/>
          <p:nvPr userDrawn="1"/>
        </p:nvSpPr>
        <p:spPr>
          <a:xfrm rot="5400000">
            <a:off x="5670305" y="3257223"/>
            <a:ext cx="851390" cy="376122"/>
          </a:xfrm>
          <a:prstGeom prst="triangle">
            <a:avLst>
              <a:gd name="adj" fmla="val 50766"/>
            </a:avLst>
          </a:prstGeom>
          <a:solidFill>
            <a:schemeClr val="tx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FF21BC3-6CCA-C456-3B0A-6B16ED2F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94" y="199945"/>
            <a:ext cx="5187690" cy="429397"/>
          </a:xfrm>
        </p:spPr>
        <p:txBody>
          <a:bodyPr/>
          <a:lstStyle>
            <a:lvl1pPr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261DA-335E-CD8E-DD2C-DA8B5FFADE6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6156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F52B395-E324-C350-A724-74D5490A02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1DA6A-7A47-6758-B9D8-70914456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Universal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145798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0727B-F520-7900-672F-2AE2EA4DF7DF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F4F30-8B1E-9993-2C50-CF6FB44FFD2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D988B-E6EC-CC8B-CF48-8C80BF5B48AD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8A170-D080-4E7A-16C2-AC8BB5C3B870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C48599-CAA8-3C50-B2DF-CBEC849120D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6421C-680B-D6F3-EDE4-2312A06637F5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45598-0980-503B-87A8-7650A912A08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BDAE0-AA09-5054-138B-409141B7D10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D0C52-4CC2-A048-13D4-5776B54F266F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483DFD-A2F0-7C6D-F6CE-5193DFC68615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C4CE8-B62F-59A9-7A2F-49DD1D9C6673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FB3BF-A271-82FE-4D36-EAE5F93F252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6E9154-5830-9D46-6B9B-BB42A85E36C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52738-0331-142A-C6C3-C13B87BD560D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9A24B-5A3A-5C2F-5158-E71D2BD446BA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D44C41-B6D0-5752-B686-0AFA18130814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6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84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DBE87-4405-F3CD-9E1A-0AB2F0FA1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8" y="1219200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80F5E-74CC-98D2-7A49-093D2CF6B2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688" y="2574888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75DAA2E-1A7B-0209-4979-AE7C94A036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8" y="3930576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78311-4CC6-636F-837D-EEA883F21D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1338" y="1219200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B441E31-BF1D-AA0C-C5FB-DF20E29DB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1338" y="2574888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F78DB37-E4D6-9295-325E-6FFD2BE7F7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3930576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5447B70-0D32-5005-C25E-A71D7563D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E49524-CA80-7F34-D4E5-CC7E4BC5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71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74AD4FF-798E-DDD9-414C-962521CD9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028C9D-C44D-C775-287E-01E9AE90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676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48399" y="248594"/>
            <a:ext cx="5638802" cy="53902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7B98CD-AC1E-E6C0-C7B4-1B8FD18FC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56388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D8C6F-44C5-DAF3-23C9-0323B4C1B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8594"/>
            <a:ext cx="5638800" cy="475306"/>
          </a:xfrm>
        </p:spPr>
        <p:txBody>
          <a:bodyPr anchor="t" anchorCtr="0"/>
          <a:lstStyle/>
          <a:p>
            <a:r>
              <a:rPr lang="en-US"/>
              <a:t>Click to title</a:t>
            </a:r>
          </a:p>
        </p:txBody>
      </p:sp>
    </p:spTree>
    <p:extLst>
      <p:ext uri="{BB962C8B-B14F-4D97-AF65-F5344CB8AC3E}">
        <p14:creationId xmlns:p14="http://schemas.microsoft.com/office/powerpoint/2010/main" val="2286129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7751" y="1219200"/>
            <a:ext cx="5489449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Chart Placeholder 3">
            <a:extLst>
              <a:ext uri="{FF2B5EF4-FFF2-40B4-BE49-F238E27FC236}">
                <a16:creationId xmlns:a16="http://schemas.microsoft.com/office/drawing/2014/main" id="{00B4BC49-B99B-1177-E500-12757729D6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4800" y="1219200"/>
            <a:ext cx="5489448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5204B2-C25E-54D8-44CC-ABA38DAF6914}"/>
              </a:ext>
            </a:extLst>
          </p:cNvPr>
          <p:cNvCxnSpPr/>
          <p:nvPr userDrawn="1"/>
        </p:nvCxnSpPr>
        <p:spPr>
          <a:xfrm>
            <a:off x="6096000" y="12192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BB8363-5EEA-956C-441D-06AAB0B850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115824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73C31-DBB3-2208-A521-999FF953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1158240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077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E1158365-DD41-790A-BEFB-4191AF8CA27A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 flipH="1">
            <a:off x="301752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648A33B1-F67C-635E-1912-D01AEF232C52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 flipH="1">
            <a:off x="4222376" y="3529321"/>
            <a:ext cx="3769455" cy="259057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9477BE40-9125-CCF0-D9F2-A29731F77AE4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 flipH="1">
            <a:off x="4209606" y="701964"/>
            <a:ext cx="3769455" cy="257068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50">
            <a:extLst>
              <a:ext uri="{FF2B5EF4-FFF2-40B4-BE49-F238E27FC236}">
                <a16:creationId xmlns:a16="http://schemas.microsoft.com/office/drawing/2014/main" id="{56FCF207-0EA6-4BF7-0A42-068E64A0C6F5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 flipH="1">
            <a:off x="8283374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EF2E3-ABE2-A4E6-B1FD-D8E2470217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3739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04800" y="1219200"/>
            <a:ext cx="11582401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FE36E9-714D-992A-9553-63C3133B3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3F7F31-4B83-C3E8-EB1D-FD6C87B2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338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235FC-2BFF-D2F6-B24B-8A0CB7A0369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5481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1851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akeaways Dr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14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chemeClr val="accent5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A42F8D-FD45-1020-AE77-8199A0C7654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719D273-2584-873C-0535-6C85EA591315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77CC8-E137-F371-4009-884CF36161C4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CAC497-AF23-588E-91F9-154DE741A891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BEA982-B3FB-D392-3292-2CA950BD90F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EBD14B-3DDF-E332-200E-E7308C2C1AE0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0B773D-90CF-5739-25AD-7F426773B3F3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D92367-2C65-6CBC-746B-98FEA4E55E5A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90E16E-CE31-49A7-461B-D7A0B24E83A2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C10AC1-0A43-8631-16CD-7764F1C7857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3EA04E-7926-0CA3-309A-E149CA3360E5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F44EE-08C7-80E6-562B-899667C69CFD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A233AD-D8F8-1A88-D470-F569F2A1D8FC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0B00F3-F0B6-5650-606A-C84EE3FFD33A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E820D6-2006-4CDA-7018-0C4035E266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7D2BBE-9F1F-FCFD-9C6A-89EDE2831FFD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25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2B886-E61E-7BB4-B0DD-DC2FF24EAF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9182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Takeaways Drink">
    <p:bg>
      <p:bgPr>
        <a:solidFill>
          <a:srgbClr val="FB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60B6A-192B-3529-D749-1EF72AE9094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5892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CBFFC2-1D04-EF48-A388-95DB2B216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D484A-938C-B017-C04F-A83D0A57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9819057-E5D7-F5B5-80B8-9D7ACF1BA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D7C8C64-7DA7-695D-77FD-154A30364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28AFB-3CA6-BE65-81A7-B0D1C091938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91190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50AA3F9-21A5-E27D-8950-EB829485AA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9C0A931-72BC-0356-B06E-B975330614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920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2EE75-7A55-5193-C356-31AD2386985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9921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D29EE-A3C0-3200-A5BC-DB78A9C5B0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4A8199-D7C3-8C1A-9917-6F4FFF77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6CBAC9C-3270-8C3D-55F7-B20DEA5AB3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45DEAD8-0715-5FF7-F4B8-BBD1F23C74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D7025DC-7B04-F2E8-D156-8564266B8B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77FFD-F9B9-3CCA-A145-F23B5D2C2FA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5866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6710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D43D8-0728-76B9-5BEC-721CBA413DB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7263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42EAE78A-A977-01CA-A116-2B9E201DFA70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81C1A-BF3A-436C-E104-9E52FC208E4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39735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AF816B51-0B2B-07F2-FCB3-11207A3D0955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F998D-D59B-1F7C-942E-1E40A1E67A5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005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4B9A5-FB58-9A71-6414-BEBF4B1F0F2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95ECE8-5DA8-F866-3420-5F3CE342DE8A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069D75-D039-B5DD-8AD3-576FE5416A95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B98D7F-52AD-8D84-3521-2E7F8620335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BD8B7-0EA8-211E-0FA4-389B9680477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00246A-25E4-0F73-A740-AEC49B4E3DA6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7F129-3242-92C8-6057-D90FE763DCA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BE8FC-4451-27D0-D345-3D31B4565E8F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A8E7A-F1F4-E928-A267-92C93713E35D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9BE32-7A76-0026-F37A-EAA381109217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8412D1-5B92-3139-AE86-D49C38CEAD86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038C-A6AC-33E5-7729-8CDB678B8FB2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DFCD51-E558-F7F4-2E02-88E9E9FD9BF1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92AE7-9A4C-8593-75B9-D2606DF865E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9C2836-EE8B-CF72-4233-9EC9DDED8D5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64C47-A537-F05D-E667-A1CF358340B8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99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8106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9705-392E-1513-A73C-8B73FBF443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399" y="304801"/>
            <a:ext cx="5638801" cy="5829300"/>
          </a:xfrm>
          <a:prstGeom prst="roundRect">
            <a:avLst>
              <a:gd name="adj" fmla="val 2768"/>
            </a:avLst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219200"/>
            <a:ext cx="5638799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3379788"/>
            <a:ext cx="5638800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7CE26B-FE56-D52E-D936-DE13DCDBD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4029076"/>
            <a:ext cx="5638799" cy="2109258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defRPr sz="1400">
                <a:solidFill>
                  <a:schemeClr val="tx2"/>
                </a:solidFill>
                <a:latin typeface="+mn-lt"/>
              </a:defRPr>
            </a:lvl2pPr>
            <a:lvl3pPr>
              <a:defRPr sz="1200">
                <a:solidFill>
                  <a:schemeClr val="tx2"/>
                </a:solidFill>
                <a:latin typeface="+mn-lt"/>
              </a:defRPr>
            </a:lvl3pPr>
            <a:lvl4pPr>
              <a:defRPr sz="1100">
                <a:solidFill>
                  <a:schemeClr val="tx2"/>
                </a:solidFill>
                <a:latin typeface="+mn-lt"/>
              </a:defRPr>
            </a:lvl4pPr>
            <a:lvl5pP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24375-C552-8786-CB9F-47605F8904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31694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CDE6CA2-CEA1-4A7E-3B9D-7B997AF6C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533584"/>
            <a:ext cx="842066" cy="7498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22643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BBC66A-E42E-141A-B875-89770102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5" y="415635"/>
            <a:ext cx="843534" cy="749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2857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0F440D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DDE28-076A-30B3-3A87-D22CCDE420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303132-93C3-B58B-51CF-9C0FED72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498078"/>
            <a:ext cx="658705" cy="74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EF99-1424-2925-FC60-5D8A1725D73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2630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Drink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2355A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F30E4F8F-C6C8-F57D-0CDA-4E4AE1731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342" b="34504"/>
          <a:stretch>
            <a:fillRect/>
          </a:stretch>
        </p:blipFill>
        <p:spPr>
          <a:xfrm>
            <a:off x="8536804" y="535326"/>
            <a:ext cx="3655196" cy="6286381"/>
          </a:xfrm>
          <a:custGeom>
            <a:avLst/>
            <a:gdLst>
              <a:gd name="connsiteX0" fmla="*/ 0 w 3655196"/>
              <a:gd name="connsiteY0" fmla="*/ 0 h 6286381"/>
              <a:gd name="connsiteX1" fmla="*/ 3655196 w 3655196"/>
              <a:gd name="connsiteY1" fmla="*/ 0 h 6286381"/>
              <a:gd name="connsiteX2" fmla="*/ 3655196 w 3655196"/>
              <a:gd name="connsiteY2" fmla="*/ 6286381 h 6286381"/>
              <a:gd name="connsiteX3" fmla="*/ 0 w 3655196"/>
              <a:gd name="connsiteY3" fmla="*/ 6286381 h 628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5196" h="6286381">
                <a:moveTo>
                  <a:pt x="0" y="0"/>
                </a:moveTo>
                <a:lnTo>
                  <a:pt x="3655196" y="0"/>
                </a:lnTo>
                <a:lnTo>
                  <a:pt x="3655196" y="6286381"/>
                </a:lnTo>
                <a:lnTo>
                  <a:pt x="0" y="62863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548BC-7DFB-3A37-F824-E7E7F7C1D8D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0560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96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4262262-1774-13E8-18F1-4C24C4D04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472" b="15247"/>
          <a:stretch>
            <a:fillRect/>
          </a:stretch>
        </p:blipFill>
        <p:spPr>
          <a:xfrm>
            <a:off x="7746460" y="406558"/>
            <a:ext cx="4445540" cy="6451443"/>
          </a:xfrm>
          <a:custGeom>
            <a:avLst/>
            <a:gdLst>
              <a:gd name="connsiteX0" fmla="*/ 0 w 4445540"/>
              <a:gd name="connsiteY0" fmla="*/ 0 h 6451443"/>
              <a:gd name="connsiteX1" fmla="*/ 4445540 w 4445540"/>
              <a:gd name="connsiteY1" fmla="*/ 0 h 6451443"/>
              <a:gd name="connsiteX2" fmla="*/ 4445540 w 4445540"/>
              <a:gd name="connsiteY2" fmla="*/ 6451443 h 6451443"/>
              <a:gd name="connsiteX3" fmla="*/ 0 w 4445540"/>
              <a:gd name="connsiteY3" fmla="*/ 6451443 h 645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540" h="6451443">
                <a:moveTo>
                  <a:pt x="0" y="0"/>
                </a:moveTo>
                <a:lnTo>
                  <a:pt x="4445540" y="0"/>
                </a:lnTo>
                <a:lnTo>
                  <a:pt x="4445540" y="6451443"/>
                </a:lnTo>
                <a:lnTo>
                  <a:pt x="0" y="645144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64CEC-D9C3-D330-8F47-628A92E9ABC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4240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09C7D38-9FF8-6C4D-A76D-C1D44972A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016"/>
          <a:stretch>
            <a:fillRect/>
          </a:stretch>
        </p:blipFill>
        <p:spPr>
          <a:xfrm>
            <a:off x="7388774" y="512064"/>
            <a:ext cx="5035836" cy="6345936"/>
          </a:xfrm>
          <a:custGeom>
            <a:avLst/>
            <a:gdLst>
              <a:gd name="connsiteX0" fmla="*/ 0 w 5035836"/>
              <a:gd name="connsiteY0" fmla="*/ 0 h 6345936"/>
              <a:gd name="connsiteX1" fmla="*/ 5035836 w 5035836"/>
              <a:gd name="connsiteY1" fmla="*/ 0 h 6345936"/>
              <a:gd name="connsiteX2" fmla="*/ 5035836 w 5035836"/>
              <a:gd name="connsiteY2" fmla="*/ 880638 h 6345936"/>
              <a:gd name="connsiteX3" fmla="*/ 4803226 w 5035836"/>
              <a:gd name="connsiteY3" fmla="*/ 880638 h 6345936"/>
              <a:gd name="connsiteX4" fmla="*/ 4803226 w 5035836"/>
              <a:gd name="connsiteY4" fmla="*/ 6345936 h 6345936"/>
              <a:gd name="connsiteX5" fmla="*/ 0 w 5035836"/>
              <a:gd name="connsiteY5" fmla="*/ 6345936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5836" h="6345936">
                <a:moveTo>
                  <a:pt x="0" y="0"/>
                </a:moveTo>
                <a:lnTo>
                  <a:pt x="5035836" y="0"/>
                </a:lnTo>
                <a:lnTo>
                  <a:pt x="5035836" y="880638"/>
                </a:lnTo>
                <a:lnTo>
                  <a:pt x="4803226" y="880638"/>
                </a:lnTo>
                <a:lnTo>
                  <a:pt x="4803226" y="6345936"/>
                </a:lnTo>
                <a:lnTo>
                  <a:pt x="0" y="634593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0A995-3A03-E488-2DE7-FB5CBF54FC2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170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3680CE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Gilroy Medium" panose="00000600000000000000" pitchFamily="50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83AE73-A754-7B0F-0503-8F9A15D171DE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28" t="5197" r="60034" b="16119"/>
          <a:stretch/>
        </p:blipFill>
        <p:spPr>
          <a:xfrm>
            <a:off x="0" y="0"/>
            <a:ext cx="461010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0A2BE27-19D4-21C5-0677-A4371A5B178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4749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FE8701-18AC-1DDE-6FDB-A1B213C27C8A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19" t="4942" r="54239" b="11734"/>
          <a:stretch/>
        </p:blipFill>
        <p:spPr>
          <a:xfrm>
            <a:off x="0" y="0"/>
            <a:ext cx="58022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8AFE4-9B9D-6946-8A8B-332A60BDCD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39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28285-F5AC-8A3D-6643-900F6667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E28AC-C348-EE03-938F-68D9895D527D}"/>
              </a:ext>
            </a:extLst>
          </p:cNvPr>
          <p:cNvSpPr txBox="1"/>
          <p:nvPr userDrawn="1"/>
        </p:nvSpPr>
        <p:spPr>
          <a:xfrm>
            <a:off x="815009" y="65797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Sustainability">
    <p:bg>
      <p:bgPr>
        <a:solidFill>
          <a:srgbClr val="0F4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5D91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Gilroy Medium" panose="00000600000000000000" pitchFamily="50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DFCD31-76F7-5A4A-C08E-4435C05FD665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02" r="42975" b="9499"/>
          <a:stretch/>
        </p:blipFill>
        <p:spPr>
          <a:xfrm>
            <a:off x="0" y="-710334"/>
            <a:ext cx="7505700" cy="7568334"/>
          </a:xfrm>
          <a:custGeom>
            <a:avLst/>
            <a:gdLst>
              <a:gd name="connsiteX0" fmla="*/ 0 w 7505700"/>
              <a:gd name="connsiteY0" fmla="*/ 0 h 7568334"/>
              <a:gd name="connsiteX1" fmla="*/ 7505700 w 7505700"/>
              <a:gd name="connsiteY1" fmla="*/ 0 h 7568334"/>
              <a:gd name="connsiteX2" fmla="*/ 7505700 w 7505700"/>
              <a:gd name="connsiteY2" fmla="*/ 7568334 h 7568334"/>
              <a:gd name="connsiteX3" fmla="*/ 0 w 7505700"/>
              <a:gd name="connsiteY3" fmla="*/ 7568334 h 756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7568334">
                <a:moveTo>
                  <a:pt x="0" y="0"/>
                </a:moveTo>
                <a:lnTo>
                  <a:pt x="7505700" y="0"/>
                </a:lnTo>
                <a:lnTo>
                  <a:pt x="7505700" y="7568334"/>
                </a:lnTo>
                <a:lnTo>
                  <a:pt x="0" y="7568334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C3E1F1-2E92-1648-74E7-AA42DA16A5B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9734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7085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1307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Gilroy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EF82-6A3D-1633-4259-573E57F1B4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3D9CF-6623-33FA-BCDE-3790E5BC7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1274" y="2824138"/>
            <a:ext cx="4369451" cy="120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2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4" name="Picture 23" descr="A logo with white text and colorful leaves&#10;&#10;AI-generated content may be incorrect.">
            <a:extLst>
              <a:ext uri="{FF2B5EF4-FFF2-40B4-BE49-F238E27FC236}">
                <a16:creationId xmlns:a16="http://schemas.microsoft.com/office/drawing/2014/main" id="{D5CC85D4-ADB6-A385-EEFA-BCC1AE373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50" y="5861431"/>
            <a:ext cx="1511354" cy="8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7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v2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321748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Blank-Blue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79BFA2-9768-37EC-5656-D5310FB67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8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-DarkBlue">
    <p:bg>
      <p:bgPr>
        <a:solidFill>
          <a:srgbClr val="135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A4C8EB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A4C8EB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A4C8EB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E10007-65EE-3DC5-D278-0C9D7E3A3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59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BFDE7E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DBEDD-48E1-F0BC-E1F5-56C1CFDC6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3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4216-DDEC-72B9-9E60-E714B7EF465A}"/>
              </a:ext>
            </a:extLst>
          </p:cNvPr>
          <p:cNvSpPr txBox="1"/>
          <p:nvPr userDrawn="1"/>
        </p:nvSpPr>
        <p:spPr>
          <a:xfrm>
            <a:off x="815546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7BABE-A72A-AC8E-3D81-85920E16ACD6}"/>
              </a:ext>
            </a:extLst>
          </p:cNvPr>
          <p:cNvSpPr txBox="1"/>
          <p:nvPr userDrawn="1"/>
        </p:nvSpPr>
        <p:spPr>
          <a:xfrm>
            <a:off x="1099751" y="65120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F3051-143D-99BA-E445-C800F2389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35B6BC-B286-4CDC-591D-D4401E79134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9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E7F8E-04D4-A56A-1BCE-393E662B38E0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3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9C008-B438-8A37-A449-C266396B3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3F584-DFE9-52B6-FCD7-BAD0737D45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672524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4A85-6C17-6FD1-87B6-ADE96538063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9F6-CDC3-72E7-E238-D8C4FE2D9181}"/>
              </a:ext>
            </a:extLst>
          </p:cNvPr>
          <p:cNvSpPr txBox="1"/>
          <p:nvPr userDrawn="1"/>
        </p:nvSpPr>
        <p:spPr>
          <a:xfrm>
            <a:off x="11446884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077E3-40E7-E1C6-9556-60CBF8A93C79}"/>
              </a:ext>
            </a:extLst>
          </p:cNvPr>
          <p:cNvSpPr txBox="1"/>
          <p:nvPr userDrawn="1"/>
        </p:nvSpPr>
        <p:spPr>
          <a:xfrm>
            <a:off x="806116" y="65572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77C6F-2854-1D7B-4CB4-78D6270A6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9A1E6-E1AA-7EC1-8287-49071D7C3BF9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064642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46315-B0B3-1EC1-FDC0-6BDAD184C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AC1FA-5FEE-2B48-80F3-D73F1BCE406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039965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251821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A13F1-F363-9D8B-763B-FF6DB8061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22E13-77AC-E425-8E7B-59FA7E5166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8620078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B93E-9E09-2CDA-076E-EDCAD081B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3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D2125-5374-13E1-F795-AC82A9236A1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41036-711C-D15D-D98A-A3898870B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15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B0304-F7B9-A020-6563-16CB86C1EF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577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FD073-596B-C966-AD2B-94EB41D06CE4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8BD11-B504-A733-1D48-48A168A10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3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DFB88-1BF6-658B-090A-FA594F13B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" y="3888828"/>
            <a:ext cx="3657600" cy="174521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794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FCA3879-DB25-6606-BE61-7468DA06E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3E6C5A6-EDAC-314F-5AE5-9564331359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672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FB600BF-AFD2-4AD7-7C7D-AB04EDAF7D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60848-68E6-C17F-C22D-EA1FF5F4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50">
            <a:extLst>
              <a:ext uri="{FF2B5EF4-FFF2-40B4-BE49-F238E27FC236}">
                <a16:creationId xmlns:a16="http://schemas.microsoft.com/office/drawing/2014/main" id="{A479D373-550A-277C-9E29-4763D6EF3203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4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50">
            <a:extLst>
              <a:ext uri="{FF2B5EF4-FFF2-40B4-BE49-F238E27FC236}">
                <a16:creationId xmlns:a16="http://schemas.microsoft.com/office/drawing/2014/main" id="{E3D0CA9A-9DCA-285D-5947-D27336FE76BA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 flipH="1">
            <a:off x="42672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04B5877-BF81-42FF-F396-FA19ECC3ECD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 flipH="1">
            <a:off x="82296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74799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DD9CA-9F0B-B737-A35D-05711DB59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5" y="362758"/>
            <a:ext cx="896203" cy="896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42475-506B-7A75-E736-9BDE0E6C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71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F5BC-3159-7D8C-75AA-14C890BE4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6" y="362758"/>
            <a:ext cx="896203" cy="8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B7BF6-CD50-1B4E-0BFC-3EF954589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740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line-Food">
    <p:bg>
      <p:bgPr>
        <a:solidFill>
          <a:srgbClr val="EE6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922F11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922F1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5DDFA-4EA6-8118-09EA-894AD2210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2" y="362758"/>
            <a:ext cx="1612900" cy="137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17875-20D0-C6F7-D1D7-E08E085476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53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E4383-3308-AECA-BC92-908820AE4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56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49EEA-D01D-3940-FE7A-2DCFA1445B13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793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23.emf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7FD04F-64FC-CE14-7E6C-AC14EBA406E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BED3BD-7FCF-DDCD-7ABE-D40D23D188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A59D2D-963F-FC5F-76F8-2685A84DE18E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E42FEF-4DE3-0DBB-DA93-5532D44E467D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13F617-5F5B-ACD6-9D53-086EA767038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425CA8-7AB3-EA99-FD7E-62D4B1311CFB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9C748B-6306-7E6F-B15A-87C022F79C3B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ACB2F7-8C1F-6661-CECE-A51272A62D67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832C14-1818-744E-59F5-7E196A22A1E4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7986FF-9B19-6DB4-4EFF-7DE6E971E1F0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DE6B9-5479-9F85-19C4-80BEEF56256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F9160E-19C5-F0F9-C653-3E1B8C79F1B8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18EDCB-350A-2B73-D4BF-0A47360A524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16AC3D-AE68-5D97-B0D7-72F51120ECB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989396-46DC-4E35-49EE-CF1F6C7A7E09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93C799-4C4D-A437-E150-353C52FA92FE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9" r:id="rId2"/>
    <p:sldLayoutId id="2147483824" r:id="rId3"/>
    <p:sldLayoutId id="2147483910" r:id="rId4"/>
    <p:sldLayoutId id="2147483856" r:id="rId5"/>
    <p:sldLayoutId id="2147483865" r:id="rId6"/>
    <p:sldLayoutId id="2147483825" r:id="rId7"/>
    <p:sldLayoutId id="2147483831" r:id="rId8"/>
    <p:sldLayoutId id="2147483845" r:id="rId9"/>
    <p:sldLayoutId id="2147483848" r:id="rId10"/>
    <p:sldLayoutId id="2147483857" r:id="rId11"/>
    <p:sldLayoutId id="2147483866" r:id="rId12"/>
    <p:sldLayoutId id="2147483828" r:id="rId13"/>
    <p:sldLayoutId id="2147483923" r:id="rId14"/>
    <p:sldLayoutId id="2147483922" r:id="rId15"/>
    <p:sldLayoutId id="2147483921" r:id="rId16"/>
    <p:sldLayoutId id="2147483919" r:id="rId17"/>
    <p:sldLayoutId id="2147483920" r:id="rId18"/>
    <p:sldLayoutId id="2147483918" r:id="rId19"/>
    <p:sldLayoutId id="2147483915" r:id="rId20"/>
    <p:sldLayoutId id="2147483916" r:id="rId21"/>
    <p:sldLayoutId id="2147483917" r:id="rId22"/>
    <p:sldLayoutId id="2147483913" r:id="rId23"/>
    <p:sldLayoutId id="2147483855" r:id="rId24"/>
    <p:sldLayoutId id="2147483852" r:id="rId25"/>
    <p:sldLayoutId id="2147483864" r:id="rId26"/>
    <p:sldLayoutId id="2147483875" r:id="rId27"/>
    <p:sldLayoutId id="2147483853" r:id="rId28"/>
    <p:sldLayoutId id="2147483876" r:id="rId29"/>
    <p:sldLayoutId id="2147483863" r:id="rId30"/>
    <p:sldLayoutId id="2147483874" r:id="rId31"/>
    <p:sldLayoutId id="2147483851" r:id="rId32"/>
    <p:sldLayoutId id="2147483885" r:id="rId33"/>
    <p:sldLayoutId id="2147483903" r:id="rId34"/>
    <p:sldLayoutId id="2147483847" r:id="rId35"/>
    <p:sldLayoutId id="2147483861" r:id="rId36"/>
    <p:sldLayoutId id="2147483870" r:id="rId37"/>
    <p:sldLayoutId id="2147483854" r:id="rId38"/>
    <p:sldLayoutId id="2147483826" r:id="rId39"/>
    <p:sldLayoutId id="2147483836" r:id="rId40"/>
    <p:sldLayoutId id="2147483837" r:id="rId41"/>
    <p:sldLayoutId id="2147483835" r:id="rId42"/>
    <p:sldLayoutId id="2147483842" r:id="rId43"/>
    <p:sldLayoutId id="2147483849" r:id="rId44"/>
    <p:sldLayoutId id="2147483888" r:id="rId45"/>
    <p:sldLayoutId id="2147483843" r:id="rId46"/>
    <p:sldLayoutId id="2147483905" r:id="rId47"/>
    <p:sldLayoutId id="2147483887" r:id="rId48"/>
    <p:sldLayoutId id="2147483904" r:id="rId49"/>
    <p:sldLayoutId id="2147483889" r:id="rId50"/>
    <p:sldLayoutId id="2147483890" r:id="rId51"/>
    <p:sldLayoutId id="2147483868" r:id="rId52"/>
    <p:sldLayoutId id="2147483886" r:id="rId53"/>
    <p:sldLayoutId id="2147483892" r:id="rId54"/>
    <p:sldLayoutId id="2147483893" r:id="rId55"/>
    <p:sldLayoutId id="2147483894" r:id="rId56"/>
    <p:sldLayoutId id="2147483846" r:id="rId57"/>
    <p:sldLayoutId id="2147483895" r:id="rId58"/>
    <p:sldLayoutId id="2147483896" r:id="rId59"/>
    <p:sldLayoutId id="2147483900" r:id="rId60"/>
    <p:sldLayoutId id="2147483838" r:id="rId61"/>
    <p:sldLayoutId id="2147483840" r:id="rId62"/>
    <p:sldLayoutId id="2147483872" r:id="rId63"/>
    <p:sldLayoutId id="2147483873" r:id="rId64"/>
    <p:sldLayoutId id="2147483906" r:id="rId65"/>
    <p:sldLayoutId id="2147483907" r:id="rId66"/>
    <p:sldLayoutId id="2147483908" r:id="rId67"/>
    <p:sldLayoutId id="2147483841" r:id="rId68"/>
    <p:sldLayoutId id="2147483858" r:id="rId69"/>
    <p:sldLayoutId id="2147483867" r:id="rId70"/>
    <p:sldLayoutId id="2147483834" r:id="rId71"/>
    <p:sldLayoutId id="2147483833" r:id="rId72"/>
    <p:sldLayoutId id="2147483924" r:id="rId7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3C6CA2EA-CEAF-84F7-5EDC-790C0A0431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4124044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81" imgH="381" progId="TCLayout.ActiveDocument.1">
                  <p:embed/>
                </p:oleObj>
              </mc:Choice>
              <mc:Fallback>
                <p:oleObj name="think-cell Slide" r:id="rId24" imgW="381" imgH="38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6CA2EA-CEAF-84F7-5EDC-790C0A0431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hyperlink" Target="mailto:Nicole.popowski@pepsico.com" TargetMode="External"/><Relationship Id="rId3" Type="http://schemas.openxmlformats.org/officeDocument/2006/relationships/image" Target="../media/image30.jpeg"/><Relationship Id="rId21" Type="http://schemas.openxmlformats.org/officeDocument/2006/relationships/hyperlink" Target="https://www.pepsico.com/sustainability/report-downloads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7.svg"/><Relationship Id="rId17" Type="http://schemas.openxmlformats.org/officeDocument/2006/relationships/hyperlink" Target="mailto:catherine.walton@pepsico.com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mailto:shanna.parra@pepsico.com" TargetMode="External"/><Relationship Id="rId20" Type="http://schemas.openxmlformats.org/officeDocument/2006/relationships/hyperlink" Target="https://www.pepsico.com/sustainability" TargetMode="External"/><Relationship Id="rId1" Type="http://schemas.openxmlformats.org/officeDocument/2006/relationships/slideLayout" Target="../slideLayouts/slideLayout87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hyperlink" Target="https://www.pepsico.com/our-impact/esg-topics-a-z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DACF12-921C-551A-7B7F-23820EF75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532660"/>
            <a:ext cx="3657595" cy="5741232"/>
          </a:xfrm>
          <a:solidFill>
            <a:srgbClr val="0F440D"/>
          </a:solidFill>
        </p:spPr>
        <p:txBody>
          <a:bodyPr tIns="274320"/>
          <a:lstStyle/>
          <a:p>
            <a:r>
              <a:rPr lang="en-US" dirty="0">
                <a:solidFill>
                  <a:srgbClr val="BFDF7D"/>
                </a:solidFill>
                <a:latin typeface="+mj-lt"/>
              </a:rPr>
              <a:t>FOR QUESTIONS OR </a:t>
            </a:r>
            <a:br>
              <a:rPr lang="en-US" dirty="0">
                <a:solidFill>
                  <a:srgbClr val="BFDF7D"/>
                </a:solidFill>
                <a:latin typeface="+mj-lt"/>
              </a:rPr>
            </a:br>
            <a:r>
              <a:rPr lang="en-US" dirty="0">
                <a:solidFill>
                  <a:srgbClr val="BFDF7D"/>
                </a:solidFill>
                <a:latin typeface="+mj-lt"/>
              </a:rPr>
              <a:t>MORE INFORMATION:</a:t>
            </a:r>
            <a:endParaRPr lang="en-US" dirty="0">
              <a:solidFill>
                <a:srgbClr val="BFDF7D"/>
              </a:solidFill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solidFill>
                <a:srgbClr val="BFDF7D"/>
              </a:solidFill>
              <a:latin typeface="Gilroy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41E10-2356-AC36-2F50-E27ACBDA8E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325AC51-062E-E1F9-C2E8-2E529BC49B0B}"/>
              </a:ext>
            </a:extLst>
          </p:cNvPr>
          <p:cNvGrpSpPr/>
          <p:nvPr/>
        </p:nvGrpSpPr>
        <p:grpSpPr>
          <a:xfrm>
            <a:off x="8419128" y="1573727"/>
            <a:ext cx="731860" cy="750631"/>
            <a:chOff x="3258954" y="4109476"/>
            <a:chExt cx="2679791" cy="2748524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55CD0F27-EF2A-216B-2828-A9999B5CFDBF}"/>
                </a:ext>
              </a:extLst>
            </p:cNvPr>
            <p:cNvSpPr/>
            <p:nvPr/>
          </p:nvSpPr>
          <p:spPr>
            <a:xfrm>
              <a:off x="3271745" y="4109476"/>
              <a:ext cx="2667000" cy="2748523"/>
            </a:xfrm>
            <a:prstGeom prst="roundRect">
              <a:avLst>
                <a:gd name="adj" fmla="val 2315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8" name="Picture 57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15D65063-86B8-03FC-7327-B102CE495E92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39" b="85421" l="11359" r="87751">
                          <a14:foregroundMark x1="81960" y1="74487" x2="87751" y2="79271"/>
                          <a14:foregroundMark x1="18263" y1="72665" x2="20713" y2="82005"/>
                          <a14:foregroundMark x1="45212" y1="70615" x2="34744" y2="77904"/>
                          <a14:foregroundMark x1="34744" y1="77904" x2="39198" y2="78360"/>
                          <a14:foregroundMark x1="59243" y1="75854" x2="42539" y2="83599"/>
                          <a14:foregroundMark x1="42539" y1="83599" x2="39866" y2="76765"/>
                          <a14:foregroundMark x1="18931" y1="73576" x2="12027" y2="83371"/>
                          <a14:foregroundMark x1="12027" y1="83371" x2="17149" y2="84282"/>
                          <a14:foregroundMark x1="44543" y1="10251" x2="47661" y2="9339"/>
                          <a14:backgroundMark x1="16036" y1="63326" x2="15367" y2="649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449" t="3775" r="19203" b="26445"/>
            <a:stretch/>
          </p:blipFill>
          <p:spPr>
            <a:xfrm>
              <a:off x="3258954" y="4109476"/>
              <a:ext cx="2670871" cy="274852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0D4304-D982-1F0A-69EA-107B9F96A296}"/>
              </a:ext>
            </a:extLst>
          </p:cNvPr>
          <p:cNvGrpSpPr/>
          <p:nvPr/>
        </p:nvGrpSpPr>
        <p:grpSpPr>
          <a:xfrm>
            <a:off x="8426881" y="3125286"/>
            <a:ext cx="739424" cy="762026"/>
            <a:chOff x="8420346" y="3915996"/>
            <a:chExt cx="739424" cy="762026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9B56EA01-E9A8-3C15-56DB-62C38C93442E}"/>
                </a:ext>
              </a:extLst>
            </p:cNvPr>
            <p:cNvSpPr/>
            <p:nvPr/>
          </p:nvSpPr>
          <p:spPr>
            <a:xfrm>
              <a:off x="8420346" y="3915996"/>
              <a:ext cx="739424" cy="762026"/>
            </a:xfrm>
            <a:prstGeom prst="roundRect">
              <a:avLst>
                <a:gd name="adj" fmla="val 2315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DF753AF-CB82-32AE-0C9C-27B3A6E3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457102" y="3968263"/>
              <a:ext cx="702668" cy="709753"/>
            </a:xfrm>
            <a:prstGeom prst="rect">
              <a:avLst/>
            </a:prstGeom>
          </p:spPr>
        </p:pic>
      </p:grp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553C110-86FF-128D-597E-DADB447D542F}"/>
              </a:ext>
            </a:extLst>
          </p:cNvPr>
          <p:cNvSpPr txBox="1">
            <a:spLocks/>
          </p:cNvSpPr>
          <p:nvPr/>
        </p:nvSpPr>
        <p:spPr>
          <a:xfrm>
            <a:off x="3604334" y="532660"/>
            <a:ext cx="4414809" cy="5741232"/>
          </a:xfrm>
          <a:prstGeom prst="roundRect">
            <a:avLst>
              <a:gd name="adj" fmla="val 2643"/>
            </a:avLst>
          </a:prstGeom>
          <a:solidFill>
            <a:srgbClr val="0F440D"/>
          </a:solidFill>
        </p:spPr>
        <p:txBody>
          <a:bodyPr vert="horz" lIns="182880" tIns="274320" rIns="18288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ADDITIONAL RESOURCES: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C67EA3-1786-261A-9E26-EE6084B3C8A4}"/>
              </a:ext>
            </a:extLst>
          </p:cNvPr>
          <p:cNvGrpSpPr/>
          <p:nvPr/>
        </p:nvGrpSpPr>
        <p:grpSpPr>
          <a:xfrm>
            <a:off x="3688935" y="1315493"/>
            <a:ext cx="516467" cy="516467"/>
            <a:chOff x="4221651" y="1484640"/>
            <a:chExt cx="516467" cy="51646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044D523-04AC-D843-5E7E-4CA5C41B5E3B}"/>
                </a:ext>
              </a:extLst>
            </p:cNvPr>
            <p:cNvSpPr/>
            <p:nvPr/>
          </p:nvSpPr>
          <p:spPr>
            <a:xfrm>
              <a:off x="4221651" y="1484640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48" name="Graphic 47" descr="Leaf with solid fill">
              <a:extLst>
                <a:ext uri="{FF2B5EF4-FFF2-40B4-BE49-F238E27FC236}">
                  <a16:creationId xmlns:a16="http://schemas.microsoft.com/office/drawing/2014/main" id="{8FB46FDB-5EA6-0E5F-BDDA-33F43FCF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63945" y="1527830"/>
              <a:ext cx="431878" cy="43187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D73797-DD78-E66C-3653-B27A5EA1E426}"/>
              </a:ext>
            </a:extLst>
          </p:cNvPr>
          <p:cNvGrpSpPr/>
          <p:nvPr/>
        </p:nvGrpSpPr>
        <p:grpSpPr>
          <a:xfrm>
            <a:off x="3690737" y="4161331"/>
            <a:ext cx="516467" cy="516467"/>
            <a:chOff x="4221651" y="2686907"/>
            <a:chExt cx="516467" cy="51646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46A53D-925A-BBCE-5623-8DAEAA0DC236}"/>
                </a:ext>
              </a:extLst>
            </p:cNvPr>
            <p:cNvSpPr/>
            <p:nvPr/>
          </p:nvSpPr>
          <p:spPr>
            <a:xfrm>
              <a:off x="4221651" y="2686907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47FF9139-04E4-1AE2-EF24-563A6280E634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73429" y="2728571"/>
              <a:ext cx="422394" cy="42239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3A30A3-ABCF-B9D3-CF3E-BBFD1C7EB6A9}"/>
              </a:ext>
            </a:extLst>
          </p:cNvPr>
          <p:cNvGrpSpPr/>
          <p:nvPr/>
        </p:nvGrpSpPr>
        <p:grpSpPr>
          <a:xfrm>
            <a:off x="3695564" y="2541276"/>
            <a:ext cx="516467" cy="516467"/>
            <a:chOff x="1766692" y="3657762"/>
            <a:chExt cx="516467" cy="5164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87EFCE7-CFB9-1E84-DC21-9C880B1BBA9D}"/>
                </a:ext>
              </a:extLst>
            </p:cNvPr>
            <p:cNvSpPr/>
            <p:nvPr/>
          </p:nvSpPr>
          <p:spPr>
            <a:xfrm>
              <a:off x="1766692" y="3657762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10" name="Graphic 9" descr="Remote learning language with solid fill">
              <a:extLst>
                <a:ext uri="{FF2B5EF4-FFF2-40B4-BE49-F238E27FC236}">
                  <a16:creationId xmlns:a16="http://schemas.microsoft.com/office/drawing/2014/main" id="{11D16DF4-ECF9-34B3-A664-66942D14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811879" y="3702949"/>
              <a:ext cx="426092" cy="426092"/>
            </a:xfrm>
            <a:prstGeom prst="rect">
              <a:avLst/>
            </a:prstGeom>
          </p:spPr>
        </p:pic>
      </p:grp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224B1FC-77AD-27ED-4FE8-3EBC23F16C89}"/>
              </a:ext>
            </a:extLst>
          </p:cNvPr>
          <p:cNvSpPr txBox="1">
            <a:spLocks/>
          </p:cNvSpPr>
          <p:nvPr/>
        </p:nvSpPr>
        <p:spPr>
          <a:xfrm>
            <a:off x="304802" y="532660"/>
            <a:ext cx="3089072" cy="5741232"/>
          </a:xfrm>
          <a:prstGeom prst="roundRect">
            <a:avLst>
              <a:gd name="adj" fmla="val 2643"/>
            </a:avLst>
          </a:prstGeom>
          <a:solidFill>
            <a:srgbClr val="0F440D"/>
          </a:solidFill>
        </p:spPr>
        <p:txBody>
          <a:bodyPr vert="horz" lIns="182880" tIns="274320" rIns="18288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RESOURCE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CUSTOMER BEST PRACTICES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353EFB-9E0F-70E2-A00A-52AB247AD76A}"/>
              </a:ext>
            </a:extLst>
          </p:cNvPr>
          <p:cNvGrpSpPr/>
          <p:nvPr/>
        </p:nvGrpSpPr>
        <p:grpSpPr>
          <a:xfrm>
            <a:off x="8415346" y="4793605"/>
            <a:ext cx="739424" cy="762026"/>
            <a:chOff x="4538489" y="5008190"/>
            <a:chExt cx="739424" cy="76202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75CB82B-34CF-AD09-0187-DD3F10F15A7A}"/>
                </a:ext>
              </a:extLst>
            </p:cNvPr>
            <p:cNvSpPr>
              <a:spLocks/>
            </p:cNvSpPr>
            <p:nvPr/>
          </p:nvSpPr>
          <p:spPr>
            <a:xfrm>
              <a:off x="4538489" y="5008190"/>
              <a:ext cx="739424" cy="762026"/>
            </a:xfrm>
            <a:prstGeom prst="roundRect">
              <a:avLst>
                <a:gd name="adj" fmla="val 4422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BCCCFB2-E6C6-12E8-AEAE-3A1B1AFF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3145" t="-2919" r="3628" b="27928"/>
            <a:stretch>
              <a:fillRect/>
            </a:stretch>
          </p:blipFill>
          <p:spPr>
            <a:xfrm>
              <a:off x="4548023" y="5042518"/>
              <a:ext cx="729889" cy="727698"/>
            </a:xfrm>
            <a:prstGeom prst="rect">
              <a:avLst/>
            </a:prstGeom>
            <a:solidFill>
              <a:srgbClr val="BFE07D"/>
            </a:solidFill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CD21C91-65F8-73CA-9795-BE33F52F6700}"/>
              </a:ext>
            </a:extLst>
          </p:cNvPr>
          <p:cNvSpPr txBox="1"/>
          <p:nvPr/>
        </p:nvSpPr>
        <p:spPr>
          <a:xfrm>
            <a:off x="8320596" y="2324358"/>
            <a:ext cx="307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SHANNA PARRA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shanna.parra@pepsico.com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C0FF52-C585-39E2-B802-79CD65722A34}"/>
              </a:ext>
            </a:extLst>
          </p:cNvPr>
          <p:cNvSpPr txBox="1"/>
          <p:nvPr/>
        </p:nvSpPr>
        <p:spPr>
          <a:xfrm>
            <a:off x="8350188" y="3963591"/>
            <a:ext cx="3841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CATHERINE WALTON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catherine.walton@pepsico.com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8E9E79-3DF1-07E2-0FF3-203AF0E0E083}"/>
              </a:ext>
            </a:extLst>
          </p:cNvPr>
          <p:cNvSpPr txBox="1"/>
          <p:nvPr/>
        </p:nvSpPr>
        <p:spPr>
          <a:xfrm>
            <a:off x="8320596" y="5551276"/>
            <a:ext cx="4321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NICOLE POPOWSKI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nicole.popowski@pepsico.com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  <a:hlinkClick r:id="rId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4EE4B7-40B9-52A3-F9FE-4C617798682C}"/>
              </a:ext>
            </a:extLst>
          </p:cNvPr>
          <p:cNvSpPr txBox="1"/>
          <p:nvPr/>
        </p:nvSpPr>
        <p:spPr>
          <a:xfrm>
            <a:off x="4257218" y="2535706"/>
            <a:ext cx="348411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ESG TOPICS A-Z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This online resource explores the sustainability topics that matter to our business key stakeholders, from A-Z.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414569-666E-8855-8F7E-70A5DDAF5A48}"/>
              </a:ext>
            </a:extLst>
          </p:cNvPr>
          <p:cNvSpPr txBox="1"/>
          <p:nvPr/>
        </p:nvSpPr>
        <p:spPr>
          <a:xfrm>
            <a:off x="4247696" y="1285616"/>
            <a:ext cx="3677105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PEPSICO SUSTAINABILITY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PepsiCo’s hub for strategy, goals, and progress on our PepsiCo Positive journey.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67447DB-A91D-25EC-EFCA-ABE83EAE6807}"/>
              </a:ext>
            </a:extLst>
          </p:cNvPr>
          <p:cNvSpPr txBox="1"/>
          <p:nvPr/>
        </p:nvSpPr>
        <p:spPr>
          <a:xfrm>
            <a:off x="4247696" y="4146834"/>
            <a:ext cx="367710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LATEST ENVIRONMENTAL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                      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AND GOVERNANCE (ESG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Access PepsiCo’s ESG metrics and reports, which are updated on a rolling basis.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15FA8-3062-AC94-4995-3BFD608621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4593" y="1028061"/>
            <a:ext cx="3657595" cy="4610739"/>
          </a:xfrm>
        </p:spPr>
        <p:txBody>
          <a:bodyPr/>
          <a:lstStyle/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1823D6-4949-A1C5-5724-AA45F1BC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Delivering pep+ Through Customer-Focused Solutions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F7A9D-DBC9-1150-DF87-F91F096482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6961" y="1219200"/>
            <a:ext cx="3657595" cy="4419600"/>
          </a:xfrm>
        </p:spPr>
        <p:txBody>
          <a:bodyPr/>
          <a:lstStyle/>
          <a:p>
            <a:endParaRPr lang="en-US" sz="1400"/>
          </a:p>
          <a:p>
            <a:endParaRPr lang="en-US" sz="14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D3F73F-24C2-972A-A393-05D192A36C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028061"/>
            <a:ext cx="3657595" cy="5397451"/>
          </a:xfrm>
        </p:spPr>
        <p:txBody>
          <a:bodyPr/>
          <a:lstStyle/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r>
              <a:rPr lang="en-US" sz="1400" err="1"/>
              <a:t>nn</a:t>
            </a:r>
            <a:endParaRPr lang="en-US" sz="1400"/>
          </a:p>
        </p:txBody>
      </p:sp>
      <p:pic>
        <p:nvPicPr>
          <p:cNvPr id="7" name="Picture Placeholder 16">
            <a:extLst>
              <a:ext uri="{FF2B5EF4-FFF2-40B4-BE49-F238E27FC236}">
                <a16:creationId xmlns:a16="http://schemas.microsoft.com/office/drawing/2014/main" id="{BE2493EC-5AFE-B8B0-14F0-C3FC040E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b="10872"/>
          <a:stretch/>
        </p:blipFill>
        <p:spPr>
          <a:xfrm>
            <a:off x="4320017" y="4864579"/>
            <a:ext cx="3657595" cy="1908184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</p:pic>
      <p:pic>
        <p:nvPicPr>
          <p:cNvPr id="8" name="Picture Placeholder 16">
            <a:extLst>
              <a:ext uri="{FF2B5EF4-FFF2-40B4-BE49-F238E27FC236}">
                <a16:creationId xmlns:a16="http://schemas.microsoft.com/office/drawing/2014/main" id="{21AE2814-307B-611D-7EEE-047D297AB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20" b="15220"/>
          <a:stretch/>
        </p:blipFill>
        <p:spPr>
          <a:xfrm>
            <a:off x="392384" y="4864579"/>
            <a:ext cx="3657595" cy="1908183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4A44E5-557C-EAEC-3C49-38F1A3B53E74}"/>
              </a:ext>
            </a:extLst>
          </p:cNvPr>
          <p:cNvSpPr txBox="1"/>
          <p:nvPr/>
        </p:nvSpPr>
        <p:spPr>
          <a:xfrm>
            <a:off x="4329169" y="1059166"/>
            <a:ext cx="365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Implementing Zero Waste Strategies at PSU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9C24E-C79A-5313-66BE-9E7D5E812087}"/>
              </a:ext>
            </a:extLst>
          </p:cNvPr>
          <p:cNvSpPr txBox="1"/>
          <p:nvPr/>
        </p:nvSpPr>
        <p:spPr>
          <a:xfrm>
            <a:off x="401537" y="1028061"/>
            <a:ext cx="3648442" cy="646986"/>
          </a:xfrm>
          <a:prstGeom prst="roundRect">
            <a:avLst/>
          </a:prstGeom>
          <a:solidFill>
            <a:srgbClr val="3680C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Regen Agriculture Partnership with Walmart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3C084D-6414-A399-36BF-6B48F20BA089}"/>
              </a:ext>
            </a:extLst>
          </p:cNvPr>
          <p:cNvSpPr txBox="1"/>
          <p:nvPr/>
        </p:nvSpPr>
        <p:spPr>
          <a:xfrm>
            <a:off x="8174517" y="1070101"/>
            <a:ext cx="365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Reuse Program Pilots Across Major Stadiums &amp; Arenas</a:t>
            </a:r>
          </a:p>
        </p:txBody>
      </p:sp>
      <p:pic>
        <p:nvPicPr>
          <p:cNvPr id="5151" name="Picture Placeholder 16">
            <a:extLst>
              <a:ext uri="{FF2B5EF4-FFF2-40B4-BE49-F238E27FC236}">
                <a16:creationId xmlns:a16="http://schemas.microsoft.com/office/drawing/2014/main" id="{A98CBD7E-43BD-A1AC-869D-D5CEDCC41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62" t="10741" r="-2869" b="3101"/>
          <a:stretch/>
        </p:blipFill>
        <p:spPr>
          <a:xfrm>
            <a:off x="8223966" y="4864579"/>
            <a:ext cx="3657595" cy="1932544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</p:pic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5CB9C4EE-EEC4-9049-B386-9DE1F673644F}"/>
              </a:ext>
            </a:extLst>
          </p:cNvPr>
          <p:cNvSpPr/>
          <p:nvPr/>
        </p:nvSpPr>
        <p:spPr>
          <a:xfrm>
            <a:off x="10472738" y="4864578"/>
            <a:ext cx="1437081" cy="19325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5123" name="Group 5122">
            <a:extLst>
              <a:ext uri="{FF2B5EF4-FFF2-40B4-BE49-F238E27FC236}">
                <a16:creationId xmlns:a16="http://schemas.microsoft.com/office/drawing/2014/main" id="{85FE2154-FD8F-72B5-5E0A-09A53FE47EF3}"/>
              </a:ext>
            </a:extLst>
          </p:cNvPr>
          <p:cNvGrpSpPr/>
          <p:nvPr/>
        </p:nvGrpSpPr>
        <p:grpSpPr>
          <a:xfrm>
            <a:off x="10650226" y="4909008"/>
            <a:ext cx="1144810" cy="471116"/>
            <a:chOff x="11973363" y="4204578"/>
            <a:chExt cx="1449743" cy="596603"/>
          </a:xfrm>
          <a:solidFill>
            <a:schemeClr val="accent3">
              <a:lumMod val="75000"/>
            </a:schemeClr>
          </a:solidFill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D82E05-280E-35E4-0A27-1F166B402E79}"/>
                </a:ext>
              </a:extLst>
            </p:cNvPr>
            <p:cNvGrpSpPr/>
            <p:nvPr/>
          </p:nvGrpSpPr>
          <p:grpSpPr>
            <a:xfrm>
              <a:off x="11973363" y="4267311"/>
              <a:ext cx="1449743" cy="484616"/>
              <a:chOff x="-1092994" y="2814638"/>
              <a:chExt cx="949517" cy="484616"/>
            </a:xfrm>
            <a:grpFill/>
          </p:grpSpPr>
          <p:sp>
            <p:nvSpPr>
              <p:cNvPr id="28" name="Flowchart: Delay 27">
                <a:extLst>
                  <a:ext uri="{FF2B5EF4-FFF2-40B4-BE49-F238E27FC236}">
                    <a16:creationId xmlns:a16="http://schemas.microsoft.com/office/drawing/2014/main" id="{F40C38AF-EDB5-39BD-5882-786056853544}"/>
                  </a:ext>
                </a:extLst>
              </p:cNvPr>
              <p:cNvSpPr/>
              <p:nvPr/>
            </p:nvSpPr>
            <p:spPr>
              <a:xfrm>
                <a:off x="-642938" y="2814638"/>
                <a:ext cx="499461" cy="484616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  <p:sp>
            <p:nvSpPr>
              <p:cNvPr id="29" name="Flowchart: Delay 28">
                <a:extLst>
                  <a:ext uri="{FF2B5EF4-FFF2-40B4-BE49-F238E27FC236}">
                    <a16:creationId xmlns:a16="http://schemas.microsoft.com/office/drawing/2014/main" id="{2A4B9903-1947-FF39-A22C-084D0C826CDF}"/>
                  </a:ext>
                </a:extLst>
              </p:cNvPr>
              <p:cNvSpPr/>
              <p:nvPr/>
            </p:nvSpPr>
            <p:spPr>
              <a:xfrm rot="10800000">
                <a:off x="-1092994" y="2814638"/>
                <a:ext cx="499460" cy="484616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5E6CFDC-E8B6-3220-BED7-AA5ADC839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4901" y="4204578"/>
              <a:ext cx="596603" cy="596603"/>
            </a:xfrm>
            <a:prstGeom prst="rect">
              <a:avLst/>
            </a:prstGeom>
            <a:noFill/>
          </p:spPr>
        </p:pic>
        <p:cxnSp>
          <p:nvCxnSpPr>
            <p:cNvPr id="5120" name="Straight Connector 5119">
              <a:extLst>
                <a:ext uri="{FF2B5EF4-FFF2-40B4-BE49-F238E27FC236}">
                  <a16:creationId xmlns:a16="http://schemas.microsoft.com/office/drawing/2014/main" id="{EAE592F5-C124-794F-0D68-79C58DF11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93832" y="4367373"/>
              <a:ext cx="5" cy="271012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1" name="Picture 39" descr="A red oval with white letters and a black border&#10;&#10;AI-generated content may be incorrect.">
              <a:extLst>
                <a:ext uri="{FF2B5EF4-FFF2-40B4-BE49-F238E27FC236}">
                  <a16:creationId xmlns:a16="http://schemas.microsoft.com/office/drawing/2014/main" id="{381853D9-FD33-1E07-FABE-B9DA3B0B3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9943" y="4355417"/>
              <a:ext cx="544025" cy="3250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48" name="Group 5147">
            <a:extLst>
              <a:ext uri="{FF2B5EF4-FFF2-40B4-BE49-F238E27FC236}">
                <a16:creationId xmlns:a16="http://schemas.microsoft.com/office/drawing/2014/main" id="{C0B40A10-3317-1CAF-3810-6F71F4D2ABAE}"/>
              </a:ext>
            </a:extLst>
          </p:cNvPr>
          <p:cNvGrpSpPr/>
          <p:nvPr/>
        </p:nvGrpSpPr>
        <p:grpSpPr>
          <a:xfrm>
            <a:off x="10643502" y="5875693"/>
            <a:ext cx="1144810" cy="471116"/>
            <a:chOff x="11902729" y="4792566"/>
            <a:chExt cx="1449743" cy="596603"/>
          </a:xfrm>
        </p:grpSpPr>
        <p:grpSp>
          <p:nvGrpSpPr>
            <p:cNvPr id="5124" name="Group 5123">
              <a:extLst>
                <a:ext uri="{FF2B5EF4-FFF2-40B4-BE49-F238E27FC236}">
                  <a16:creationId xmlns:a16="http://schemas.microsoft.com/office/drawing/2014/main" id="{64EAD7CF-0E1B-251E-8499-D368EB64665E}"/>
                </a:ext>
              </a:extLst>
            </p:cNvPr>
            <p:cNvGrpSpPr/>
            <p:nvPr/>
          </p:nvGrpSpPr>
          <p:grpSpPr>
            <a:xfrm>
              <a:off x="11902729" y="4792566"/>
              <a:ext cx="1449743" cy="596603"/>
              <a:chOff x="11973363" y="4204578"/>
              <a:chExt cx="1449743" cy="596603"/>
            </a:xfrm>
            <a:solidFill>
              <a:schemeClr val="accent3">
                <a:lumMod val="75000"/>
              </a:schemeClr>
            </a:solidFill>
          </p:grpSpPr>
          <p:grpSp>
            <p:nvGrpSpPr>
              <p:cNvPr id="5125" name="Group 5124">
                <a:extLst>
                  <a:ext uri="{FF2B5EF4-FFF2-40B4-BE49-F238E27FC236}">
                    <a16:creationId xmlns:a16="http://schemas.microsoft.com/office/drawing/2014/main" id="{267973C0-8C78-7ED8-955C-AA6545E09489}"/>
                  </a:ext>
                </a:extLst>
              </p:cNvPr>
              <p:cNvGrpSpPr/>
              <p:nvPr/>
            </p:nvGrpSpPr>
            <p:grpSpPr>
              <a:xfrm>
                <a:off x="11973363" y="4267311"/>
                <a:ext cx="1449743" cy="484616"/>
                <a:chOff x="-1092994" y="2814638"/>
                <a:chExt cx="949517" cy="484616"/>
              </a:xfrm>
              <a:grpFill/>
            </p:grpSpPr>
            <p:sp>
              <p:nvSpPr>
                <p:cNvPr id="5129" name="Flowchart: Delay 5128">
                  <a:extLst>
                    <a:ext uri="{FF2B5EF4-FFF2-40B4-BE49-F238E27FC236}">
                      <a16:creationId xmlns:a16="http://schemas.microsoft.com/office/drawing/2014/main" id="{E08BA676-D81A-AAA9-B4BA-5BE2D32770B8}"/>
                    </a:ext>
                  </a:extLst>
                </p:cNvPr>
                <p:cNvSpPr/>
                <p:nvPr/>
              </p:nvSpPr>
              <p:spPr>
                <a:xfrm>
                  <a:off x="-642938" y="2814638"/>
                  <a:ext cx="499461" cy="484616"/>
                </a:xfrm>
                <a:prstGeom prst="flowChartDelay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roy Medium"/>
                    <a:ea typeface="+mn-ea"/>
                    <a:cs typeface="+mn-cs"/>
                  </a:endParaRPr>
                </a:p>
              </p:txBody>
            </p:sp>
            <p:sp>
              <p:nvSpPr>
                <p:cNvPr id="5130" name="Flowchart: Delay 5129">
                  <a:extLst>
                    <a:ext uri="{FF2B5EF4-FFF2-40B4-BE49-F238E27FC236}">
                      <a16:creationId xmlns:a16="http://schemas.microsoft.com/office/drawing/2014/main" id="{CE72C87F-36A9-56CE-9A40-9C42FB5C03BC}"/>
                    </a:ext>
                  </a:extLst>
                </p:cNvPr>
                <p:cNvSpPr/>
                <p:nvPr/>
              </p:nvSpPr>
              <p:spPr>
                <a:xfrm rot="10800000">
                  <a:off x="-1092994" y="2814638"/>
                  <a:ext cx="499460" cy="484616"/>
                </a:xfrm>
                <a:prstGeom prst="flowChartDelay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roy Medium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126" name="Picture 5125">
                <a:extLst>
                  <a:ext uri="{FF2B5EF4-FFF2-40B4-BE49-F238E27FC236}">
                    <a16:creationId xmlns:a16="http://schemas.microsoft.com/office/drawing/2014/main" id="{4914FE85-4CFC-7C0E-AACE-637ADE3C8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24901" y="4204578"/>
                <a:ext cx="596603" cy="596603"/>
              </a:xfrm>
              <a:prstGeom prst="rect">
                <a:avLst/>
              </a:prstGeom>
              <a:noFill/>
            </p:spPr>
          </p:pic>
          <p:cxnSp>
            <p:nvCxnSpPr>
              <p:cNvPr id="5127" name="Straight Connector 5126">
                <a:extLst>
                  <a:ext uri="{FF2B5EF4-FFF2-40B4-BE49-F238E27FC236}">
                    <a16:creationId xmlns:a16="http://schemas.microsoft.com/office/drawing/2014/main" id="{A5385F4A-1335-AC32-C8E8-4724A0C529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658555" y="4374113"/>
                <a:ext cx="5" cy="271012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8721A99-05BA-4C93-8E43-89E0C6B42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078673" y="4927810"/>
              <a:ext cx="385715" cy="326113"/>
            </a:xfrm>
            <a:prstGeom prst="rect">
              <a:avLst/>
            </a:prstGeom>
          </p:spPr>
        </p:pic>
      </p:grpSp>
      <p:grpSp>
        <p:nvGrpSpPr>
          <p:cNvPr id="5147" name="Group 5146">
            <a:extLst>
              <a:ext uri="{FF2B5EF4-FFF2-40B4-BE49-F238E27FC236}">
                <a16:creationId xmlns:a16="http://schemas.microsoft.com/office/drawing/2014/main" id="{78840341-D080-D1DB-314A-9074D730E53A}"/>
              </a:ext>
            </a:extLst>
          </p:cNvPr>
          <p:cNvGrpSpPr/>
          <p:nvPr/>
        </p:nvGrpSpPr>
        <p:grpSpPr>
          <a:xfrm>
            <a:off x="10650226" y="6382268"/>
            <a:ext cx="1108742" cy="370627"/>
            <a:chOff x="8421983" y="5274511"/>
            <a:chExt cx="1449743" cy="484616"/>
          </a:xfrm>
        </p:grpSpPr>
        <p:grpSp>
          <p:nvGrpSpPr>
            <p:cNvPr id="5146" name="Group 5145">
              <a:extLst>
                <a:ext uri="{FF2B5EF4-FFF2-40B4-BE49-F238E27FC236}">
                  <a16:creationId xmlns:a16="http://schemas.microsoft.com/office/drawing/2014/main" id="{027DB464-326F-46C6-73EF-7166191962F0}"/>
                </a:ext>
              </a:extLst>
            </p:cNvPr>
            <p:cNvGrpSpPr/>
            <p:nvPr/>
          </p:nvGrpSpPr>
          <p:grpSpPr>
            <a:xfrm>
              <a:off x="8421983" y="5274511"/>
              <a:ext cx="1449743" cy="484616"/>
              <a:chOff x="8421983" y="5274511"/>
              <a:chExt cx="1449743" cy="484616"/>
            </a:xfrm>
          </p:grpSpPr>
          <p:grpSp>
            <p:nvGrpSpPr>
              <p:cNvPr id="5131" name="Group 5130">
                <a:extLst>
                  <a:ext uri="{FF2B5EF4-FFF2-40B4-BE49-F238E27FC236}">
                    <a16:creationId xmlns:a16="http://schemas.microsoft.com/office/drawing/2014/main" id="{59289F15-6933-9A3A-897C-41CF55616922}"/>
                  </a:ext>
                </a:extLst>
              </p:cNvPr>
              <p:cNvGrpSpPr/>
              <p:nvPr/>
            </p:nvGrpSpPr>
            <p:grpSpPr>
              <a:xfrm>
                <a:off x="8421983" y="5274511"/>
                <a:ext cx="1449743" cy="484616"/>
                <a:chOff x="11973363" y="4267311"/>
                <a:chExt cx="1449743" cy="484616"/>
              </a:xfrm>
              <a:solidFill>
                <a:schemeClr val="accent3">
                  <a:lumMod val="75000"/>
                </a:schemeClr>
              </a:solidFill>
            </p:grpSpPr>
            <p:grpSp>
              <p:nvGrpSpPr>
                <p:cNvPr id="5132" name="Group 5131">
                  <a:extLst>
                    <a:ext uri="{FF2B5EF4-FFF2-40B4-BE49-F238E27FC236}">
                      <a16:creationId xmlns:a16="http://schemas.microsoft.com/office/drawing/2014/main" id="{18E2B947-7787-D54E-E63E-2BB7E5A4B5B0}"/>
                    </a:ext>
                  </a:extLst>
                </p:cNvPr>
                <p:cNvGrpSpPr/>
                <p:nvPr/>
              </p:nvGrpSpPr>
              <p:grpSpPr>
                <a:xfrm>
                  <a:off x="11973363" y="4267311"/>
                  <a:ext cx="1449743" cy="484616"/>
                  <a:chOff x="-1092994" y="2814638"/>
                  <a:chExt cx="949517" cy="484616"/>
                </a:xfrm>
                <a:grpFill/>
              </p:grpSpPr>
              <p:sp>
                <p:nvSpPr>
                  <p:cNvPr id="5135" name="Flowchart: Delay 5134">
                    <a:extLst>
                      <a:ext uri="{FF2B5EF4-FFF2-40B4-BE49-F238E27FC236}">
                        <a16:creationId xmlns:a16="http://schemas.microsoft.com/office/drawing/2014/main" id="{D01ADC8E-2EFC-94F1-79BB-6D21C9644C99}"/>
                      </a:ext>
                    </a:extLst>
                  </p:cNvPr>
                  <p:cNvSpPr/>
                  <p:nvPr/>
                </p:nvSpPr>
                <p:spPr>
                  <a:xfrm>
                    <a:off x="-642938" y="2814638"/>
                    <a:ext cx="499461" cy="484616"/>
                  </a:xfrm>
                  <a:prstGeom prst="flowChartDelay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roy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6" name="Flowchart: Delay 5135">
                    <a:extLst>
                      <a:ext uri="{FF2B5EF4-FFF2-40B4-BE49-F238E27FC236}">
                        <a16:creationId xmlns:a16="http://schemas.microsoft.com/office/drawing/2014/main" id="{3DCE2958-D6D5-C007-1ACB-7B522B0560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1092994" y="2814638"/>
                    <a:ext cx="499460" cy="484616"/>
                  </a:xfrm>
                  <a:prstGeom prst="flowChartDelay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roy Medium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134" name="Straight Connector 5133">
                  <a:extLst>
                    <a:ext uri="{FF2B5EF4-FFF2-40B4-BE49-F238E27FC236}">
                      <a16:creationId xmlns:a16="http://schemas.microsoft.com/office/drawing/2014/main" id="{1908926D-209C-49DA-147C-ECA2D2983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625512" y="4374030"/>
                  <a:ext cx="5" cy="271012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4" name="Picture 23" descr="A white and tan letter w on a black background&#10;&#10;AI-generated content may be incorrect.">
                <a:extLst>
                  <a:ext uri="{FF2B5EF4-FFF2-40B4-BE49-F238E27FC236}">
                    <a16:creationId xmlns:a16="http://schemas.microsoft.com/office/drawing/2014/main" id="{5BA1B088-D56F-93C7-6434-66B577A48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89411" y="5339434"/>
                <a:ext cx="499478" cy="354605"/>
              </a:xfrm>
              <a:prstGeom prst="rect">
                <a:avLst/>
              </a:prstGeom>
            </p:spPr>
          </p:pic>
        </p:grpSp>
        <p:pic>
          <p:nvPicPr>
            <p:cNvPr id="25" name="Picture 2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14B5C5BD-7868-BBCE-7541-F74F7D8DE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6256" y="5378959"/>
              <a:ext cx="695158" cy="259841"/>
            </a:xfrm>
            <a:prstGeom prst="rect">
              <a:avLst/>
            </a:prstGeom>
            <a:noFill/>
          </p:spPr>
        </p:pic>
      </p:grpSp>
      <p:grpSp>
        <p:nvGrpSpPr>
          <p:cNvPr id="5145" name="Group 5144">
            <a:extLst>
              <a:ext uri="{FF2B5EF4-FFF2-40B4-BE49-F238E27FC236}">
                <a16:creationId xmlns:a16="http://schemas.microsoft.com/office/drawing/2014/main" id="{99D8415D-FEC0-E47C-F9A5-53C239667FEA}"/>
              </a:ext>
            </a:extLst>
          </p:cNvPr>
          <p:cNvGrpSpPr/>
          <p:nvPr/>
        </p:nvGrpSpPr>
        <p:grpSpPr>
          <a:xfrm>
            <a:off x="10650226" y="5439177"/>
            <a:ext cx="1144813" cy="382685"/>
            <a:chOff x="8421983" y="4329984"/>
            <a:chExt cx="1449743" cy="484616"/>
          </a:xfrm>
        </p:grpSpPr>
        <p:grpSp>
          <p:nvGrpSpPr>
            <p:cNvPr id="5138" name="Group 5137">
              <a:extLst>
                <a:ext uri="{FF2B5EF4-FFF2-40B4-BE49-F238E27FC236}">
                  <a16:creationId xmlns:a16="http://schemas.microsoft.com/office/drawing/2014/main" id="{09521298-4C56-37D7-43AF-E8BC94748DC3}"/>
                </a:ext>
              </a:extLst>
            </p:cNvPr>
            <p:cNvGrpSpPr/>
            <p:nvPr/>
          </p:nvGrpSpPr>
          <p:grpSpPr>
            <a:xfrm>
              <a:off x="8421983" y="4329984"/>
              <a:ext cx="1449743" cy="484616"/>
              <a:chOff x="-1092994" y="2814638"/>
              <a:chExt cx="949517" cy="484616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5142" name="Flowchart: Delay 5141">
                <a:extLst>
                  <a:ext uri="{FF2B5EF4-FFF2-40B4-BE49-F238E27FC236}">
                    <a16:creationId xmlns:a16="http://schemas.microsoft.com/office/drawing/2014/main" id="{D0D07316-480E-77D3-EC91-56F6CBD21B0D}"/>
                  </a:ext>
                </a:extLst>
              </p:cNvPr>
              <p:cNvSpPr/>
              <p:nvPr/>
            </p:nvSpPr>
            <p:spPr>
              <a:xfrm>
                <a:off x="-642938" y="2814638"/>
                <a:ext cx="499461" cy="484616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  <p:sp>
            <p:nvSpPr>
              <p:cNvPr id="5143" name="Flowchart: Delay 5142">
                <a:extLst>
                  <a:ext uri="{FF2B5EF4-FFF2-40B4-BE49-F238E27FC236}">
                    <a16:creationId xmlns:a16="http://schemas.microsoft.com/office/drawing/2014/main" id="{A72881C7-EE1E-ECC4-918A-309CF95CF465}"/>
                  </a:ext>
                </a:extLst>
              </p:cNvPr>
              <p:cNvSpPr/>
              <p:nvPr/>
            </p:nvSpPr>
            <p:spPr>
              <a:xfrm rot="10800000">
                <a:off x="-1092994" y="2814638"/>
                <a:ext cx="499460" cy="484616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</p:grpSp>
        <p:pic>
          <p:nvPicPr>
            <p:cNvPr id="5144" name="Picture 5143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4E2EAAE3-5816-0D70-4276-D343556CB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0510" y="4388944"/>
              <a:ext cx="1235657" cy="371661"/>
            </a:xfrm>
            <a:prstGeom prst="rect">
              <a:avLst/>
            </a:prstGeom>
          </p:spPr>
        </p:pic>
      </p:grpSp>
      <p:sp>
        <p:nvSpPr>
          <p:cNvPr id="1033" name="TextBox 1032">
            <a:extLst>
              <a:ext uri="{FF2B5EF4-FFF2-40B4-BE49-F238E27FC236}">
                <a16:creationId xmlns:a16="http://schemas.microsoft.com/office/drawing/2014/main" id="{C40979BA-2CFA-BF4B-5D6C-AAEAE236A1D2}"/>
              </a:ext>
            </a:extLst>
          </p:cNvPr>
          <p:cNvSpPr txBox="1"/>
          <p:nvPr/>
        </p:nvSpPr>
        <p:spPr>
          <a:xfrm>
            <a:off x="401537" y="3493173"/>
            <a:ext cx="365759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240,000 MT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of GHG emissions reduced,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1,500+ farmers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enrolled,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over 1 million acres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covered since 2023.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BF0486BF-C254-EC04-80CA-48F20E6E78A4}"/>
              </a:ext>
            </a:extLst>
          </p:cNvPr>
          <p:cNvSpPr txBox="1"/>
          <p:nvPr/>
        </p:nvSpPr>
        <p:spPr>
          <a:xfrm>
            <a:off x="392384" y="2133557"/>
            <a:ext cx="36575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Regenerate 2 million acres of farmland and achieve ~4 million metric tons of GHG reductions and removals by 2030.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F52CEC3E-F1C7-718D-A047-23202E7CB157}"/>
              </a:ext>
            </a:extLst>
          </p:cNvPr>
          <p:cNvSpPr txBox="1"/>
          <p:nvPr/>
        </p:nvSpPr>
        <p:spPr>
          <a:xfrm>
            <a:off x="401537" y="3159798"/>
            <a:ext cx="3263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The Results?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31ACEAFE-93E2-8473-2FF9-FDA37520844F}"/>
              </a:ext>
            </a:extLst>
          </p:cNvPr>
          <p:cNvSpPr txBox="1"/>
          <p:nvPr/>
        </p:nvSpPr>
        <p:spPr>
          <a:xfrm>
            <a:off x="401537" y="1806174"/>
            <a:ext cx="3263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Our Goal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9BDD1A07-67E6-D407-EC4E-C1DFCD929490}"/>
              </a:ext>
            </a:extLst>
          </p:cNvPr>
          <p:cNvSpPr txBox="1"/>
          <p:nvPr/>
        </p:nvSpPr>
        <p:spPr>
          <a:xfrm>
            <a:off x="4342899" y="3491610"/>
            <a:ext cx="365759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+2,900lbs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diverted from landfill,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25+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cubic yards for recycling or compost, saving an estimated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3,700lbs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of CO2 with a roadmap for scaling future events.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08615FC-FA1C-940B-1516-3F4B0DC89D41}"/>
              </a:ext>
            </a:extLst>
          </p:cNvPr>
          <p:cNvSpPr txBox="1"/>
          <p:nvPr/>
        </p:nvSpPr>
        <p:spPr>
          <a:xfrm>
            <a:off x="4333746" y="2131994"/>
            <a:ext cx="36575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Bring zero waste events to PSU for external support on waste assessment and future reduction.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447661D8-522C-2BC1-F2F1-057E182EC1F6}"/>
              </a:ext>
            </a:extLst>
          </p:cNvPr>
          <p:cNvSpPr txBox="1"/>
          <p:nvPr/>
        </p:nvSpPr>
        <p:spPr>
          <a:xfrm>
            <a:off x="4342899" y="3158235"/>
            <a:ext cx="3263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The Results?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080861E8-8CB9-18C2-CD06-49B41D3F74A5}"/>
              </a:ext>
            </a:extLst>
          </p:cNvPr>
          <p:cNvSpPr txBox="1"/>
          <p:nvPr/>
        </p:nvSpPr>
        <p:spPr>
          <a:xfrm>
            <a:off x="4342899" y="1804611"/>
            <a:ext cx="3263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Our Goal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9FF1C574-7E31-0802-ADC1-13D22024E550}"/>
              </a:ext>
            </a:extLst>
          </p:cNvPr>
          <p:cNvSpPr txBox="1"/>
          <p:nvPr/>
        </p:nvSpPr>
        <p:spPr>
          <a:xfrm>
            <a:off x="8252225" y="3469566"/>
            <a:ext cx="365759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+60,000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single-use cups avoided,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3 out of 4 programs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renewing for the 2026 season.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12885098-B57C-5C9F-1A23-D32FFD47475A}"/>
              </a:ext>
            </a:extLst>
          </p:cNvPr>
          <p:cNvSpPr txBox="1"/>
          <p:nvPr/>
        </p:nvSpPr>
        <p:spPr>
          <a:xfrm>
            <a:off x="8243072" y="2133512"/>
            <a:ext cx="36575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Build a scalable, customer‑led reuse model that reduces single‑use waste while strengthening long‑term partnerships in high‑visibility venues.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AC358B7D-B591-FD96-01BF-AFAABA4A088E}"/>
              </a:ext>
            </a:extLst>
          </p:cNvPr>
          <p:cNvSpPr txBox="1"/>
          <p:nvPr/>
        </p:nvSpPr>
        <p:spPr>
          <a:xfrm>
            <a:off x="8252225" y="3159753"/>
            <a:ext cx="3263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The Results?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4F71777F-1FC6-23C7-1F86-42CD647FB533}"/>
              </a:ext>
            </a:extLst>
          </p:cNvPr>
          <p:cNvSpPr txBox="1"/>
          <p:nvPr/>
        </p:nvSpPr>
        <p:spPr>
          <a:xfrm>
            <a:off x="8252225" y="1806129"/>
            <a:ext cx="32632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Our Goal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0C189D3E-13E2-480A-EC01-26FC26D6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83" y="4886175"/>
            <a:ext cx="811771" cy="5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lmart-Logo-PNG-Transparent | KTAB - BigCountryHomepage.com">
            <a:extLst>
              <a:ext uri="{FF2B5EF4-FFF2-40B4-BE49-F238E27FC236}">
                <a16:creationId xmlns:a16="http://schemas.microsoft.com/office/drawing/2014/main" id="{DE8020BF-F7F3-96CB-EF1A-4DE3A0F7E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1" y="4886174"/>
            <a:ext cx="1592174" cy="45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816A53-FFE9-8A47-1EA7-64D10029FE90}"/>
              </a:ext>
            </a:extLst>
          </p:cNvPr>
          <p:cNvSpPr txBox="1"/>
          <p:nvPr/>
        </p:nvSpPr>
        <p:spPr>
          <a:xfrm>
            <a:off x="1155200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B5273-46EB-4870-A6B0-6E7F43CBD6D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B660F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3233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2.xml><?xml version="1.0" encoding="utf-8"?>
<a:theme xmlns:a="http://schemas.openxmlformats.org/drawingml/2006/main" name="1_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1366E4F15C84B88D51EE8B82FAF3A" ma:contentTypeVersion="8" ma:contentTypeDescription="Create a new document." ma:contentTypeScope="" ma:versionID="d8cb57e74b09bcdd78e07051bec0a5c6">
  <xsd:schema xmlns:xsd="http://www.w3.org/2001/XMLSchema" xmlns:xs="http://www.w3.org/2001/XMLSchema" xmlns:p="http://schemas.microsoft.com/office/2006/metadata/properties" xmlns:ns2="338c5a62-c766-4c1d-9499-6cfda948df69" targetNamespace="http://schemas.microsoft.com/office/2006/metadata/properties" ma:root="true" ma:fieldsID="a2cbb82d2c58359c3be0baba583c7cc1" ns2:_="">
    <xsd:import namespace="338c5a62-c766-4c1d-9499-6cfda948d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c5a62-c766-4c1d-9499-6cfda948d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DD4A1F-2AFD-42A8-A959-40AF59A2239D}">
  <ds:schemaRefs>
    <ds:schemaRef ds:uri="74ea036f-77cf-42d3-b3bb-e4c6ae8e0486"/>
    <ds:schemaRef ds:uri="7bc58ebf-4862-430f-815c-d1d6d9f54d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B75F96-9627-40DE-9D17-402C8522808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783</Words>
  <Application>Microsoft Office PowerPoint</Application>
  <PresentationFormat>Widescreen</PresentationFormat>
  <Paragraphs>94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Arial Narrow</vt:lpstr>
      <vt:lpstr>GT Pressura LCG Black</vt:lpstr>
      <vt:lpstr>Segoe UI</vt:lpstr>
      <vt:lpstr>Gilroy Medium</vt:lpstr>
      <vt:lpstr>Office Theme</vt:lpstr>
      <vt:lpstr>1_Office Theme</vt:lpstr>
      <vt:lpstr>think-cell Slide</vt:lpstr>
      <vt:lpstr>PowerPoint Presentation</vt:lpstr>
      <vt:lpstr>Delivering pep+ Through Customer-Focused 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Watanabe, Ken - Contractor {PEP}</dc:creator>
  <cp:lastModifiedBy>Popowski, Nicole {PEP}</cp:lastModifiedBy>
  <cp:revision>12</cp:revision>
  <dcterms:created xsi:type="dcterms:W3CDTF">2025-10-17T20:50:14Z</dcterms:created>
  <dcterms:modified xsi:type="dcterms:W3CDTF">2026-04-08T19:02:12Z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0x0101009161366E4F15C84B88D51EE8B82FAF3A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Order">
    <vt:lpwstr>134600.000000000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xd_Signature">
    <vt:lpwstr/>
  </property>
</Properties>
</file>