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4"/>
    <p:sldMasterId id="2147483925" r:id="rId5"/>
    <p:sldMasterId id="2147483950" r:id="rId6"/>
  </p:sldMasterIdLst>
  <p:notesMasterIdLst>
    <p:notesMasterId r:id="rId30"/>
  </p:notesMasterIdLst>
  <p:handoutMasterIdLst>
    <p:handoutMasterId r:id="rId31"/>
  </p:handoutMasterIdLst>
  <p:sldIdLst>
    <p:sldId id="4191" r:id="rId7"/>
    <p:sldId id="257" r:id="rId8"/>
    <p:sldId id="262" r:id="rId9"/>
    <p:sldId id="278" r:id="rId10"/>
    <p:sldId id="276" r:id="rId11"/>
    <p:sldId id="275" r:id="rId12"/>
    <p:sldId id="279" r:id="rId13"/>
    <p:sldId id="4196" r:id="rId14"/>
    <p:sldId id="266" r:id="rId15"/>
    <p:sldId id="268" r:id="rId16"/>
    <p:sldId id="265" r:id="rId17"/>
    <p:sldId id="264" r:id="rId18"/>
    <p:sldId id="267" r:id="rId19"/>
    <p:sldId id="269" r:id="rId20"/>
    <p:sldId id="280" r:id="rId21"/>
    <p:sldId id="281" r:id="rId22"/>
    <p:sldId id="282" r:id="rId23"/>
    <p:sldId id="2147482716" r:id="rId24"/>
    <p:sldId id="2147482717" r:id="rId25"/>
    <p:sldId id="4195" r:id="rId26"/>
    <p:sldId id="271" r:id="rId27"/>
    <p:sldId id="272" r:id="rId28"/>
    <p:sldId id="4192" r:id="rId29"/>
  </p:sldIdLst>
  <p:sldSz cx="12192000" cy="6858000"/>
  <p:notesSz cx="6858000" cy="9144000"/>
  <p:embeddedFontLst>
    <p:embeddedFont>
      <p:font typeface="Arial Narrow" panose="020B0606020202030204" pitchFamily="34" charset="0"/>
      <p:regular r:id="rId32"/>
      <p:bold r:id="rId33"/>
      <p:italic r:id="rId34"/>
      <p:boldItalic r:id="rId35"/>
    </p:embeddedFont>
    <p:embeddedFont>
      <p:font typeface="Gilroy Medium" panose="00000600000000000000" charset="0"/>
      <p:regular r:id="rId36"/>
      <p:bold r:id="rId37"/>
    </p:embeddedFont>
    <p:embeddedFont>
      <p:font typeface="GT Pressura LCG Black" panose="020B0604020202020204" charset="0"/>
      <p:regular r:id="rId38"/>
      <p:bold r:id="rId39"/>
      <p:italic r:id="rId40"/>
      <p:boldItalic r:id="rId41"/>
    </p:embeddedFont>
    <p:embeddedFont>
      <p:font typeface="Tahoma" panose="020B0604030504040204" pitchFamily="34" charset="0"/>
      <p:regular r:id="rId42"/>
      <p:bold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64267-E6BC-72A8-016C-D36C03CD6D12}" name="Popowski, Nicole {PEP}" initials="PN{" userId="S::Nicole.Popowski@pepsico.com::61f71d42-331a-4ab7-9267-9fbf44eaf944" providerId="AD"/>
  <p188:author id="{57913871-DD69-0834-E5D3-07E0AE26C2B1}" name="Romano, Kelly {PEP}" initials="RK{" userId="S::Kelly.Romano@pepsico.com::d149f040-ccb0-4f54-a04e-732116e0ac40" providerId="AD"/>
  <p188:author id="{6B89F973-028C-BFDA-10D1-1F88A841357F}" name="Dominguez, Manuel {PEP}" initials="DM" userId="S::manuel.dominguez@pepsico.com::bbdbb548-75d2-4851-9814-27ae57cc6700" providerId="AD"/>
  <p188:author id="{C64DD88C-2E9A-E3ED-86B5-7D4C0461A7B2}" name="Masella, Elise {PEP}" initials="ME{" userId="S::Elise.Masella@pepsico.com::82f825f7-1737-422f-880c-fad5fcd4cfd4" providerId="AD"/>
  <p188:author id="{095F5DC6-5918-7F14-0D5A-16F4B2EFE275}" name="Dominguez, Manuel {PEP}" initials="" userId="S::Manuel.Dominguez@pepsico.com::bbdbb548-75d2-4851-9814-27ae57cc6700" providerId="AD"/>
  <p188:author id="{E7923AC8-8D47-E292-0395-8AC09EE152C0}" name="Cutler, Ian {PEP}" initials="CI" userId="S::ian.cutler@pepsico.com::85e2cef1-672a-4989-87a8-a96e9b4c5d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E7D"/>
    <a:srgbClr val="3680CE"/>
    <a:srgbClr val="71A9E3"/>
    <a:srgbClr val="145798"/>
    <a:srgbClr val="954F07"/>
    <a:srgbClr val="C87307"/>
    <a:srgbClr val="71A8E3"/>
    <a:srgbClr val="EC9F0B"/>
    <a:srgbClr val="8DBF28"/>
    <a:srgbClr val="0F44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582" autoAdjust="0"/>
  </p:normalViewPr>
  <p:slideViewPr>
    <p:cSldViewPr snapToGrid="0">
      <p:cViewPr>
        <p:scale>
          <a:sx n="76" d="100"/>
          <a:sy n="76" d="100"/>
        </p:scale>
        <p:origin x="272" y="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ilroy Medium" panose="00000600000000000000" pitchFamily="50"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latin typeface="Gilroy Medium" panose="00000600000000000000" pitchFamily="50" charset="0"/>
              </a:rPr>
              <a:t>4/8/2026</a:t>
            </a:fld>
            <a:endParaRPr lang="en-US">
              <a:latin typeface="Gilroy Medium" panose="00000600000000000000" pitchFamily="50"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ilroy Medium" panose="00000600000000000000" pitchFamily="50"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latin typeface="Gilroy Medium" panose="00000600000000000000" pitchFamily="50" charset="0"/>
              </a:rPr>
              <a:t>‹#›</a:t>
            </a:fld>
            <a:endParaRPr lang="en-US">
              <a:latin typeface="Gilroy Medium" panose="00000600000000000000" pitchFamily="50" charset="0"/>
            </a:endParaRPr>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roy Medium" panose="00000600000000000000" pitchFamily="5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roy Medium" panose="00000600000000000000" pitchFamily="50" charset="0"/>
              </a:defRPr>
            </a:lvl1pPr>
          </a:lstStyle>
          <a:p>
            <a:fld id="{C619B3CA-2D0D-47C2-ADCA-6F431D6ECA53}" type="datetimeFigureOut">
              <a:rPr lang="en-US" smtClean="0"/>
              <a:pPr/>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roy Medium" panose="000006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roy Medium" panose="00000600000000000000" pitchFamily="50" charset="0"/>
              </a:defRPr>
            </a:lvl1pPr>
          </a:lstStyle>
          <a:p>
            <a:fld id="{CD834DAD-DF98-44E2-A25C-0E8DEB5DEE33}" type="slidenum">
              <a:rPr lang="en-US" smtClean="0"/>
              <a:pPr/>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roy Medium" panose="00000600000000000000" pitchFamily="50" charset="0"/>
        <a:ea typeface="+mn-ea"/>
        <a:cs typeface="+mn-cs"/>
      </a:defRPr>
    </a:lvl1pPr>
    <a:lvl2pPr marL="457200" algn="l" defTabSz="914400" rtl="0" eaLnBrk="1" latinLnBrk="0" hangingPunct="1">
      <a:defRPr sz="1200" kern="1200">
        <a:solidFill>
          <a:schemeClr val="tx1"/>
        </a:solidFill>
        <a:latin typeface="Gilroy Medium" panose="00000600000000000000" pitchFamily="50" charset="0"/>
        <a:ea typeface="+mn-ea"/>
        <a:cs typeface="+mn-cs"/>
      </a:defRPr>
    </a:lvl2pPr>
    <a:lvl3pPr marL="914400" algn="l" defTabSz="914400" rtl="0" eaLnBrk="1" latinLnBrk="0" hangingPunct="1">
      <a:defRPr sz="1200" kern="1200">
        <a:solidFill>
          <a:schemeClr val="tx1"/>
        </a:solidFill>
        <a:latin typeface="Gilroy Medium" panose="00000600000000000000" pitchFamily="50" charset="0"/>
        <a:ea typeface="+mn-ea"/>
        <a:cs typeface="+mn-cs"/>
      </a:defRPr>
    </a:lvl3pPr>
    <a:lvl4pPr marL="1371600" algn="l" defTabSz="914400" rtl="0" eaLnBrk="1" latinLnBrk="0" hangingPunct="1">
      <a:defRPr sz="1200" kern="1200">
        <a:solidFill>
          <a:schemeClr val="tx1"/>
        </a:solidFill>
        <a:latin typeface="Gilroy Medium" panose="00000600000000000000" pitchFamily="50" charset="0"/>
        <a:ea typeface="+mn-ea"/>
        <a:cs typeface="+mn-cs"/>
      </a:defRPr>
    </a:lvl4pPr>
    <a:lvl5pPr marL="1828800" algn="l" defTabSz="914400" rtl="0" eaLnBrk="1" latinLnBrk="0" hangingPunct="1">
      <a:defRPr sz="1200" kern="1200">
        <a:solidFill>
          <a:schemeClr val="tx1"/>
        </a:solidFill>
        <a:latin typeface="Gilroy Medium" panose="000006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11</a:t>
            </a:fld>
            <a:endParaRPr lang="en-US" dirty="0"/>
          </a:p>
        </p:txBody>
      </p:sp>
    </p:spTree>
    <p:extLst>
      <p:ext uri="{BB962C8B-B14F-4D97-AF65-F5344CB8AC3E}">
        <p14:creationId xmlns:p14="http://schemas.microsoft.com/office/powerpoint/2010/main" val="302806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12</a:t>
            </a:fld>
            <a:endParaRPr lang="en-US" dirty="0"/>
          </a:p>
        </p:txBody>
      </p:sp>
    </p:spTree>
    <p:extLst>
      <p:ext uri="{BB962C8B-B14F-4D97-AF65-F5344CB8AC3E}">
        <p14:creationId xmlns:p14="http://schemas.microsoft.com/office/powerpoint/2010/main" val="56931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13</a:t>
            </a:fld>
            <a:endParaRPr lang="en-US" dirty="0"/>
          </a:p>
        </p:txBody>
      </p:sp>
    </p:spTree>
    <p:extLst>
      <p:ext uri="{BB962C8B-B14F-4D97-AF65-F5344CB8AC3E}">
        <p14:creationId xmlns:p14="http://schemas.microsoft.com/office/powerpoint/2010/main" val="418965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14</a:t>
            </a:fld>
            <a:endParaRPr lang="en-US" dirty="0"/>
          </a:p>
        </p:txBody>
      </p:sp>
    </p:spTree>
    <p:extLst>
      <p:ext uri="{BB962C8B-B14F-4D97-AF65-F5344CB8AC3E}">
        <p14:creationId xmlns:p14="http://schemas.microsoft.com/office/powerpoint/2010/main" val="2453956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E70831C-388E-4E87-85E6-1EDF3C1B5D4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40009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E70831C-388E-4E87-85E6-1EDF3C1B5D4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51785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0831C-388E-4E87-85E6-1EDF3C1B5D44}"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247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0831C-388E-4E87-85E6-1EDF3C1B5D44}"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21</a:t>
            </a:fld>
            <a:endParaRPr lang="en-US" dirty="0"/>
          </a:p>
        </p:txBody>
      </p:sp>
    </p:spTree>
    <p:extLst>
      <p:ext uri="{BB962C8B-B14F-4D97-AF65-F5344CB8AC3E}">
        <p14:creationId xmlns:p14="http://schemas.microsoft.com/office/powerpoint/2010/main" val="4206453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22</a:t>
            </a:fld>
            <a:endParaRPr lang="en-US" dirty="0"/>
          </a:p>
        </p:txBody>
      </p:sp>
    </p:spTree>
    <p:extLst>
      <p:ext uri="{BB962C8B-B14F-4D97-AF65-F5344CB8AC3E}">
        <p14:creationId xmlns:p14="http://schemas.microsoft.com/office/powerpoint/2010/main" val="1247621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2</a:t>
            </a:fld>
            <a:endParaRPr lang="en-US" dirty="0"/>
          </a:p>
        </p:txBody>
      </p:sp>
    </p:spTree>
    <p:extLst>
      <p:ext uri="{BB962C8B-B14F-4D97-AF65-F5344CB8AC3E}">
        <p14:creationId xmlns:p14="http://schemas.microsoft.com/office/powerpoint/2010/main" val="1847319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3</a:t>
            </a:fld>
            <a:endParaRPr lang="en-US" dirty="0"/>
          </a:p>
        </p:txBody>
      </p:sp>
    </p:spTree>
    <p:extLst>
      <p:ext uri="{BB962C8B-B14F-4D97-AF65-F5344CB8AC3E}">
        <p14:creationId xmlns:p14="http://schemas.microsoft.com/office/powerpoint/2010/main" val="973706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83110-9DA2-D9F0-8A2A-AA4A91774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687A1-36CB-E1A9-AC4C-851F20AA0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38092-F807-C850-7424-865F244705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167670-8781-AB69-92C7-262826F82122}"/>
              </a:ext>
            </a:extLst>
          </p:cNvPr>
          <p:cNvSpPr>
            <a:spLocks noGrp="1"/>
          </p:cNvSpPr>
          <p:nvPr>
            <p:ph type="sldNum" sz="quarter" idx="5"/>
          </p:nvPr>
        </p:nvSpPr>
        <p:spPr/>
        <p:txBody>
          <a:bodyPr/>
          <a:lstStyle/>
          <a:p>
            <a:fld id="{5E70831C-388E-4E87-85E6-1EDF3C1B5D44}" type="slidenum">
              <a:rPr lang="en-US" smtClean="0"/>
              <a:t>5</a:t>
            </a:fld>
            <a:endParaRPr lang="en-US" dirty="0"/>
          </a:p>
        </p:txBody>
      </p:sp>
    </p:spTree>
    <p:extLst>
      <p:ext uri="{BB962C8B-B14F-4D97-AF65-F5344CB8AC3E}">
        <p14:creationId xmlns:p14="http://schemas.microsoft.com/office/powerpoint/2010/main" val="4254553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6</a:t>
            </a:fld>
            <a:endParaRPr lang="en-US" dirty="0"/>
          </a:p>
        </p:txBody>
      </p:sp>
    </p:spTree>
    <p:extLst>
      <p:ext uri="{BB962C8B-B14F-4D97-AF65-F5344CB8AC3E}">
        <p14:creationId xmlns:p14="http://schemas.microsoft.com/office/powerpoint/2010/main" val="1607118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1190E-FE2C-6C7C-EC4F-F49E18EED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13A56-B298-962B-48A2-B90F0A982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57EA5C-F03E-6201-B478-FE1635B98A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301543-260F-B654-77DD-9D462F2758B0}"/>
              </a:ext>
            </a:extLst>
          </p:cNvPr>
          <p:cNvSpPr>
            <a:spLocks noGrp="1"/>
          </p:cNvSpPr>
          <p:nvPr>
            <p:ph type="sldNum" sz="quarter" idx="5"/>
          </p:nvPr>
        </p:nvSpPr>
        <p:spPr/>
        <p:txBody>
          <a:bodyPr/>
          <a:lstStyle/>
          <a:p>
            <a:fld id="{5E70831C-388E-4E87-85E6-1EDF3C1B5D44}" type="slidenum">
              <a:rPr lang="en-US" smtClean="0"/>
              <a:t>7</a:t>
            </a:fld>
            <a:endParaRPr lang="en-US" dirty="0"/>
          </a:p>
        </p:txBody>
      </p:sp>
    </p:spTree>
    <p:extLst>
      <p:ext uri="{BB962C8B-B14F-4D97-AF65-F5344CB8AC3E}">
        <p14:creationId xmlns:p14="http://schemas.microsoft.com/office/powerpoint/2010/main" val="133257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0831C-388E-4E87-85E6-1EDF3C1B5D44}"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93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9</a:t>
            </a:fld>
            <a:endParaRPr lang="en-US" dirty="0"/>
          </a:p>
        </p:txBody>
      </p:sp>
    </p:spTree>
    <p:extLst>
      <p:ext uri="{BB962C8B-B14F-4D97-AF65-F5344CB8AC3E}">
        <p14:creationId xmlns:p14="http://schemas.microsoft.com/office/powerpoint/2010/main" val="1938041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0831C-388E-4E87-85E6-1EDF3C1B5D44}" type="slidenum">
              <a:rPr lang="en-US" smtClean="0"/>
              <a:t>10</a:t>
            </a:fld>
            <a:endParaRPr lang="en-US" dirty="0"/>
          </a:p>
        </p:txBody>
      </p:sp>
    </p:spTree>
    <p:extLst>
      <p:ext uri="{BB962C8B-B14F-4D97-AF65-F5344CB8AC3E}">
        <p14:creationId xmlns:p14="http://schemas.microsoft.com/office/powerpoint/2010/main" val="2294942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30.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30.emf"/></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2355A"/>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3680CE"/>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4857952C-1F35-BE8C-235D-90ABB616A7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27372" y="6256303"/>
            <a:ext cx="1159828" cy="355049"/>
          </a:xfrm>
          <a:prstGeom prst="rect">
            <a:avLst/>
          </a:prstGeom>
        </p:spPr>
      </p:pic>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836576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Color Divider - Sustainability">
    <p:bg>
      <p:bgPr>
        <a:solidFill>
          <a:srgbClr val="8DBE28"/>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2863276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solidFill>
                  <a:srgbClr val="2B660F"/>
                </a:solidFill>
                <a:latin typeface="+mn-lt"/>
              </a:defRPr>
            </a:lvl1pPr>
            <a:lvl2pPr>
              <a:defRPr>
                <a:solidFill>
                  <a:srgbClr val="2B660F"/>
                </a:solidFill>
                <a:latin typeface="+mn-lt"/>
              </a:defRPr>
            </a:lvl2pPr>
            <a:lvl3pPr>
              <a:defRPr sz="1400">
                <a:solidFill>
                  <a:srgbClr val="2B660F"/>
                </a:solidFill>
                <a:latin typeface="+mn-lt"/>
              </a:defRPr>
            </a:lvl3pPr>
            <a:lvl4pPr>
              <a:defRPr sz="1400">
                <a:solidFill>
                  <a:srgbClr val="2B660F"/>
                </a:solidFill>
                <a:latin typeface="+mn-lt"/>
              </a:defRPr>
            </a:lvl4pPr>
            <a:lvl5pPr>
              <a:defRPr sz="140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
        <p:nvSpPr>
          <p:cNvPr id="6" name="TextBox 5">
            <a:extLst>
              <a:ext uri="{FF2B5EF4-FFF2-40B4-BE49-F238E27FC236}">
                <a16:creationId xmlns:a16="http://schemas.microsoft.com/office/drawing/2014/main" id="{D90E1989-DA1C-8B6E-AF70-60EC5F03F119}"/>
              </a:ext>
            </a:extLst>
          </p:cNvPr>
          <p:cNvSpPr txBox="1"/>
          <p:nvPr userDrawn="1"/>
        </p:nvSpPr>
        <p:spPr>
          <a:xfrm>
            <a:off x="1013254" y="6573795"/>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7" name="TextBox 6">
            <a:extLst>
              <a:ext uri="{FF2B5EF4-FFF2-40B4-BE49-F238E27FC236}">
                <a16:creationId xmlns:a16="http://schemas.microsoft.com/office/drawing/2014/main" id="{DB636BFF-E815-D157-BC2F-F84CD7E08D02}"/>
              </a:ext>
            </a:extLst>
          </p:cNvPr>
          <p:cNvSpPr txBox="1"/>
          <p:nvPr userDrawn="1"/>
        </p:nvSpPr>
        <p:spPr>
          <a:xfrm>
            <a:off x="630195" y="6536724"/>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6788479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7489268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026443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320860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726640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8711580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Tree>
    <p:extLst>
      <p:ext uri="{BB962C8B-B14F-4D97-AF65-F5344CB8AC3E}">
        <p14:creationId xmlns:p14="http://schemas.microsoft.com/office/powerpoint/2010/main" val="13526318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024711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solidFill>
                  <a:srgbClr val="2B660F"/>
                </a:solidFill>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9720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3032038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8DBE28"/>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8522450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21912277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910D"/>
              </a:solidFill>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418648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41288597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785930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rgbClr val="5D910D"/>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rgbClr val="ED9F0A"/>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rgbClr val="EE6C26"/>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rgbClr val="2B660F"/>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rgbClr val="3476C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045441"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447791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EE6D26"/>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3477C2"/>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ED9F0A"/>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5D910D"/>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ED9F0A"/>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3476C2"/>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EE6C26"/>
                </a:solidFill>
                <a:latin typeface="+mj-lt"/>
                <a:ea typeface="+mn-ea"/>
                <a:cs typeface="+mn-cs"/>
              </a:defRPr>
            </a:lvl1pPr>
          </a:lstStyle>
          <a:p>
            <a:pPr lvl="0"/>
            <a:r>
              <a:rPr lang="en-US"/>
              <a:t>Click to edit Master text styles</a:t>
            </a:r>
          </a:p>
        </p:txBody>
      </p:sp>
      <p:sp>
        <p:nvSpPr>
          <p:cNvPr id="4" name="TextBox 3">
            <a:extLst>
              <a:ext uri="{FF2B5EF4-FFF2-40B4-BE49-F238E27FC236}">
                <a16:creationId xmlns:a16="http://schemas.microsoft.com/office/drawing/2014/main" id="{39C5FE2C-6563-2395-ECAC-48A9F9F30DCE}"/>
              </a:ext>
            </a:extLst>
          </p:cNvPr>
          <p:cNvSpPr txBox="1"/>
          <p:nvPr userDrawn="1"/>
        </p:nvSpPr>
        <p:spPr>
          <a:xfrm>
            <a:off x="766119"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9880483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rgbClr val="2B660F"/>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rgbClr val="2B660F"/>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rgbClr val="2B660F"/>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4051855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6301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09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47499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3937464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7277107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8BBB28"/>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rgbClr val="2B660F"/>
                </a:solidFill>
                <a:latin typeface="+mn-lt"/>
              </a:defRPr>
            </a:lvl1pPr>
            <a:lvl2pPr>
              <a:buClr>
                <a:srgbClr val="2B660F"/>
              </a:buClr>
              <a:defRPr>
                <a:solidFill>
                  <a:srgbClr val="2B660F"/>
                </a:solidFill>
                <a:latin typeface="+mn-lt"/>
              </a:defRPr>
            </a:lvl2pPr>
            <a:lvl3pPr>
              <a:buClr>
                <a:schemeClr val="tx2"/>
              </a:buClr>
              <a:defRPr>
                <a:solidFill>
                  <a:srgbClr val="2B660F"/>
                </a:solidFill>
                <a:latin typeface="+mn-lt"/>
              </a:defRPr>
            </a:lvl3pPr>
            <a:lvl4pPr>
              <a:buClr>
                <a:schemeClr val="tx2"/>
              </a:buClr>
              <a:defRPr>
                <a:solidFill>
                  <a:srgbClr val="2B660F"/>
                </a:solidFill>
                <a:latin typeface="+mn-lt"/>
              </a:defRPr>
            </a:lvl4pPr>
            <a:lvl5pPr>
              <a:buClr>
                <a:schemeClr val="tx2"/>
              </a:buClr>
              <a:defRPr>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Tree>
    <p:extLst>
      <p:ext uri="{BB962C8B-B14F-4D97-AF65-F5344CB8AC3E}">
        <p14:creationId xmlns:p14="http://schemas.microsoft.com/office/powerpoint/2010/main" val="20947308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4764342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2B660F"/>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buClr>
                <a:srgbClr val="2B660F"/>
              </a:buClr>
              <a:defRPr sz="1400">
                <a:solidFill>
                  <a:srgbClr val="2B660F"/>
                </a:solidFill>
                <a:latin typeface="+mn-lt"/>
              </a:defRPr>
            </a:lvl1pPr>
            <a:lvl2pPr>
              <a:buClr>
                <a:srgbClr val="2B660F"/>
              </a:buClr>
              <a:defRPr>
                <a:solidFill>
                  <a:srgbClr val="2B660F"/>
                </a:solidFill>
                <a:latin typeface="+mn-lt"/>
              </a:defRPr>
            </a:lvl2pPr>
            <a:lvl3pPr>
              <a:buClr>
                <a:srgbClr val="2B660F"/>
              </a:buClr>
              <a:defRPr>
                <a:solidFill>
                  <a:srgbClr val="2B660F"/>
                </a:solidFill>
                <a:latin typeface="+mn-lt"/>
              </a:defRPr>
            </a:lvl3pPr>
            <a:lvl4pPr>
              <a:buClr>
                <a:srgbClr val="2B660F"/>
              </a:buClr>
              <a:defRPr>
                <a:solidFill>
                  <a:srgbClr val="2B660F"/>
                </a:solidFill>
                <a:latin typeface="+mn-lt"/>
              </a:defRPr>
            </a:lvl4pPr>
            <a:lvl5pPr>
              <a:buClr>
                <a:srgbClr val="2B660F"/>
              </a:buClr>
              <a:defRPr>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5D910D"/>
                </a:solidFill>
              </a:defRPr>
            </a:lvl1pPr>
          </a:lstStyle>
          <a:p>
            <a:r>
              <a:rPr lang="en-US"/>
              <a:t>Click to edit title</a:t>
            </a:r>
          </a:p>
        </p:txBody>
      </p:sp>
    </p:spTree>
    <p:extLst>
      <p:ext uri="{BB962C8B-B14F-4D97-AF65-F5344CB8AC3E}">
        <p14:creationId xmlns:p14="http://schemas.microsoft.com/office/powerpoint/2010/main" val="7443788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4379911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9219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772AA78E-5B79-F7E2-9960-5B1CF56F07B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0480906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660F"/>
              </a:solidFill>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8BB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rgbClr val="2B660F"/>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3579992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69058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8589039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rgbClr val="2B660F"/>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1858051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598425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2515875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7222069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432637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4486565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7" name="TextBox 6">
            <a:extLst>
              <a:ext uri="{FF2B5EF4-FFF2-40B4-BE49-F238E27FC236}">
                <a16:creationId xmlns:a16="http://schemas.microsoft.com/office/drawing/2014/main" id="{540209D7-6DFF-EA72-22D5-4A6A9B48CED9}"/>
              </a:ext>
            </a:extLst>
          </p:cNvPr>
          <p:cNvSpPr txBox="1"/>
          <p:nvPr userDrawn="1"/>
        </p:nvSpPr>
        <p:spPr>
          <a:xfrm>
            <a:off x="11738919" y="654908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2137178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rgbClr val="5D910D"/>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2B660F"/>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BFDE7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619240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13178243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3A484860-B7C8-63CB-6C1D-22A50F99ACF6}"/>
              </a:ext>
            </a:extLst>
          </p:cNvPr>
          <p:cNvSpPr txBox="1"/>
          <p:nvPr userDrawn="1"/>
        </p:nvSpPr>
        <p:spPr>
          <a:xfrm>
            <a:off x="963827" y="6561438"/>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2823396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admap">
    <p:bg>
      <p:bgPr>
        <a:solidFill>
          <a:schemeClr val="accent2"/>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5791201" cy="316592"/>
          </a:xfrm>
        </p:spPr>
        <p:txBody>
          <a:bodyPr>
            <a:normAutofit/>
          </a:bodyPr>
          <a:lstStyle>
            <a:lvl1pPr marL="0" indent="0">
              <a:lnSpc>
                <a:spcPct val="90000"/>
              </a:lnSpc>
              <a:spcBef>
                <a:spcPts val="0"/>
              </a:spcBef>
              <a:buNone/>
              <a:defRPr sz="1800">
                <a:solidFill>
                  <a:schemeClr val="tx2"/>
                </a:solidFill>
                <a:latin typeface="Gilroy Medium" panose="00000600000000000000" pitchFamily="50" charset="0"/>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57912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D56BE54F-ABA7-87C3-DDEC-8CC14C3BB9D5}"/>
              </a:ext>
            </a:extLst>
          </p:cNvPr>
          <p:cNvSpPr>
            <a:spLocks noGrp="1"/>
          </p:cNvSpPr>
          <p:nvPr>
            <p:ph type="body" sz="quarter" idx="14"/>
          </p:nvPr>
        </p:nvSpPr>
        <p:spPr>
          <a:xfrm>
            <a:off x="1027799" y="1219200"/>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4" name="Text Placeholder 20">
            <a:extLst>
              <a:ext uri="{FF2B5EF4-FFF2-40B4-BE49-F238E27FC236}">
                <a16:creationId xmlns:a16="http://schemas.microsoft.com/office/drawing/2014/main" id="{69F201B2-0E15-895F-F5D3-04F06E37DE19}"/>
              </a:ext>
            </a:extLst>
          </p:cNvPr>
          <p:cNvSpPr>
            <a:spLocks noGrp="1"/>
          </p:cNvSpPr>
          <p:nvPr>
            <p:ph type="body" sz="quarter" idx="15"/>
          </p:nvPr>
        </p:nvSpPr>
        <p:spPr>
          <a:xfrm>
            <a:off x="1027799" y="2531953"/>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Text Placeholder 20">
            <a:extLst>
              <a:ext uri="{FF2B5EF4-FFF2-40B4-BE49-F238E27FC236}">
                <a16:creationId xmlns:a16="http://schemas.microsoft.com/office/drawing/2014/main" id="{462DB5CE-E172-93EF-0E0A-B48D937BCE38}"/>
              </a:ext>
            </a:extLst>
          </p:cNvPr>
          <p:cNvSpPr>
            <a:spLocks noGrp="1"/>
          </p:cNvSpPr>
          <p:nvPr>
            <p:ph type="body" sz="quarter" idx="16"/>
          </p:nvPr>
        </p:nvSpPr>
        <p:spPr>
          <a:xfrm>
            <a:off x="1027799" y="3844706"/>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8" name="Text Placeholder 20">
            <a:extLst>
              <a:ext uri="{FF2B5EF4-FFF2-40B4-BE49-F238E27FC236}">
                <a16:creationId xmlns:a16="http://schemas.microsoft.com/office/drawing/2014/main" id="{183A6671-C3D1-2881-2875-99B538AF8438}"/>
              </a:ext>
            </a:extLst>
          </p:cNvPr>
          <p:cNvSpPr>
            <a:spLocks noGrp="1"/>
          </p:cNvSpPr>
          <p:nvPr>
            <p:ph type="body" sz="quarter" idx="17"/>
          </p:nvPr>
        </p:nvSpPr>
        <p:spPr>
          <a:xfrm>
            <a:off x="1027799" y="5157458"/>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92EDD37B-1022-E8C0-7621-72C0112B8DF8}"/>
              </a:ext>
            </a:extLst>
          </p:cNvPr>
          <p:cNvSpPr>
            <a:spLocks noGrp="1"/>
          </p:cNvSpPr>
          <p:nvPr>
            <p:ph type="body" sz="quarter" idx="18"/>
          </p:nvPr>
        </p:nvSpPr>
        <p:spPr>
          <a:xfrm>
            <a:off x="304800" y="1219200"/>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0" name="Text Placeholder 20">
            <a:extLst>
              <a:ext uri="{FF2B5EF4-FFF2-40B4-BE49-F238E27FC236}">
                <a16:creationId xmlns:a16="http://schemas.microsoft.com/office/drawing/2014/main" id="{5F925C44-2E51-AEBC-C500-516E0F1CACC6}"/>
              </a:ext>
            </a:extLst>
          </p:cNvPr>
          <p:cNvSpPr>
            <a:spLocks noGrp="1"/>
          </p:cNvSpPr>
          <p:nvPr>
            <p:ph type="body" sz="quarter" idx="19"/>
          </p:nvPr>
        </p:nvSpPr>
        <p:spPr>
          <a:xfrm>
            <a:off x="304800" y="2531953"/>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1" name="Text Placeholder 20">
            <a:extLst>
              <a:ext uri="{FF2B5EF4-FFF2-40B4-BE49-F238E27FC236}">
                <a16:creationId xmlns:a16="http://schemas.microsoft.com/office/drawing/2014/main" id="{6F8C1F53-B006-62F5-3475-E642FAB8F39E}"/>
              </a:ext>
            </a:extLst>
          </p:cNvPr>
          <p:cNvSpPr>
            <a:spLocks noGrp="1"/>
          </p:cNvSpPr>
          <p:nvPr>
            <p:ph type="body" sz="quarter" idx="20"/>
          </p:nvPr>
        </p:nvSpPr>
        <p:spPr>
          <a:xfrm>
            <a:off x="304800" y="3844706"/>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2" name="Text Placeholder 20">
            <a:extLst>
              <a:ext uri="{FF2B5EF4-FFF2-40B4-BE49-F238E27FC236}">
                <a16:creationId xmlns:a16="http://schemas.microsoft.com/office/drawing/2014/main" id="{697916BA-3095-BE46-A2C3-DCD32EE34A80}"/>
              </a:ext>
            </a:extLst>
          </p:cNvPr>
          <p:cNvSpPr>
            <a:spLocks noGrp="1"/>
          </p:cNvSpPr>
          <p:nvPr>
            <p:ph type="body" sz="quarter" idx="21"/>
          </p:nvPr>
        </p:nvSpPr>
        <p:spPr>
          <a:xfrm>
            <a:off x="304800" y="5157458"/>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Freeform 2">
            <a:extLst>
              <a:ext uri="{FF2B5EF4-FFF2-40B4-BE49-F238E27FC236}">
                <a16:creationId xmlns:a16="http://schemas.microsoft.com/office/drawing/2014/main" id="{6BD22F14-1CC1-583A-F08B-CB8A46EA6693}"/>
              </a:ext>
            </a:extLst>
          </p:cNvPr>
          <p:cNvSpPr>
            <a:spLocks noChangeArrowheads="1"/>
          </p:cNvSpPr>
          <p:nvPr userDrawn="1"/>
        </p:nvSpPr>
        <p:spPr bwMode="auto">
          <a:xfrm>
            <a:off x="6449802" y="983"/>
            <a:ext cx="5446923" cy="6856035"/>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rgbClr val="71A8E3"/>
          </a:solidFill>
          <a:ln>
            <a:noFill/>
          </a:ln>
          <a:effectLst/>
        </p:spPr>
        <p:txBody>
          <a:bodyPr wrap="none" anchor="ctr"/>
          <a:lstStyle/>
          <a:p>
            <a:endParaRPr lang="en-US" sz="3265">
              <a:latin typeface="Gilroy Medium" panose="00000600000000000000" pitchFamily="50" charset="0"/>
            </a:endParaRPr>
          </a:p>
        </p:txBody>
      </p:sp>
      <p:sp>
        <p:nvSpPr>
          <p:cNvPr id="15" name="Freeform 3">
            <a:extLst>
              <a:ext uri="{FF2B5EF4-FFF2-40B4-BE49-F238E27FC236}">
                <a16:creationId xmlns:a16="http://schemas.microsoft.com/office/drawing/2014/main" id="{C2AC23DE-BDCF-7B12-B239-81D6A0D521FD}"/>
              </a:ext>
            </a:extLst>
          </p:cNvPr>
          <p:cNvSpPr>
            <a:spLocks noChangeArrowheads="1"/>
          </p:cNvSpPr>
          <p:nvPr userDrawn="1"/>
        </p:nvSpPr>
        <p:spPr bwMode="auto">
          <a:xfrm>
            <a:off x="6703881" y="983"/>
            <a:ext cx="4938764"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w="44450">
            <a:solidFill>
              <a:srgbClr val="71A8E3"/>
            </a:solidFill>
          </a:ln>
          <a:effectLst/>
        </p:spPr>
        <p:txBody>
          <a:bodyPr wrap="none" anchor="ctr"/>
          <a:lstStyle/>
          <a:p>
            <a:endParaRPr lang="en-US" sz="3265">
              <a:latin typeface="Gilroy Medium" panose="00000600000000000000" pitchFamily="50" charset="0"/>
            </a:endParaRPr>
          </a:p>
        </p:txBody>
      </p:sp>
      <p:grpSp>
        <p:nvGrpSpPr>
          <p:cNvPr id="28" name="Group 27">
            <a:extLst>
              <a:ext uri="{FF2B5EF4-FFF2-40B4-BE49-F238E27FC236}">
                <a16:creationId xmlns:a16="http://schemas.microsoft.com/office/drawing/2014/main" id="{A76B9083-E984-B459-A791-83ED465468AF}"/>
              </a:ext>
            </a:extLst>
          </p:cNvPr>
          <p:cNvGrpSpPr/>
          <p:nvPr userDrawn="1"/>
        </p:nvGrpSpPr>
        <p:grpSpPr>
          <a:xfrm>
            <a:off x="6155347" y="1168821"/>
            <a:ext cx="5597126" cy="3884198"/>
            <a:chOff x="6040405" y="1077244"/>
            <a:chExt cx="5932550" cy="4116971"/>
          </a:xfrm>
        </p:grpSpPr>
        <p:sp>
          <p:nvSpPr>
            <p:cNvPr id="16" name="Freeform 4">
              <a:extLst>
                <a:ext uri="{FF2B5EF4-FFF2-40B4-BE49-F238E27FC236}">
                  <a16:creationId xmlns:a16="http://schemas.microsoft.com/office/drawing/2014/main" id="{A6D17E1B-F6BF-8A22-2283-3456C556CF1F}"/>
                </a:ext>
              </a:extLst>
            </p:cNvPr>
            <p:cNvSpPr>
              <a:spLocks noChangeArrowheads="1"/>
            </p:cNvSpPr>
            <p:nvPr userDrawn="1"/>
          </p:nvSpPr>
          <p:spPr bwMode="auto">
            <a:xfrm>
              <a:off x="6040405" y="1077244"/>
              <a:ext cx="1247052" cy="1444822"/>
            </a:xfrm>
            <a:custGeom>
              <a:avLst/>
              <a:gdLst>
                <a:gd name="T0" fmla="*/ 2002 w 2003"/>
                <a:gd name="T1" fmla="*/ 1002 h 2321"/>
                <a:gd name="T2" fmla="*/ 2002 w 2003"/>
                <a:gd name="T3" fmla="*/ 1002 h 2321"/>
                <a:gd name="T4" fmla="*/ 1001 w 2003"/>
                <a:gd name="T5" fmla="*/ 0 h 2321"/>
                <a:gd name="T6" fmla="*/ 1001 w 2003"/>
                <a:gd name="T7" fmla="*/ 0 h 2321"/>
                <a:gd name="T8" fmla="*/ 0 w 2003"/>
                <a:gd name="T9" fmla="*/ 1002 h 2321"/>
                <a:gd name="T10" fmla="*/ 0 w 2003"/>
                <a:gd name="T11" fmla="*/ 1002 h 2321"/>
                <a:gd name="T12" fmla="*/ 1 w 2003"/>
                <a:gd name="T13" fmla="*/ 1034 h 2321"/>
                <a:gd name="T14" fmla="*/ 1 w 2003"/>
                <a:gd name="T15" fmla="*/ 1034 h 2321"/>
                <a:gd name="T16" fmla="*/ 139 w 2003"/>
                <a:gd name="T17" fmla="*/ 1509 h 2321"/>
                <a:gd name="T18" fmla="*/ 139 w 2003"/>
                <a:gd name="T19" fmla="*/ 1509 h 2321"/>
                <a:gd name="T20" fmla="*/ 1001 w 2003"/>
                <a:gd name="T21" fmla="*/ 2320 h 2321"/>
                <a:gd name="T22" fmla="*/ 1001 w 2003"/>
                <a:gd name="T23" fmla="*/ 2320 h 2321"/>
                <a:gd name="T24" fmla="*/ 1855 w 2003"/>
                <a:gd name="T25" fmla="*/ 1523 h 2321"/>
                <a:gd name="T26" fmla="*/ 1855 w 2003"/>
                <a:gd name="T27" fmla="*/ 1523 h 2321"/>
                <a:gd name="T28" fmla="*/ 2002 w 2003"/>
                <a:gd name="T29" fmla="*/ 1002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1">
                  <a:moveTo>
                    <a:pt x="2002" y="1002"/>
                  </a:moveTo>
                  <a:lnTo>
                    <a:pt x="2002" y="1002"/>
                  </a:lnTo>
                  <a:cubicBezTo>
                    <a:pt x="2002" y="449"/>
                    <a:pt x="1554" y="0"/>
                    <a:pt x="1001" y="0"/>
                  </a:cubicBezTo>
                  <a:lnTo>
                    <a:pt x="1001" y="0"/>
                  </a:lnTo>
                  <a:cubicBezTo>
                    <a:pt x="449" y="0"/>
                    <a:pt x="0" y="449"/>
                    <a:pt x="0" y="1002"/>
                  </a:cubicBezTo>
                  <a:lnTo>
                    <a:pt x="0" y="1002"/>
                  </a:lnTo>
                  <a:cubicBezTo>
                    <a:pt x="0" y="1002"/>
                    <a:pt x="0" y="1013"/>
                    <a:pt x="1" y="1034"/>
                  </a:cubicBezTo>
                  <a:lnTo>
                    <a:pt x="1" y="1034"/>
                  </a:lnTo>
                  <a:cubicBezTo>
                    <a:pt x="7" y="1207"/>
                    <a:pt x="56" y="1369"/>
                    <a:pt x="139" y="1509"/>
                  </a:cubicBezTo>
                  <a:lnTo>
                    <a:pt x="139" y="1509"/>
                  </a:lnTo>
                  <a:cubicBezTo>
                    <a:pt x="268" y="1764"/>
                    <a:pt x="518" y="2071"/>
                    <a:pt x="1001" y="2320"/>
                  </a:cubicBezTo>
                  <a:lnTo>
                    <a:pt x="1001" y="2320"/>
                  </a:lnTo>
                  <a:cubicBezTo>
                    <a:pt x="1475" y="2075"/>
                    <a:pt x="1724" y="1775"/>
                    <a:pt x="1855" y="1523"/>
                  </a:cubicBezTo>
                  <a:lnTo>
                    <a:pt x="1855" y="1523"/>
                  </a:lnTo>
                  <a:cubicBezTo>
                    <a:pt x="1948" y="1371"/>
                    <a:pt x="2002" y="1192"/>
                    <a:pt x="2002" y="1002"/>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18" name="Freeform 6">
              <a:extLst>
                <a:ext uri="{FF2B5EF4-FFF2-40B4-BE49-F238E27FC236}">
                  <a16:creationId xmlns:a16="http://schemas.microsoft.com/office/drawing/2014/main" id="{A3F51244-EEF0-9BCA-2F92-90F992089F96}"/>
                </a:ext>
              </a:extLst>
            </p:cNvPr>
            <p:cNvSpPr>
              <a:spLocks noChangeArrowheads="1"/>
            </p:cNvSpPr>
            <p:nvPr userDrawn="1"/>
          </p:nvSpPr>
          <p:spPr bwMode="auto">
            <a:xfrm>
              <a:off x="7662460" y="1799655"/>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4" y="0"/>
                    <a:pt x="1001" y="0"/>
                  </a:cubicBezTo>
                  <a:lnTo>
                    <a:pt x="1001" y="0"/>
                  </a:lnTo>
                  <a:cubicBezTo>
                    <a:pt x="448" y="0"/>
                    <a:pt x="1" y="448"/>
                    <a:pt x="1" y="1001"/>
                  </a:cubicBezTo>
                  <a:lnTo>
                    <a:pt x="1" y="1001"/>
                  </a:lnTo>
                  <a:cubicBezTo>
                    <a:pt x="1" y="1001"/>
                    <a:pt x="0" y="1012"/>
                    <a:pt x="1" y="1033"/>
                  </a:cubicBezTo>
                  <a:lnTo>
                    <a:pt x="1" y="1033"/>
                  </a:lnTo>
                  <a:cubicBezTo>
                    <a:pt x="7" y="1206"/>
                    <a:pt x="56" y="1368"/>
                    <a:pt x="139" y="1508"/>
                  </a:cubicBezTo>
                  <a:lnTo>
                    <a:pt x="139" y="1508"/>
                  </a:lnTo>
                  <a:cubicBezTo>
                    <a:pt x="268" y="1763"/>
                    <a:pt x="518" y="2070"/>
                    <a:pt x="1000" y="2319"/>
                  </a:cubicBezTo>
                  <a:lnTo>
                    <a:pt x="1000" y="2319"/>
                  </a:lnTo>
                  <a:cubicBezTo>
                    <a:pt x="1475" y="2075"/>
                    <a:pt x="1724" y="1774"/>
                    <a:pt x="1855" y="1522"/>
                  </a:cubicBezTo>
                  <a:lnTo>
                    <a:pt x="1855" y="1522"/>
                  </a:lnTo>
                  <a:cubicBezTo>
                    <a:pt x="1948" y="1370"/>
                    <a:pt x="2002" y="1192"/>
                    <a:pt x="2002" y="1001"/>
                  </a:cubicBezTo>
                </a:path>
              </a:pathLst>
            </a:custGeom>
            <a:solidFill>
              <a:srgbClr val="145798"/>
            </a:solidFill>
            <a:ln>
              <a:noFill/>
            </a:ln>
            <a:effectLst/>
          </p:spPr>
          <p:txBody>
            <a:bodyPr wrap="none" anchor="ctr"/>
            <a:lstStyle/>
            <a:p>
              <a:endParaRPr lang="en-US" sz="3265">
                <a:solidFill>
                  <a:srgbClr val="3680CE"/>
                </a:solidFill>
                <a:latin typeface="Gilroy Medium" panose="00000600000000000000" pitchFamily="50" charset="0"/>
              </a:endParaRPr>
            </a:p>
          </p:txBody>
        </p:sp>
        <p:sp>
          <p:nvSpPr>
            <p:cNvPr id="20" name="Freeform 8">
              <a:extLst>
                <a:ext uri="{FF2B5EF4-FFF2-40B4-BE49-F238E27FC236}">
                  <a16:creationId xmlns:a16="http://schemas.microsoft.com/office/drawing/2014/main" id="{F9E3F30A-100E-DFCA-0C48-0F43E63D2A0D}"/>
                </a:ext>
              </a:extLst>
            </p:cNvPr>
            <p:cNvSpPr>
              <a:spLocks noChangeArrowheads="1"/>
            </p:cNvSpPr>
            <p:nvPr userDrawn="1"/>
          </p:nvSpPr>
          <p:spPr bwMode="auto">
            <a:xfrm>
              <a:off x="8928537" y="3244477"/>
              <a:ext cx="1247052" cy="1444822"/>
            </a:xfrm>
            <a:custGeom>
              <a:avLst/>
              <a:gdLst>
                <a:gd name="T0" fmla="*/ 2002 w 2003"/>
                <a:gd name="T1" fmla="*/ 1000 h 2320"/>
                <a:gd name="T2" fmla="*/ 2002 w 2003"/>
                <a:gd name="T3" fmla="*/ 1000 h 2320"/>
                <a:gd name="T4" fmla="*/ 1001 w 2003"/>
                <a:gd name="T5" fmla="*/ 0 h 2320"/>
                <a:gd name="T6" fmla="*/ 1001 w 2003"/>
                <a:gd name="T7" fmla="*/ 0 h 2320"/>
                <a:gd name="T8" fmla="*/ 0 w 2003"/>
                <a:gd name="T9" fmla="*/ 1000 h 2320"/>
                <a:gd name="T10" fmla="*/ 0 w 2003"/>
                <a:gd name="T11" fmla="*/ 1000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0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0"/>
                  </a:moveTo>
                  <a:lnTo>
                    <a:pt x="2002" y="1000"/>
                  </a:lnTo>
                  <a:cubicBezTo>
                    <a:pt x="2002" y="447"/>
                    <a:pt x="1554" y="0"/>
                    <a:pt x="1001" y="0"/>
                  </a:cubicBezTo>
                  <a:lnTo>
                    <a:pt x="1001" y="0"/>
                  </a:lnTo>
                  <a:cubicBezTo>
                    <a:pt x="448" y="0"/>
                    <a:pt x="0" y="447"/>
                    <a:pt x="0" y="1000"/>
                  </a:cubicBezTo>
                  <a:lnTo>
                    <a:pt x="0" y="1000"/>
                  </a:lnTo>
                  <a:cubicBezTo>
                    <a:pt x="0" y="1000"/>
                    <a:pt x="0" y="1012"/>
                    <a:pt x="1" y="1033"/>
                  </a:cubicBezTo>
                  <a:lnTo>
                    <a:pt x="1" y="1033"/>
                  </a:lnTo>
                  <a:cubicBezTo>
                    <a:pt x="7" y="1206"/>
                    <a:pt x="56" y="1368"/>
                    <a:pt x="139" y="1508"/>
                  </a:cubicBezTo>
                  <a:lnTo>
                    <a:pt x="139" y="1508"/>
                  </a:lnTo>
                  <a:cubicBezTo>
                    <a:pt x="267" y="1763"/>
                    <a:pt x="518" y="2070"/>
                    <a:pt x="1000" y="2319"/>
                  </a:cubicBezTo>
                  <a:lnTo>
                    <a:pt x="1000" y="2319"/>
                  </a:lnTo>
                  <a:cubicBezTo>
                    <a:pt x="1474" y="2075"/>
                    <a:pt x="1724" y="1774"/>
                    <a:pt x="1855" y="1522"/>
                  </a:cubicBezTo>
                  <a:lnTo>
                    <a:pt x="1855" y="1522"/>
                  </a:lnTo>
                  <a:cubicBezTo>
                    <a:pt x="1948" y="1370"/>
                    <a:pt x="2002" y="1192"/>
                    <a:pt x="2002" y="1000"/>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2" name="Freeform 10">
              <a:extLst>
                <a:ext uri="{FF2B5EF4-FFF2-40B4-BE49-F238E27FC236}">
                  <a16:creationId xmlns:a16="http://schemas.microsoft.com/office/drawing/2014/main" id="{392E0BFC-9EFA-B829-7466-C444E71B3820}"/>
                </a:ext>
              </a:extLst>
            </p:cNvPr>
            <p:cNvSpPr>
              <a:spLocks noChangeArrowheads="1"/>
            </p:cNvSpPr>
            <p:nvPr userDrawn="1"/>
          </p:nvSpPr>
          <p:spPr bwMode="auto">
            <a:xfrm>
              <a:off x="10725903" y="3749393"/>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3 h 2320"/>
                <a:gd name="T26" fmla="*/ 1855 w 2003"/>
                <a:gd name="T27" fmla="*/ 1523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3" y="0"/>
                    <a:pt x="1001" y="0"/>
                  </a:cubicBezTo>
                  <a:lnTo>
                    <a:pt x="1001" y="0"/>
                  </a:lnTo>
                  <a:cubicBezTo>
                    <a:pt x="449" y="0"/>
                    <a:pt x="1" y="448"/>
                    <a:pt x="1" y="1001"/>
                  </a:cubicBezTo>
                  <a:lnTo>
                    <a:pt x="1" y="1001"/>
                  </a:lnTo>
                  <a:cubicBezTo>
                    <a:pt x="1" y="1001"/>
                    <a:pt x="0" y="1012"/>
                    <a:pt x="1" y="1033"/>
                  </a:cubicBezTo>
                  <a:lnTo>
                    <a:pt x="1" y="1033"/>
                  </a:lnTo>
                  <a:cubicBezTo>
                    <a:pt x="7" y="1206"/>
                    <a:pt x="57" y="1368"/>
                    <a:pt x="139" y="1508"/>
                  </a:cubicBezTo>
                  <a:lnTo>
                    <a:pt x="139" y="1508"/>
                  </a:lnTo>
                  <a:cubicBezTo>
                    <a:pt x="268" y="1764"/>
                    <a:pt x="518" y="2070"/>
                    <a:pt x="1000" y="2319"/>
                  </a:cubicBezTo>
                  <a:lnTo>
                    <a:pt x="1000" y="2319"/>
                  </a:lnTo>
                  <a:cubicBezTo>
                    <a:pt x="1474" y="2075"/>
                    <a:pt x="1723" y="1775"/>
                    <a:pt x="1855" y="1523"/>
                  </a:cubicBezTo>
                  <a:lnTo>
                    <a:pt x="1855" y="1523"/>
                  </a:lnTo>
                  <a:cubicBezTo>
                    <a:pt x="1948" y="1370"/>
                    <a:pt x="2002" y="1192"/>
                    <a:pt x="2002" y="1001"/>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4" name="TextBox 23">
              <a:extLst>
                <a:ext uri="{FF2B5EF4-FFF2-40B4-BE49-F238E27FC236}">
                  <a16:creationId xmlns:a16="http://schemas.microsoft.com/office/drawing/2014/main" id="{4AA6D690-C698-DD52-8CBB-FD5EBA199E0F}"/>
                </a:ext>
              </a:extLst>
            </p:cNvPr>
            <p:cNvSpPr txBox="1"/>
            <p:nvPr userDrawn="1"/>
          </p:nvSpPr>
          <p:spPr>
            <a:xfrm>
              <a:off x="6277141" y="1555578"/>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01</a:t>
              </a:r>
            </a:p>
          </p:txBody>
        </p:sp>
        <p:sp>
          <p:nvSpPr>
            <p:cNvPr id="29" name="TextBox 28">
              <a:extLst>
                <a:ext uri="{FF2B5EF4-FFF2-40B4-BE49-F238E27FC236}">
                  <a16:creationId xmlns:a16="http://schemas.microsoft.com/office/drawing/2014/main" id="{8E202177-A0A3-7D88-8201-9D04CDA383E0}"/>
                </a:ext>
              </a:extLst>
            </p:cNvPr>
            <p:cNvSpPr txBox="1"/>
            <p:nvPr userDrawn="1"/>
          </p:nvSpPr>
          <p:spPr>
            <a:xfrm>
              <a:off x="7895535" y="227466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02</a:t>
              </a:r>
            </a:p>
          </p:txBody>
        </p:sp>
        <p:sp>
          <p:nvSpPr>
            <p:cNvPr id="30" name="TextBox 29">
              <a:extLst>
                <a:ext uri="{FF2B5EF4-FFF2-40B4-BE49-F238E27FC236}">
                  <a16:creationId xmlns:a16="http://schemas.microsoft.com/office/drawing/2014/main" id="{D93F20E4-154D-645A-EF04-5ADF189D49A7}"/>
                </a:ext>
              </a:extLst>
            </p:cNvPr>
            <p:cNvSpPr txBox="1"/>
            <p:nvPr userDrawn="1"/>
          </p:nvSpPr>
          <p:spPr>
            <a:xfrm>
              <a:off x="9167393" y="3749393"/>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03</a:t>
              </a:r>
            </a:p>
          </p:txBody>
        </p:sp>
        <p:sp>
          <p:nvSpPr>
            <p:cNvPr id="31" name="TextBox 30">
              <a:extLst>
                <a:ext uri="{FF2B5EF4-FFF2-40B4-BE49-F238E27FC236}">
                  <a16:creationId xmlns:a16="http://schemas.microsoft.com/office/drawing/2014/main" id="{E9D6A3AC-2EE6-716B-45E4-57056D14E360}"/>
                </a:ext>
              </a:extLst>
            </p:cNvPr>
            <p:cNvSpPr txBox="1"/>
            <p:nvPr userDrawn="1"/>
          </p:nvSpPr>
          <p:spPr>
            <a:xfrm>
              <a:off x="10964759" y="423283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04</a:t>
              </a:r>
            </a:p>
          </p:txBody>
        </p:sp>
      </p:grpSp>
    </p:spTree>
    <p:extLst>
      <p:ext uri="{BB962C8B-B14F-4D97-AF65-F5344CB8AC3E}">
        <p14:creationId xmlns:p14="http://schemas.microsoft.com/office/powerpoint/2010/main" val="13646778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12369370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34718613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39835606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9728069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7481688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3713775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21796643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18926368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36077766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Statement-Sustainability">
    <p:bg>
      <p:bgPr>
        <a:solidFill>
          <a:srgbClr val="CA4A0C"/>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22F11"/>
                </a:solidFill>
                <a:latin typeface="Gilroy Medium" panose="00000600000000000000" pitchFamily="50" charset="0"/>
              </a:rPr>
              <a:pPr algn="r"/>
              <a:t>‹#›</a:t>
            </a:fld>
            <a:endParaRPr lang="en-US" sz="1350">
              <a:solidFill>
                <a:srgbClr val="922F11"/>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spTree>
    <p:extLst>
      <p:ext uri="{BB962C8B-B14F-4D97-AF65-F5344CB8AC3E}">
        <p14:creationId xmlns:p14="http://schemas.microsoft.com/office/powerpoint/2010/main" val="3950897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264992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29675876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280082" y="301308"/>
            <a:ext cx="4094480" cy="1852055"/>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36671276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rgbClr val="2B660F"/>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rgbClr val="2B660F"/>
                </a:solidFill>
                <a:latin typeface="+mn-lt"/>
              </a:defRPr>
            </a:lvl1pPr>
            <a:lvl2pPr>
              <a:defRPr sz="1400">
                <a:solidFill>
                  <a:srgbClr val="2B660F"/>
                </a:solidFill>
                <a:latin typeface="+mn-lt"/>
              </a:defRPr>
            </a:lvl2pPr>
            <a:lvl3pPr>
              <a:defRPr sz="1200">
                <a:solidFill>
                  <a:srgbClr val="2B660F"/>
                </a:solidFill>
                <a:latin typeface="+mn-lt"/>
              </a:defRPr>
            </a:lvl3pPr>
            <a:lvl4pPr>
              <a:defRPr sz="1100">
                <a:solidFill>
                  <a:srgbClr val="2B660F"/>
                </a:solidFill>
                <a:latin typeface="+mn-lt"/>
              </a:defRPr>
            </a:lvl4pPr>
            <a:lvl5pPr>
              <a:defRPr sz="105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31895147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a:stretch>
            <a:fillRect/>
          </a:stretch>
        </p:blipFill>
        <p:spPr>
          <a:xfrm>
            <a:off x="304795" y="362758"/>
            <a:ext cx="896203" cy="896203"/>
          </a:xfrm>
          <a:prstGeom prst="rect">
            <a:avLst/>
          </a:prstGeom>
        </p:spPr>
      </p:pic>
    </p:spTree>
    <p:extLst>
      <p:ext uri="{BB962C8B-B14F-4D97-AF65-F5344CB8AC3E}">
        <p14:creationId xmlns:p14="http://schemas.microsoft.com/office/powerpoint/2010/main" val="10986547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a:stretch>
            <a:fillRect/>
          </a:stretch>
        </p:blipFill>
        <p:spPr>
          <a:xfrm>
            <a:off x="304796" y="362758"/>
            <a:ext cx="896203" cy="896203"/>
          </a:xfrm>
          <a:prstGeom prst="rect">
            <a:avLst/>
          </a:prstGeom>
        </p:spPr>
      </p:pic>
    </p:spTree>
    <p:extLst>
      <p:ext uri="{BB962C8B-B14F-4D97-AF65-F5344CB8AC3E}">
        <p14:creationId xmlns:p14="http://schemas.microsoft.com/office/powerpoint/2010/main" val="18400617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a:srcRect b="28537"/>
          <a:stretch>
            <a:fillRect/>
          </a:stretch>
        </p:blipFill>
        <p:spPr>
          <a:xfrm>
            <a:off x="92332" y="362758"/>
            <a:ext cx="1612900" cy="979966"/>
          </a:xfrm>
          <a:prstGeom prst="rect">
            <a:avLst/>
          </a:prstGeom>
        </p:spPr>
      </p:pic>
    </p:spTree>
    <p:extLst>
      <p:ext uri="{BB962C8B-B14F-4D97-AF65-F5344CB8AC3E}">
        <p14:creationId xmlns:p14="http://schemas.microsoft.com/office/powerpoint/2010/main" val="24768456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8151429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11430439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36155534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dirty="0"/>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1269993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86857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20219443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41129343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3651708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BFDE7E"/>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2B660F"/>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a:t>
            </a:r>
          </a:p>
        </p:txBody>
      </p:sp>
    </p:spTree>
    <p:extLst>
      <p:ext uri="{BB962C8B-B14F-4D97-AF65-F5344CB8AC3E}">
        <p14:creationId xmlns:p14="http://schemas.microsoft.com/office/powerpoint/2010/main" val="27340628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90E3383-1AC6-98F9-F9B7-8053829C3534}"/>
              </a:ext>
            </a:extLst>
          </p:cNvPr>
          <p:cNvGraphicFramePr>
            <a:graphicFrameLocks noChangeAspect="1"/>
          </p:cNvGraphicFramePr>
          <p:nvPr userDrawn="1">
            <p:custDataLst>
              <p:tags r:id="rId1"/>
            </p:custDataLst>
            <p:extLst>
              <p:ext uri="{D42A27DB-BD31-4B8C-83A1-F6EECF244321}">
                <p14:modId xmlns:p14="http://schemas.microsoft.com/office/powerpoint/2010/main" val="4210235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Object 16" hidden="1">
                        <a:extLst>
                          <a:ext uri="{FF2B5EF4-FFF2-40B4-BE49-F238E27FC236}">
                            <a16:creationId xmlns:a16="http://schemas.microsoft.com/office/drawing/2014/main" id="{E90E3383-1AC6-98F9-F9B7-8053829C3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647135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EC9F0B"/>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054691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1478656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7159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6DBBF03-925F-AA70-F5DD-CD9F7BC1EFAF}"/>
              </a:ext>
            </a:extLst>
          </p:cNvPr>
          <p:cNvSpPr>
            <a:spLocks noGrp="1"/>
          </p:cNvSpPr>
          <p:nvPr>
            <p:ph type="subTitle" idx="1" hasCustomPrompt="1"/>
          </p:nvPr>
        </p:nvSpPr>
        <p:spPr>
          <a:xfrm>
            <a:off x="304800"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5" name="Text Placeholder 3">
            <a:extLst>
              <a:ext uri="{FF2B5EF4-FFF2-40B4-BE49-F238E27FC236}">
                <a16:creationId xmlns:a16="http://schemas.microsoft.com/office/drawing/2014/main" id="{F304E06D-D9A7-FA86-D8D8-C47056B56C9C}"/>
              </a:ext>
            </a:extLst>
          </p:cNvPr>
          <p:cNvSpPr>
            <a:spLocks noGrp="1"/>
          </p:cNvSpPr>
          <p:nvPr>
            <p:ph type="body" sz="quarter" idx="10"/>
          </p:nvPr>
        </p:nvSpPr>
        <p:spPr>
          <a:xfrm>
            <a:off x="304800"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7" name="Group 6">
            <a:extLst>
              <a:ext uri="{FF2B5EF4-FFF2-40B4-BE49-F238E27FC236}">
                <a16:creationId xmlns:a16="http://schemas.microsoft.com/office/drawing/2014/main" id="{C3E0B630-9DB0-EEDA-A570-6BAE8F21570B}"/>
              </a:ext>
            </a:extLst>
          </p:cNvPr>
          <p:cNvGrpSpPr/>
          <p:nvPr userDrawn="1"/>
        </p:nvGrpSpPr>
        <p:grpSpPr>
          <a:xfrm>
            <a:off x="0" y="-1204486"/>
            <a:ext cx="12192000" cy="942190"/>
            <a:chOff x="22178" y="-2107474"/>
            <a:chExt cx="12173146" cy="1410050"/>
          </a:xfrm>
        </p:grpSpPr>
        <p:sp>
          <p:nvSpPr>
            <p:cNvPr id="8" name="Rectangle 7">
              <a:extLst>
                <a:ext uri="{FF2B5EF4-FFF2-40B4-BE49-F238E27FC236}">
                  <a16:creationId xmlns:a16="http://schemas.microsoft.com/office/drawing/2014/main" id="{7F1FAC5E-ABB5-EB4E-AEC8-1FBF0208D1D3}"/>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4019676C-DE24-382F-60F2-14920C2F6B5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6B28EDD5-B8CE-BBFF-1FD4-3DE14BE01FA3}"/>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EC1C47B-72E7-C8D7-5E59-9263FEFFD44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FC405638-6C59-2CB0-7CF0-0718DB4028D8}"/>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A1EFA489-93C3-3250-1276-8A57886E33D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1213B9ED-5B5D-76A0-A456-2075B3BDBCC5}"/>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364A79D3-DFB3-1710-FD97-92387564B20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60C18AA2-5B78-23EE-95B8-C19EAF32F68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EF63F77E-4785-1721-68FE-96FC150F077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CDC4BB03-8D95-F56E-D208-32295AEE0681}"/>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C413682-5E99-FF2E-418D-2BCDEAF26C8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78FAE6FC-BE78-2CE4-8B5A-68CA06047269}"/>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47D9219B-2206-0A76-0918-45DE2AC7612C}"/>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2" name="Rectangle 21">
              <a:extLst>
                <a:ext uri="{FF2B5EF4-FFF2-40B4-BE49-F238E27FC236}">
                  <a16:creationId xmlns:a16="http://schemas.microsoft.com/office/drawing/2014/main" id="{A88C9796-37C1-8A9C-0542-78731590614C}"/>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3" name="Title 1">
            <a:extLst>
              <a:ext uri="{FF2B5EF4-FFF2-40B4-BE49-F238E27FC236}">
                <a16:creationId xmlns:a16="http://schemas.microsoft.com/office/drawing/2014/main" id="{5417AECC-9BC0-45D9-566E-A8AE8F662D64}"/>
              </a:ext>
            </a:extLst>
          </p:cNvPr>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chemeClr val="bg1"/>
                </a:solidFill>
                <a:latin typeface="+mj-lt"/>
              </a:defRPr>
            </a:lvl1pPr>
          </a:lstStyle>
          <a:p>
            <a:r>
              <a:rPr lang="en-US"/>
              <a:t>Cover Slide 2</a:t>
            </a:r>
          </a:p>
        </p:txBody>
      </p:sp>
      <p:sp>
        <p:nvSpPr>
          <p:cNvPr id="2" name="TextBox 1">
            <a:extLst>
              <a:ext uri="{FF2B5EF4-FFF2-40B4-BE49-F238E27FC236}">
                <a16:creationId xmlns:a16="http://schemas.microsoft.com/office/drawing/2014/main" id="{24D31A0C-C119-9375-9E5D-9A81BDD66D1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pic>
        <p:nvPicPr>
          <p:cNvPr id="6" name="Graphic 5">
            <a:extLst>
              <a:ext uri="{FF2B5EF4-FFF2-40B4-BE49-F238E27FC236}">
                <a16:creationId xmlns:a16="http://schemas.microsoft.com/office/drawing/2014/main" id="{4A7AE4C7-DD71-97A4-87D5-9F07C31D7D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27372" y="6256303"/>
            <a:ext cx="1159828" cy="355049"/>
          </a:xfrm>
          <a:prstGeom prst="rect">
            <a:avLst/>
          </a:prstGeom>
        </p:spPr>
      </p:pic>
    </p:spTree>
    <p:extLst>
      <p:ext uri="{BB962C8B-B14F-4D97-AF65-F5344CB8AC3E}">
        <p14:creationId xmlns:p14="http://schemas.microsoft.com/office/powerpoint/2010/main" val="133402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4051865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286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8669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0F440E"/>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5D910D"/>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3680CE"/>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EC9F0B"/>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EC9F0B"/>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3680CE"/>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0F440E"/>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056186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chemeClr val="accent1"/>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chemeClr val="accent1"/>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chemeClr val="accent1"/>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3592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40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ntent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F7F4FE5B-5F8E-E216-8BAC-205762A75B5D}"/>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4F50471-D763-CA74-F405-ACED46EF9C56}"/>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7971E76-12A2-661B-FACD-6C2123716747}"/>
              </a:ext>
            </a:extLst>
          </p:cNvPr>
          <p:cNvSpPr>
            <a:spLocks noGrp="1"/>
          </p:cNvSpPr>
          <p:nvPr>
            <p:ph type="body" sz="quarter" idx="13"/>
          </p:nvPr>
        </p:nvSpPr>
        <p:spPr>
          <a:xfrm>
            <a:off x="3048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4DA9835B-7401-6A30-DB0D-556D82CC1C6D}"/>
              </a:ext>
            </a:extLst>
          </p:cNvPr>
          <p:cNvSpPr>
            <a:spLocks noGrp="1"/>
          </p:cNvSpPr>
          <p:nvPr>
            <p:ph type="body" sz="quarter" idx="14"/>
          </p:nvPr>
        </p:nvSpPr>
        <p:spPr>
          <a:xfrm>
            <a:off x="3048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3D93165F-4D89-0A5D-42C0-4B047388305E}"/>
              </a:ext>
            </a:extLst>
          </p:cNvPr>
          <p:cNvSpPr>
            <a:spLocks noGrp="1"/>
          </p:cNvSpPr>
          <p:nvPr>
            <p:ph type="body" sz="quarter" idx="21"/>
          </p:nvPr>
        </p:nvSpPr>
        <p:spPr>
          <a:xfrm>
            <a:off x="32766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9E55602C-2E66-B61E-5328-5197ECE6FB5F}"/>
              </a:ext>
            </a:extLst>
          </p:cNvPr>
          <p:cNvSpPr>
            <a:spLocks noGrp="1"/>
          </p:cNvSpPr>
          <p:nvPr>
            <p:ph type="body" sz="quarter" idx="22"/>
          </p:nvPr>
        </p:nvSpPr>
        <p:spPr>
          <a:xfrm>
            <a:off x="32766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B8970E3-7DB7-69DE-D268-492514798D2E}"/>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CB0A2EA7-5E6B-6FF9-6A4C-514C001B5045}"/>
              </a:ext>
            </a:extLst>
          </p:cNvPr>
          <p:cNvSpPr>
            <a:spLocks noGrp="1"/>
          </p:cNvSpPr>
          <p:nvPr>
            <p:ph type="body" sz="quarter" idx="24"/>
          </p:nvPr>
        </p:nvSpPr>
        <p:spPr>
          <a:xfrm>
            <a:off x="62484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E8CB30A6-5EBD-6EB9-4006-EA1B753AF361}"/>
              </a:ext>
            </a:extLst>
          </p:cNvPr>
          <p:cNvSpPr>
            <a:spLocks noGrp="1"/>
          </p:cNvSpPr>
          <p:nvPr>
            <p:ph type="body" sz="quarter" idx="25"/>
          </p:nvPr>
        </p:nvSpPr>
        <p:spPr>
          <a:xfrm>
            <a:off x="921512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9ED78051-C642-9122-8309-5C4448441529}"/>
              </a:ext>
            </a:extLst>
          </p:cNvPr>
          <p:cNvSpPr>
            <a:spLocks noGrp="1"/>
          </p:cNvSpPr>
          <p:nvPr>
            <p:ph type="body" sz="quarter" idx="26"/>
          </p:nvPr>
        </p:nvSpPr>
        <p:spPr>
          <a:xfrm>
            <a:off x="921512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52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46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67840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4 Content + Photo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1880ABD7-63A3-149D-EFF7-B32FDE7C291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4202B41A-200F-AD75-559D-2217CB9A652F}"/>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2E892A7C-B52D-3C5E-8BC0-444AB8B58F85}"/>
              </a:ext>
            </a:extLst>
          </p:cNvPr>
          <p:cNvSpPr>
            <a:spLocks noGrp="1"/>
          </p:cNvSpPr>
          <p:nvPr>
            <p:ph type="body" sz="quarter" idx="69"/>
          </p:nvPr>
        </p:nvSpPr>
        <p:spPr>
          <a:xfrm>
            <a:off x="92202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E31BE445-FE6F-80E5-97A3-05F180D85E47}"/>
              </a:ext>
            </a:extLst>
          </p:cNvPr>
          <p:cNvSpPr>
            <a:spLocks noGrp="1"/>
          </p:cNvSpPr>
          <p:nvPr>
            <p:ph type="body" sz="quarter" idx="13"/>
          </p:nvPr>
        </p:nvSpPr>
        <p:spPr>
          <a:xfrm>
            <a:off x="304800" y="1219200"/>
            <a:ext cx="2670048"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3">
            <a:extLst>
              <a:ext uri="{FF2B5EF4-FFF2-40B4-BE49-F238E27FC236}">
                <a16:creationId xmlns:a16="http://schemas.microsoft.com/office/drawing/2014/main" id="{70FC361C-D19E-353F-1EEF-25A27245D0FD}"/>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1" name="Text Placeholder 12">
            <a:extLst>
              <a:ext uri="{FF2B5EF4-FFF2-40B4-BE49-F238E27FC236}">
                <a16:creationId xmlns:a16="http://schemas.microsoft.com/office/drawing/2014/main" id="{5578B12E-AFB0-AB96-9625-C82B6F686597}"/>
              </a:ext>
            </a:extLst>
          </p:cNvPr>
          <p:cNvSpPr>
            <a:spLocks noGrp="1"/>
          </p:cNvSpPr>
          <p:nvPr>
            <p:ph type="body" sz="quarter" idx="14"/>
          </p:nvPr>
        </p:nvSpPr>
        <p:spPr>
          <a:xfrm>
            <a:off x="3048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2F6D3F89-0198-D2ED-6F48-832A6A88EF93}"/>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2">
            <a:extLst>
              <a:ext uri="{FF2B5EF4-FFF2-40B4-BE49-F238E27FC236}">
                <a16:creationId xmlns:a16="http://schemas.microsoft.com/office/drawing/2014/main" id="{DCE98802-78D1-57AB-ECF7-FEEAD05FF77B}"/>
              </a:ext>
            </a:extLst>
          </p:cNvPr>
          <p:cNvSpPr>
            <a:spLocks noGrp="1"/>
          </p:cNvSpPr>
          <p:nvPr>
            <p:ph type="body" sz="quarter" idx="20"/>
          </p:nvPr>
        </p:nvSpPr>
        <p:spPr>
          <a:xfrm>
            <a:off x="9220200" y="2174875"/>
            <a:ext cx="2667000" cy="1254125"/>
          </a:xfrm>
          <a:noFill/>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
            <a:extLst>
              <a:ext uri="{FF2B5EF4-FFF2-40B4-BE49-F238E27FC236}">
                <a16:creationId xmlns:a16="http://schemas.microsoft.com/office/drawing/2014/main" id="{EC2C2217-6493-1FAC-9488-2033B835EAA0}"/>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33" name="Text Placeholder 12">
            <a:extLst>
              <a:ext uri="{FF2B5EF4-FFF2-40B4-BE49-F238E27FC236}">
                <a16:creationId xmlns:a16="http://schemas.microsoft.com/office/drawing/2014/main" id="{58227F53-8006-920F-512B-FC96A76B029C}"/>
              </a:ext>
            </a:extLst>
          </p:cNvPr>
          <p:cNvSpPr>
            <a:spLocks noGrp="1"/>
          </p:cNvSpPr>
          <p:nvPr>
            <p:ph type="body" sz="quarter" idx="18"/>
          </p:nvPr>
        </p:nvSpPr>
        <p:spPr>
          <a:xfrm>
            <a:off x="62484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7F4A8350-CD02-3A22-20B6-716A895097DF}"/>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0" name="Picture Placeholder 9">
            <a:extLst>
              <a:ext uri="{FF2B5EF4-FFF2-40B4-BE49-F238E27FC236}">
                <a16:creationId xmlns:a16="http://schemas.microsoft.com/office/drawing/2014/main" id="{ABAB2F5A-F69D-27C9-B35B-A62B35F9ADA2}"/>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1" name="Picture Placeholder 10">
            <a:extLst>
              <a:ext uri="{FF2B5EF4-FFF2-40B4-BE49-F238E27FC236}">
                <a16:creationId xmlns:a16="http://schemas.microsoft.com/office/drawing/2014/main" id="{7ECD4345-CE30-964A-B676-BF420540755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3" name="Picture Placeholder 12">
            <a:extLst>
              <a:ext uri="{FF2B5EF4-FFF2-40B4-BE49-F238E27FC236}">
                <a16:creationId xmlns:a16="http://schemas.microsoft.com/office/drawing/2014/main" id="{DF4C02C5-9B59-E560-D00D-327EEC4E8C55}"/>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66055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680CE"/>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2355A"/>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965883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ntent + Photo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EC6ADB45-91F8-32E5-F50D-E393F14F3ED2}"/>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9DA0642C-B147-E66E-9356-BF91633B63C1}"/>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458F267-C587-52A9-0895-3E4CE0DA016F}"/>
              </a:ext>
            </a:extLst>
          </p:cNvPr>
          <p:cNvSpPr>
            <a:spLocks noGrp="1"/>
          </p:cNvSpPr>
          <p:nvPr>
            <p:ph type="body" sz="quarter" idx="69"/>
          </p:nvPr>
        </p:nvSpPr>
        <p:spPr>
          <a:xfrm>
            <a:off x="92202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E05E962-95EF-2CCF-FD9A-ECC80C1E676C}"/>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525E8A4C-75B3-412F-228E-95549DC6F352}"/>
              </a:ext>
            </a:extLst>
          </p:cNvPr>
          <p:cNvSpPr>
            <a:spLocks noGrp="1"/>
          </p:cNvSpPr>
          <p:nvPr>
            <p:ph type="body" sz="quarter" idx="65"/>
          </p:nvPr>
        </p:nvSpPr>
        <p:spPr>
          <a:xfrm>
            <a:off x="3276598" y="1219200"/>
            <a:ext cx="2667000" cy="4419599"/>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2D6D21F-7FDC-0675-E9BF-D1D2D29BAF9C}"/>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CE11E3FC-67CF-2551-D67F-E05C32CAF4C2}"/>
              </a:ext>
            </a:extLst>
          </p:cNvPr>
          <p:cNvSpPr>
            <a:spLocks noGrp="1"/>
          </p:cNvSpPr>
          <p:nvPr>
            <p:ph type="body" sz="quarter" idx="16"/>
          </p:nvPr>
        </p:nvSpPr>
        <p:spPr>
          <a:xfrm>
            <a:off x="32766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874BE8BB-0D0A-465A-ED82-FBC87AD814A0}"/>
              </a:ext>
            </a:extLst>
          </p:cNvPr>
          <p:cNvSpPr>
            <a:spLocks noGrp="1"/>
          </p:cNvSpPr>
          <p:nvPr>
            <p:ph type="body" sz="quarter" idx="20"/>
          </p:nvPr>
        </p:nvSpPr>
        <p:spPr>
          <a:xfrm>
            <a:off x="9220200" y="2174875"/>
            <a:ext cx="2667000" cy="1254125"/>
          </a:xfrm>
          <a:noFill/>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6ACB5F87-ADB0-2792-060F-C23FAB8C45D4}"/>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D2327EE9-30F6-5C8B-92DA-A3DA5FA456AB}"/>
              </a:ext>
            </a:extLst>
          </p:cNvPr>
          <p:cNvSpPr>
            <a:spLocks noGrp="1"/>
          </p:cNvSpPr>
          <p:nvPr>
            <p:ph type="body" sz="quarter" idx="18"/>
          </p:nvPr>
        </p:nvSpPr>
        <p:spPr>
          <a:xfrm>
            <a:off x="62484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50535CEC-D80E-8E74-90E9-798ED8ADC861}"/>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7971BC4E-E41E-458B-BE9D-BE383375DDBD}"/>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B7BFB918-C2D6-C89D-ACFC-822FA25B59B1}"/>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06A19E87-5517-9FC2-7EDE-67316D02951D}"/>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926881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189063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Bullet - Drink">
    <p:bg>
      <p:bgPr>
        <a:solidFill>
          <a:srgbClr val="02355A"/>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71A9E3"/>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5024"/>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defRPr>
                <a:solidFill>
                  <a:srgbClr val="71A9E3"/>
                </a:solidFill>
                <a:latin typeface="+mn-lt"/>
              </a:defRPr>
            </a:lvl1pPr>
            <a:lvl2pPr>
              <a:buClr>
                <a:schemeClr val="accent2"/>
              </a:buClr>
              <a:defRPr>
                <a:solidFill>
                  <a:srgbClr val="71A9E3"/>
                </a:solidFill>
                <a:latin typeface="+mn-lt"/>
              </a:defRPr>
            </a:lvl2pPr>
            <a:lvl3pPr>
              <a:defRPr>
                <a:solidFill>
                  <a:srgbClr val="71A9E3"/>
                </a:solidFill>
                <a:latin typeface="+mn-lt"/>
              </a:defRPr>
            </a:lvl3pPr>
            <a:lvl4pPr>
              <a:defRPr>
                <a:solidFill>
                  <a:srgbClr val="71A9E3"/>
                </a:solidFill>
                <a:latin typeface="+mn-lt"/>
              </a:defRPr>
            </a:lvl4pPr>
            <a:lvl5pPr>
              <a:defRPr>
                <a:solidFill>
                  <a:srgbClr val="71A9E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69037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1283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mn-lt"/>
              </a:rPr>
              <a:pPr algn="r"/>
              <a:t>‹#›</a:t>
            </a:fld>
            <a:endParaRPr lang="en-US" sz="1350">
              <a:solidFill>
                <a:srgbClr val="02355A"/>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3293136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2517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971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E9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66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chemeClr val="tx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406156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88256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lor Divider - Universal">
    <p:bg>
      <p:bgPr>
        <a:solidFill>
          <a:srgbClr val="F7F5F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145798"/>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49216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241184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56071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9967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286129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413807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1403739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377338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2"/>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mn-lt"/>
              </a:rPr>
              <a:pPr algn="r"/>
              <a:t>‹#›</a:t>
            </a:fld>
            <a:endParaRPr lang="en-US" sz="1350">
              <a:solidFill>
                <a:srgbClr val="3680CE"/>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2055481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mn-lt"/>
              </a:rPr>
              <a:pPr algn="r"/>
              <a:t>‹#›</a:t>
            </a:fld>
            <a:endParaRPr lang="en-US" sz="1350">
              <a:solidFill>
                <a:srgbClr val="145798"/>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mn-lt"/>
              </a:rPr>
              <a:t>CONFIDENTIAL</a:t>
            </a:r>
          </a:p>
        </p:txBody>
      </p:sp>
    </p:spTree>
    <p:extLst>
      <p:ext uri="{BB962C8B-B14F-4D97-AF65-F5344CB8AC3E}">
        <p14:creationId xmlns:p14="http://schemas.microsoft.com/office/powerpoint/2010/main" val="134185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28414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800257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209182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365892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491190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4125920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549921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945866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946710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417263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139735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244005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28439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548106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chemeClr val="tx2"/>
                </a:solidFill>
                <a:latin typeface="+mn-lt"/>
              </a:defRPr>
            </a:lvl1pPr>
            <a:lvl2pPr>
              <a:defRPr sz="1400">
                <a:solidFill>
                  <a:schemeClr val="tx2"/>
                </a:solidFill>
                <a:latin typeface="+mn-lt"/>
              </a:defRPr>
            </a:lvl2pPr>
            <a:lvl3pPr>
              <a:defRPr sz="1200">
                <a:solidFill>
                  <a:schemeClr val="tx2"/>
                </a:solidFill>
                <a:latin typeface="+mn-lt"/>
              </a:defRPr>
            </a:lvl3pPr>
            <a:lvl4pPr>
              <a:defRPr sz="1100">
                <a:solidFill>
                  <a:schemeClr val="tx2"/>
                </a:solidFill>
                <a:latin typeface="+mn-lt"/>
              </a:defRPr>
            </a:lvl4pPr>
            <a:lvl5pPr>
              <a:defRPr sz="105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431694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CDE6CA2-CEA1-4A7E-3B9D-7B997AF6C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533584"/>
            <a:ext cx="842066" cy="749808"/>
          </a:xfrm>
          <a:prstGeom prst="rect">
            <a:avLst/>
          </a:prstGeom>
        </p:spPr>
      </p:pic>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622643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5" name="Graphic 4">
            <a:extLst>
              <a:ext uri="{FF2B5EF4-FFF2-40B4-BE49-F238E27FC236}">
                <a16:creationId xmlns:a16="http://schemas.microsoft.com/office/drawing/2014/main" id="{ECBBC66A-E42E-141A-B875-8977010259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5" y="415635"/>
            <a:ext cx="843534" cy="749808"/>
          </a:xfrm>
          <a:prstGeom prst="rect">
            <a:avLst/>
          </a:prstGeom>
        </p:spPr>
      </p:pic>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spTree>
    <p:extLst>
      <p:ext uri="{BB962C8B-B14F-4D97-AF65-F5344CB8AC3E}">
        <p14:creationId xmlns:p14="http://schemas.microsoft.com/office/powerpoint/2010/main" val="442857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70263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940560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654240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44170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444749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77399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latin typeface="+mn-lt"/>
              </a:defRPr>
            </a:lvl1pPr>
            <a:lvl2pPr>
              <a:defRPr>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Tree>
    <p:extLst>
      <p:ext uri="{BB962C8B-B14F-4D97-AF65-F5344CB8AC3E}">
        <p14:creationId xmlns:p14="http://schemas.microsoft.com/office/powerpoint/2010/main" val="2378998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1819734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spTree>
    <p:extLst>
      <p:ext uri="{BB962C8B-B14F-4D97-AF65-F5344CB8AC3E}">
        <p14:creationId xmlns:p14="http://schemas.microsoft.com/office/powerpoint/2010/main" val="3917085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Tree>
    <p:extLst>
      <p:ext uri="{BB962C8B-B14F-4D97-AF65-F5344CB8AC3E}">
        <p14:creationId xmlns:p14="http://schemas.microsoft.com/office/powerpoint/2010/main" val="118130752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2355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Gilroy Medium" panose="00000600000000000000" pitchFamily="50" charset="0"/>
              </a:rPr>
              <a:pPr algn="r"/>
              <a:t>‹#›</a:t>
            </a:fld>
            <a:endParaRPr lang="en-US" sz="1350">
              <a:solidFill>
                <a:srgbClr val="71A9E3"/>
              </a:solidFill>
              <a:latin typeface="Gilroy Medium" panose="00000600000000000000" pitchFamily="50" charset="0"/>
            </a:endParaRP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593D9CF-6623-33FA-BCDE-3790E5BC74B1}"/>
              </a:ext>
            </a:extLst>
          </p:cNvPr>
          <p:cNvPicPr>
            <a:picLocks noChangeAspect="1"/>
          </p:cNvPicPr>
          <p:nvPr userDrawn="1"/>
        </p:nvPicPr>
        <p:blipFill>
          <a:blip r:embed="rId2"/>
          <a:stretch>
            <a:fillRect/>
          </a:stretch>
        </p:blipFill>
        <p:spPr>
          <a:xfrm>
            <a:off x="3911274" y="2824138"/>
            <a:ext cx="4369451" cy="1209724"/>
          </a:xfrm>
          <a:prstGeom prst="rect">
            <a:avLst/>
          </a:prstGeom>
        </p:spPr>
      </p:pic>
    </p:spTree>
    <p:extLst>
      <p:ext uri="{BB962C8B-B14F-4D97-AF65-F5344CB8AC3E}">
        <p14:creationId xmlns:p14="http://schemas.microsoft.com/office/powerpoint/2010/main" val="2632352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2050237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3321748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22322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593559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353763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235033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3112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867252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206464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039965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2325182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862007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2368473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236891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00295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051313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76351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857479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146307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174174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48490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8132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14979377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90E3383-1AC6-98F9-F9B7-8053829C3534}"/>
              </a:ext>
            </a:extLst>
          </p:cNvPr>
          <p:cNvGraphicFramePr>
            <a:graphicFrameLocks noChangeAspect="1"/>
          </p:cNvGraphicFramePr>
          <p:nvPr userDrawn="1">
            <p:custDataLst>
              <p:tags r:id="rId1"/>
            </p:custDataLst>
            <p:extLst>
              <p:ext uri="{D42A27DB-BD31-4B8C-83A1-F6EECF244321}">
                <p14:modId xmlns:p14="http://schemas.microsoft.com/office/powerpoint/2010/main" val="4210235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Object 16" hidden="1">
                        <a:extLst>
                          <a:ext uri="{FF2B5EF4-FFF2-40B4-BE49-F238E27FC236}">
                            <a16:creationId xmlns:a16="http://schemas.microsoft.com/office/drawing/2014/main" id="{E90E3383-1AC6-98F9-F9B7-8053829C3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6009252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2219373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a:t>
            </a:r>
          </a:p>
        </p:txBody>
      </p:sp>
      <p:pic>
        <p:nvPicPr>
          <p:cNvPr id="21" name="Picture 20" descr="A logo with white text and colorful shapes&#10;&#10;AI-generated content may be incorrect.">
            <a:extLst>
              <a:ext uri="{FF2B5EF4-FFF2-40B4-BE49-F238E27FC236}">
                <a16:creationId xmlns:a16="http://schemas.microsoft.com/office/drawing/2014/main" id="{C1847977-4355-AB64-3E0F-E3B6189E29B4}"/>
              </a:ext>
            </a:extLst>
          </p:cNvPr>
          <p:cNvPicPr>
            <a:picLocks noChangeAspect="1"/>
          </p:cNvPicPr>
          <p:nvPr userDrawn="1"/>
        </p:nvPicPr>
        <p:blipFill>
          <a:blip r:embed="rId2"/>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22596996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2722222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a:t>
            </a:r>
          </a:p>
        </p:txBody>
      </p:sp>
    </p:spTree>
    <p:extLst>
      <p:ext uri="{BB962C8B-B14F-4D97-AF65-F5344CB8AC3E}">
        <p14:creationId xmlns:p14="http://schemas.microsoft.com/office/powerpoint/2010/main" val="30446323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oleObject" Target="../embeddings/oleObject1.bin"/><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tags" Target="../tags/tag1.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theme" Target="../theme/theme2.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image" Target="../media/image23.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47" Type="http://schemas.openxmlformats.org/officeDocument/2006/relationships/slideLayout" Target="../slideLayouts/slideLayout143.xml"/><Relationship Id="rId50" Type="http://schemas.openxmlformats.org/officeDocument/2006/relationships/slideLayout" Target="../slideLayouts/slideLayout146.xml"/><Relationship Id="rId55" Type="http://schemas.openxmlformats.org/officeDocument/2006/relationships/slideLayout" Target="../slideLayouts/slideLayout151.xml"/><Relationship Id="rId63" Type="http://schemas.openxmlformats.org/officeDocument/2006/relationships/slideLayout" Target="../slideLayouts/slideLayout159.xml"/><Relationship Id="rId68" Type="http://schemas.openxmlformats.org/officeDocument/2006/relationships/slideLayout" Target="../slideLayouts/slideLayout164.xml"/><Relationship Id="rId7" Type="http://schemas.openxmlformats.org/officeDocument/2006/relationships/slideLayout" Target="../slideLayouts/slideLayout103.xml"/><Relationship Id="rId71" Type="http://schemas.openxmlformats.org/officeDocument/2006/relationships/oleObject" Target="../embeddings/oleObject3.bin"/><Relationship Id="rId2" Type="http://schemas.openxmlformats.org/officeDocument/2006/relationships/slideLayout" Target="../slideLayouts/slideLayout98.xml"/><Relationship Id="rId16" Type="http://schemas.openxmlformats.org/officeDocument/2006/relationships/slideLayout" Target="../slideLayouts/slideLayout112.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3" Type="http://schemas.openxmlformats.org/officeDocument/2006/relationships/slideLayout" Target="../slideLayouts/slideLayout149.xml"/><Relationship Id="rId58" Type="http://schemas.openxmlformats.org/officeDocument/2006/relationships/slideLayout" Target="../slideLayouts/slideLayout154.xml"/><Relationship Id="rId66" Type="http://schemas.openxmlformats.org/officeDocument/2006/relationships/slideLayout" Target="../slideLayouts/slideLayout162.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slideLayout" Target="../slideLayouts/slideLayout145.xml"/><Relationship Id="rId57" Type="http://schemas.openxmlformats.org/officeDocument/2006/relationships/slideLayout" Target="../slideLayouts/slideLayout153.xml"/><Relationship Id="rId61" Type="http://schemas.openxmlformats.org/officeDocument/2006/relationships/slideLayout" Target="../slideLayouts/slideLayout157.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52" Type="http://schemas.openxmlformats.org/officeDocument/2006/relationships/slideLayout" Target="../slideLayouts/slideLayout148.xml"/><Relationship Id="rId60" Type="http://schemas.openxmlformats.org/officeDocument/2006/relationships/slideLayout" Target="../slideLayouts/slideLayout156.xml"/><Relationship Id="rId65" Type="http://schemas.openxmlformats.org/officeDocument/2006/relationships/slideLayout" Target="../slideLayouts/slideLayout161.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slideLayout" Target="../slideLayouts/slideLayout144.xml"/><Relationship Id="rId56" Type="http://schemas.openxmlformats.org/officeDocument/2006/relationships/slideLayout" Target="../slideLayouts/slideLayout152.xml"/><Relationship Id="rId64" Type="http://schemas.openxmlformats.org/officeDocument/2006/relationships/slideLayout" Target="../slideLayouts/slideLayout160.xml"/><Relationship Id="rId69" Type="http://schemas.openxmlformats.org/officeDocument/2006/relationships/theme" Target="../theme/theme3.xml"/><Relationship Id="rId8" Type="http://schemas.openxmlformats.org/officeDocument/2006/relationships/slideLayout" Target="../slideLayouts/slideLayout104.xml"/><Relationship Id="rId51" Type="http://schemas.openxmlformats.org/officeDocument/2006/relationships/slideLayout" Target="../slideLayouts/slideLayout147.xml"/><Relationship Id="rId72" Type="http://schemas.openxmlformats.org/officeDocument/2006/relationships/image" Target="../media/image30.emf"/><Relationship Id="rId3" Type="http://schemas.openxmlformats.org/officeDocument/2006/relationships/slideLayout" Target="../slideLayouts/slideLayout99.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59" Type="http://schemas.openxmlformats.org/officeDocument/2006/relationships/slideLayout" Target="../slideLayouts/slideLayout155.xml"/><Relationship Id="rId67" Type="http://schemas.openxmlformats.org/officeDocument/2006/relationships/slideLayout" Target="../slideLayouts/slideLayout163.xml"/><Relationship Id="rId20" Type="http://schemas.openxmlformats.org/officeDocument/2006/relationships/slideLayout" Target="../slideLayouts/slideLayout116.xml"/><Relationship Id="rId41" Type="http://schemas.openxmlformats.org/officeDocument/2006/relationships/slideLayout" Target="../slideLayouts/slideLayout137.xml"/><Relationship Id="rId54" Type="http://schemas.openxmlformats.org/officeDocument/2006/relationships/slideLayout" Target="../slideLayouts/slideLayout150.xml"/><Relationship Id="rId62" Type="http://schemas.openxmlformats.org/officeDocument/2006/relationships/slideLayout" Target="../slideLayouts/slideLayout158.xml"/><Relationship Id="rId70"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24" r:id="rId3"/>
    <p:sldLayoutId id="2147483910" r:id="rId4"/>
    <p:sldLayoutId id="2147483856" r:id="rId5"/>
    <p:sldLayoutId id="2147483865" r:id="rId6"/>
    <p:sldLayoutId id="2147483825" r:id="rId7"/>
    <p:sldLayoutId id="2147483831" r:id="rId8"/>
    <p:sldLayoutId id="2147483845" r:id="rId9"/>
    <p:sldLayoutId id="2147483848" r:id="rId10"/>
    <p:sldLayoutId id="2147483857" r:id="rId11"/>
    <p:sldLayoutId id="2147483866" r:id="rId12"/>
    <p:sldLayoutId id="2147483828" r:id="rId13"/>
    <p:sldLayoutId id="2147483923" r:id="rId14"/>
    <p:sldLayoutId id="2147483922" r:id="rId15"/>
    <p:sldLayoutId id="2147483921" r:id="rId16"/>
    <p:sldLayoutId id="2147483919" r:id="rId17"/>
    <p:sldLayoutId id="2147483920" r:id="rId18"/>
    <p:sldLayoutId id="2147483918" r:id="rId19"/>
    <p:sldLayoutId id="2147483915" r:id="rId20"/>
    <p:sldLayoutId id="2147483916" r:id="rId21"/>
    <p:sldLayoutId id="2147483917" r:id="rId22"/>
    <p:sldLayoutId id="2147483913" r:id="rId23"/>
    <p:sldLayoutId id="2147483855" r:id="rId24"/>
    <p:sldLayoutId id="2147483852" r:id="rId25"/>
    <p:sldLayoutId id="2147483864" r:id="rId26"/>
    <p:sldLayoutId id="2147483875" r:id="rId27"/>
    <p:sldLayoutId id="2147483853" r:id="rId28"/>
    <p:sldLayoutId id="2147483876" r:id="rId29"/>
    <p:sldLayoutId id="2147483863" r:id="rId30"/>
    <p:sldLayoutId id="2147483874" r:id="rId31"/>
    <p:sldLayoutId id="2147483851" r:id="rId32"/>
    <p:sldLayoutId id="2147483885" r:id="rId33"/>
    <p:sldLayoutId id="2147483903" r:id="rId34"/>
    <p:sldLayoutId id="2147483847" r:id="rId35"/>
    <p:sldLayoutId id="2147483861" r:id="rId36"/>
    <p:sldLayoutId id="2147483870" r:id="rId37"/>
    <p:sldLayoutId id="2147483854" r:id="rId38"/>
    <p:sldLayoutId id="2147483826" r:id="rId39"/>
    <p:sldLayoutId id="2147483836" r:id="rId40"/>
    <p:sldLayoutId id="2147483837" r:id="rId41"/>
    <p:sldLayoutId id="2147483835" r:id="rId42"/>
    <p:sldLayoutId id="2147483842" r:id="rId43"/>
    <p:sldLayoutId id="2147483849" r:id="rId44"/>
    <p:sldLayoutId id="2147483888" r:id="rId45"/>
    <p:sldLayoutId id="2147483843" r:id="rId46"/>
    <p:sldLayoutId id="2147483905" r:id="rId47"/>
    <p:sldLayoutId id="2147483887" r:id="rId48"/>
    <p:sldLayoutId id="2147483904" r:id="rId49"/>
    <p:sldLayoutId id="2147483889" r:id="rId50"/>
    <p:sldLayoutId id="2147483890" r:id="rId51"/>
    <p:sldLayoutId id="2147483868" r:id="rId52"/>
    <p:sldLayoutId id="2147483886" r:id="rId53"/>
    <p:sldLayoutId id="2147483892" r:id="rId54"/>
    <p:sldLayoutId id="2147483893" r:id="rId55"/>
    <p:sldLayoutId id="2147483894" r:id="rId56"/>
    <p:sldLayoutId id="2147483846" r:id="rId57"/>
    <p:sldLayoutId id="2147483895" r:id="rId58"/>
    <p:sldLayoutId id="2147483896" r:id="rId59"/>
    <p:sldLayoutId id="2147483900" r:id="rId60"/>
    <p:sldLayoutId id="2147483838" r:id="rId61"/>
    <p:sldLayoutId id="2147483840" r:id="rId62"/>
    <p:sldLayoutId id="2147483872" r:id="rId63"/>
    <p:sldLayoutId id="2147483873" r:id="rId64"/>
    <p:sldLayoutId id="2147483906" r:id="rId65"/>
    <p:sldLayoutId id="2147483907" r:id="rId66"/>
    <p:sldLayoutId id="2147483908" r:id="rId67"/>
    <p:sldLayoutId id="2147483841" r:id="rId68"/>
    <p:sldLayoutId id="2147483858" r:id="rId69"/>
    <p:sldLayoutId id="2147483867" r:id="rId70"/>
    <p:sldLayoutId id="2147483834" r:id="rId71"/>
    <p:sldLayoutId id="2147483833" r:id="rId72"/>
    <p:sldLayoutId id="2147483924" r:id="rId73"/>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5"/>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81" imgH="381" progId="TCLayout.ActiveDocument.1">
                  <p:embed/>
                </p:oleObj>
              </mc:Choice>
              <mc:Fallback>
                <p:oleObj name="think-cell Slide" r:id="rId26"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6283015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BD659789-8F69-B8C2-D760-5866321FB715}"/>
              </a:ext>
            </a:extLst>
          </p:cNvPr>
          <p:cNvGraphicFramePr>
            <a:graphicFrameLocks/>
          </p:cNvGraphicFramePr>
          <p:nvPr userDrawn="1">
            <p:custDataLst>
              <p:tags r:id="rId70"/>
            </p:custDataLst>
            <p:extLst>
              <p:ext uri="{D42A27DB-BD31-4B8C-83A1-F6EECF244321}">
                <p14:modId xmlns:p14="http://schemas.microsoft.com/office/powerpoint/2010/main" val="2607698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425" imgH="424" progId="TCLayout.ActiveDocument.1">
                  <p:embed/>
                </p:oleObj>
              </mc:Choice>
              <mc:Fallback>
                <p:oleObj name="think-cell Slide" r:id="rId71" imgW="425" imgH="424" progId="TCLayout.ActiveDocument.1">
                  <p:embed/>
                  <p:pic>
                    <p:nvPicPr>
                      <p:cNvPr id="24" name="think-cell data - do not delete" hidden="1">
                        <a:extLst>
                          <a:ext uri="{FF2B5EF4-FFF2-40B4-BE49-F238E27FC236}">
                            <a16:creationId xmlns:a16="http://schemas.microsoft.com/office/drawing/2014/main" id="{BD659789-8F69-B8C2-D760-5866321FB715}"/>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26732095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3" r:id="rId23"/>
    <p:sldLayoutId id="2147483974" r:id="rId24"/>
    <p:sldLayoutId id="2147483975" r:id="rId25"/>
    <p:sldLayoutId id="2147483976" r:id="rId26"/>
    <p:sldLayoutId id="2147483977" r:id="rId27"/>
    <p:sldLayoutId id="2147483978" r:id="rId28"/>
    <p:sldLayoutId id="2147483979" r:id="rId29"/>
    <p:sldLayoutId id="2147483980" r:id="rId30"/>
    <p:sldLayoutId id="2147483981" r:id="rId31"/>
    <p:sldLayoutId id="2147483982" r:id="rId32"/>
    <p:sldLayoutId id="2147483983" r:id="rId33"/>
    <p:sldLayoutId id="2147483984" r:id="rId34"/>
    <p:sldLayoutId id="2147483985" r:id="rId35"/>
    <p:sldLayoutId id="2147483986" r:id="rId36"/>
    <p:sldLayoutId id="2147483987" r:id="rId37"/>
    <p:sldLayoutId id="2147483988" r:id="rId38"/>
    <p:sldLayoutId id="2147483989" r:id="rId39"/>
    <p:sldLayoutId id="2147483990" r:id="rId40"/>
    <p:sldLayoutId id="2147483991" r:id="rId41"/>
    <p:sldLayoutId id="2147483992" r:id="rId42"/>
    <p:sldLayoutId id="2147483993" r:id="rId43"/>
    <p:sldLayoutId id="2147483994" r:id="rId44"/>
    <p:sldLayoutId id="2147483995" r:id="rId45"/>
    <p:sldLayoutId id="2147483996" r:id="rId46"/>
    <p:sldLayoutId id="2147483997" r:id="rId47"/>
    <p:sldLayoutId id="2147483998" r:id="rId48"/>
    <p:sldLayoutId id="2147483999" r:id="rId49"/>
    <p:sldLayoutId id="2147484000" r:id="rId50"/>
    <p:sldLayoutId id="2147484001" r:id="rId51"/>
    <p:sldLayoutId id="2147484002" r:id="rId52"/>
    <p:sldLayoutId id="2147484003" r:id="rId53"/>
    <p:sldLayoutId id="2147484004" r:id="rId54"/>
    <p:sldLayoutId id="2147484005" r:id="rId55"/>
    <p:sldLayoutId id="2147484006" r:id="rId56"/>
    <p:sldLayoutId id="2147484007" r:id="rId57"/>
    <p:sldLayoutId id="2147484008" r:id="rId58"/>
    <p:sldLayoutId id="2147484009" r:id="rId59"/>
    <p:sldLayoutId id="2147484010" r:id="rId60"/>
    <p:sldLayoutId id="2147484011" r:id="rId61"/>
    <p:sldLayoutId id="2147484012" r:id="rId62"/>
    <p:sldLayoutId id="2147484013" r:id="rId63"/>
    <p:sldLayoutId id="2147484014" r:id="rId64"/>
    <p:sldLayoutId id="2147484015" r:id="rId65"/>
    <p:sldLayoutId id="2147484016" r:id="rId66"/>
    <p:sldLayoutId id="2147484017" r:id="rId67"/>
    <p:sldLayoutId id="2147484018" r:id="rId68"/>
  </p:sldLayoutIdLst>
  <p:hf sldNum="0" hdr="0" ftr="0" dt="0"/>
  <p:txStyles>
    <p:title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7.png"/><Relationship Id="rId18" Type="http://schemas.openxmlformats.org/officeDocument/2006/relationships/hyperlink" Target="mailto:Nicole.popowski@pepsico.com" TargetMode="External"/><Relationship Id="rId3" Type="http://schemas.openxmlformats.org/officeDocument/2006/relationships/image" Target="../media/image39.jpeg"/><Relationship Id="rId21" Type="http://schemas.openxmlformats.org/officeDocument/2006/relationships/hyperlink" Target="https://www.pepsico.com/sustainability/report-downloads" TargetMode="External"/><Relationship Id="rId7" Type="http://schemas.openxmlformats.org/officeDocument/2006/relationships/image" Target="../media/image42.png"/><Relationship Id="rId12" Type="http://schemas.openxmlformats.org/officeDocument/2006/relationships/image" Target="../media/image46.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shanna.parra@pepsico.com" TargetMode="External"/><Relationship Id="rId20" Type="http://schemas.openxmlformats.org/officeDocument/2006/relationships/hyperlink" Target="https://www.pepsico.com/sustainability" TargetMode="External"/><Relationship Id="rId1" Type="http://schemas.openxmlformats.org/officeDocument/2006/relationships/slideLayout" Target="../slideLayouts/slideLayout87.xml"/><Relationship Id="rId6" Type="http://schemas.microsoft.com/office/2007/relationships/hdphoto" Target="../media/hdphoto1.wdp"/><Relationship Id="rId11" Type="http://schemas.openxmlformats.org/officeDocument/2006/relationships/image" Target="../media/image45.png"/><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hyperlink" Target="https://www.pepsico.com/our-impact/esg-topics-a-z" TargetMode="External"/><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8.sv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95.xml"/><Relationship Id="rId6" Type="http://schemas.openxmlformats.org/officeDocument/2006/relationships/image" Target="../media/image75.png"/><Relationship Id="rId5" Type="http://schemas.openxmlformats.org/officeDocument/2006/relationships/image" Target="../media/image52.png"/><Relationship Id="rId4" Type="http://schemas.openxmlformats.org/officeDocument/2006/relationships/image" Target="../media/image71.sv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1.xml"/><Relationship Id="rId7" Type="http://schemas.openxmlformats.org/officeDocument/2006/relationships/image" Target="../media/image30.emf"/><Relationship Id="rId2" Type="http://schemas.openxmlformats.org/officeDocument/2006/relationships/slideLayout" Target="../slideLayouts/slideLayout79.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95.xml"/><Relationship Id="rId6" Type="http://schemas.openxmlformats.org/officeDocument/2006/relationships/image" Target="../media/image77.png"/><Relationship Id="rId5" Type="http://schemas.openxmlformats.org/officeDocument/2006/relationships/image" Target="../media/image71.sv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95.xml"/><Relationship Id="rId6" Type="http://schemas.openxmlformats.org/officeDocument/2006/relationships/image" Target="../media/image78.png"/><Relationship Id="rId5" Type="http://schemas.openxmlformats.org/officeDocument/2006/relationships/image" Target="../media/image71.sv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95.xml"/><Relationship Id="rId6" Type="http://schemas.openxmlformats.org/officeDocument/2006/relationships/image" Target="../media/image79.png"/><Relationship Id="rId5" Type="http://schemas.openxmlformats.org/officeDocument/2006/relationships/image" Target="../media/image71.sv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95.xml"/><Relationship Id="rId6" Type="http://schemas.openxmlformats.org/officeDocument/2006/relationships/image" Target="../media/image80.png"/><Relationship Id="rId5" Type="http://schemas.openxmlformats.org/officeDocument/2006/relationships/image" Target="../media/image71.sv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64.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6.xml"/></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14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xml"/><Relationship Id="rId7" Type="http://schemas.openxmlformats.org/officeDocument/2006/relationships/image" Target="../media/image51.svg"/><Relationship Id="rId2" Type="http://schemas.openxmlformats.org/officeDocument/2006/relationships/slideLayout" Target="../slideLayouts/slideLayout95.xml"/><Relationship Id="rId1" Type="http://schemas.openxmlformats.org/officeDocument/2006/relationships/tags" Target="../tags/tag5.xml"/><Relationship Id="rId6" Type="http://schemas.openxmlformats.org/officeDocument/2006/relationships/image" Target="../media/image50.png"/><Relationship Id="rId5" Type="http://schemas.openxmlformats.org/officeDocument/2006/relationships/image" Target="../media/image30.emf"/><Relationship Id="rId4" Type="http://schemas.openxmlformats.org/officeDocument/2006/relationships/oleObject" Target="../embeddings/oleObject5.bin"/><Relationship Id="rId9" Type="http://schemas.openxmlformats.org/officeDocument/2006/relationships/image" Target="../media/image53.emf"/></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64.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notesSlide" Target="../notesSlides/notesSlide18.xml"/><Relationship Id="rId7" Type="http://schemas.openxmlformats.org/officeDocument/2006/relationships/image" Target="../media/image70.png"/><Relationship Id="rId12" Type="http://schemas.openxmlformats.org/officeDocument/2006/relationships/image" Target="../media/image94.png"/><Relationship Id="rId2" Type="http://schemas.openxmlformats.org/officeDocument/2006/relationships/slideLayout" Target="../slideLayouts/slideLayout95.xml"/><Relationship Id="rId1" Type="http://schemas.openxmlformats.org/officeDocument/2006/relationships/tags" Target="../tags/tag11.xml"/><Relationship Id="rId6" Type="http://schemas.openxmlformats.org/officeDocument/2006/relationships/image" Target="../media/image52.png"/><Relationship Id="rId11" Type="http://schemas.openxmlformats.org/officeDocument/2006/relationships/image" Target="../media/image93.png"/><Relationship Id="rId5" Type="http://schemas.openxmlformats.org/officeDocument/2006/relationships/image" Target="../media/image30.emf"/><Relationship Id="rId10" Type="http://schemas.openxmlformats.org/officeDocument/2006/relationships/image" Target="../media/image92.png"/><Relationship Id="rId4" Type="http://schemas.openxmlformats.org/officeDocument/2006/relationships/oleObject" Target="../embeddings/oleObject10.bin"/><Relationship Id="rId9"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95.xml"/><Relationship Id="rId6" Type="http://schemas.openxmlformats.org/officeDocument/2006/relationships/image" Target="../media/image95.png"/><Relationship Id="rId5" Type="http://schemas.openxmlformats.org/officeDocument/2006/relationships/image" Target="../media/image71.sv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6.pn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8" Type="http://schemas.openxmlformats.org/officeDocument/2006/relationships/hyperlink" Target="mailto:(catherine.walton@pepsico.com" TargetMode="External"/><Relationship Id="rId13" Type="http://schemas.openxmlformats.org/officeDocument/2006/relationships/image" Target="../media/image57.svg"/><Relationship Id="rId3" Type="http://schemas.openxmlformats.org/officeDocument/2006/relationships/notesSlide" Target="../notesSlides/notesSlide3.xml"/><Relationship Id="rId7" Type="http://schemas.openxmlformats.org/officeDocument/2006/relationships/hyperlink" Target="mailto:(shanna.parra@pepsico.com" TargetMode="External"/><Relationship Id="rId12" Type="http://schemas.openxmlformats.org/officeDocument/2006/relationships/image" Target="../media/image56.png"/><Relationship Id="rId2" Type="http://schemas.openxmlformats.org/officeDocument/2006/relationships/slideLayout" Target="../slideLayouts/slideLayout95.xml"/><Relationship Id="rId1" Type="http://schemas.openxmlformats.org/officeDocument/2006/relationships/tags" Target="../tags/tag6.xml"/><Relationship Id="rId6" Type="http://schemas.openxmlformats.org/officeDocument/2006/relationships/hyperlink" Target="mailto:(matt.melnicoff@pepsico.com" TargetMode="External"/><Relationship Id="rId11" Type="http://schemas.microsoft.com/office/2007/relationships/hdphoto" Target="../media/hdphoto3.wdp"/><Relationship Id="rId5" Type="http://schemas.openxmlformats.org/officeDocument/2006/relationships/image" Target="../media/image30.emf"/><Relationship Id="rId10" Type="http://schemas.openxmlformats.org/officeDocument/2006/relationships/image" Target="../media/image55.png"/><Relationship Id="rId4" Type="http://schemas.openxmlformats.org/officeDocument/2006/relationships/oleObject" Target="../embeddings/oleObject6.bin"/><Relationship Id="rId9" Type="http://schemas.openxmlformats.org/officeDocument/2006/relationships/image" Target="../media/image54.pn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notesSlide" Target="../notesSlides/notesSlide4.xml"/><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slideLayout" Target="../slideLayouts/slideLayout95.xml"/><Relationship Id="rId1" Type="http://schemas.openxmlformats.org/officeDocument/2006/relationships/tags" Target="../tags/tag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30.emf"/><Relationship Id="rId1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oleObject" Target="../embeddings/oleObject7.bin"/><Relationship Id="rId9" Type="http://schemas.openxmlformats.org/officeDocument/2006/relationships/image" Target="../media/image61.svg"/><Relationship Id="rId1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notesSlide" Target="../notesSlides/notesSlide5.xml"/><Relationship Id="rId7" Type="http://schemas.openxmlformats.org/officeDocument/2006/relationships/image" Target="../media/image56.png"/><Relationship Id="rId2" Type="http://schemas.openxmlformats.org/officeDocument/2006/relationships/slideLayout" Target="../slideLayouts/slideLayout95.xml"/><Relationship Id="rId1" Type="http://schemas.openxmlformats.org/officeDocument/2006/relationships/tags" Target="../tags/tag8.xml"/><Relationship Id="rId6" Type="http://schemas.openxmlformats.org/officeDocument/2006/relationships/image" Target="../media/image66.jpeg"/><Relationship Id="rId5" Type="http://schemas.openxmlformats.org/officeDocument/2006/relationships/image" Target="../media/image30.emf"/><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7.svg"/><Relationship Id="rId2" Type="http://schemas.openxmlformats.org/officeDocument/2006/relationships/slideLayout" Target="../slideLayouts/slideLayout95.xml"/><Relationship Id="rId1" Type="http://schemas.openxmlformats.org/officeDocument/2006/relationships/tags" Target="../tags/tag9.xml"/><Relationship Id="rId6" Type="http://schemas.openxmlformats.org/officeDocument/2006/relationships/image" Target="../media/image56.png"/><Relationship Id="rId5" Type="http://schemas.openxmlformats.org/officeDocument/2006/relationships/image" Target="../media/image30.emf"/><Relationship Id="rId4"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64.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95.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grpSp>
        <p:nvGrpSpPr>
          <p:cNvPr id="15" name="Group 14">
            <a:extLst>
              <a:ext uri="{FF2B5EF4-FFF2-40B4-BE49-F238E27FC236}">
                <a16:creationId xmlns:a16="http://schemas.microsoft.com/office/drawing/2014/main" id="{790D4304-D982-1F0A-69EA-107B9F96A296}"/>
              </a:ext>
            </a:extLst>
          </p:cNvPr>
          <p:cNvGrpSpPr/>
          <p:nvPr/>
        </p:nvGrpSpPr>
        <p:grpSpPr>
          <a:xfrm>
            <a:off x="8426881" y="3125286"/>
            <a:ext cx="739424" cy="762026"/>
            <a:chOff x="8420346" y="3915996"/>
            <a:chExt cx="739424" cy="762026"/>
          </a:xfrm>
        </p:grpSpPr>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rcRect/>
            <a:stretch/>
          </p:blipFill>
          <p:spPr>
            <a:xfrm>
              <a:off x="8457102" y="3968263"/>
              <a:ext cx="702668" cy="709753"/>
            </a:xfrm>
            <a:prstGeom prst="rect">
              <a:avLst/>
            </a:prstGeom>
          </p:spPr>
        </p:pic>
      </p:gr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C&amp;U SUSTAINABILITY PLAYBOOK</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5"/>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CATHERINE WALTON</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8">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116238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leaf pattern with a few green leaves&#10;&#10;AI-generated content may be incorrect.">
            <a:extLst>
              <a:ext uri="{FF2B5EF4-FFF2-40B4-BE49-F238E27FC236}">
                <a16:creationId xmlns:a16="http://schemas.microsoft.com/office/drawing/2014/main" id="{0319AC9D-5C8B-9F49-6AFE-481618AD1351}"/>
              </a:ext>
            </a:extLst>
          </p:cNvPr>
          <p:cNvPicPr>
            <a:picLocks noChangeAspect="1"/>
          </p:cNvPicPr>
          <p:nvPr/>
        </p:nvPicPr>
        <p:blipFill rotWithShape="1">
          <a:blip r:embed="rId3">
            <a:alphaModFix/>
          </a:blip>
          <a:srcRect l="21741" r="21741"/>
          <a:stretch>
            <a:fillRect/>
          </a:stretch>
        </p:blipFill>
        <p:spPr>
          <a:xfrm>
            <a:off x="-1" y="1911763"/>
            <a:ext cx="4484914" cy="4463637"/>
          </a:xfrm>
          <a:custGeom>
            <a:avLst/>
            <a:gdLst>
              <a:gd name="connsiteX0" fmla="*/ 0 w 4484914"/>
              <a:gd name="connsiteY0" fmla="*/ 0 h 4463637"/>
              <a:gd name="connsiteX1" fmla="*/ 4484914 w 4484914"/>
              <a:gd name="connsiteY1" fmla="*/ 0 h 4463637"/>
              <a:gd name="connsiteX2" fmla="*/ 4484914 w 4484914"/>
              <a:gd name="connsiteY2" fmla="*/ 4463637 h 4463637"/>
              <a:gd name="connsiteX3" fmla="*/ 0 w 4484914"/>
              <a:gd name="connsiteY3" fmla="*/ 4463637 h 4463637"/>
            </a:gdLst>
            <a:ahLst/>
            <a:cxnLst>
              <a:cxn ang="0">
                <a:pos x="connsiteX0" y="connsiteY0"/>
              </a:cxn>
              <a:cxn ang="0">
                <a:pos x="connsiteX1" y="connsiteY1"/>
              </a:cxn>
              <a:cxn ang="0">
                <a:pos x="connsiteX2" y="connsiteY2"/>
              </a:cxn>
              <a:cxn ang="0">
                <a:pos x="connsiteX3" y="connsiteY3"/>
              </a:cxn>
            </a:cxnLst>
            <a:rect l="l" t="t" r="r" b="b"/>
            <a:pathLst>
              <a:path w="4484914" h="4463637">
                <a:moveTo>
                  <a:pt x="0" y="0"/>
                </a:moveTo>
                <a:lnTo>
                  <a:pt x="4484914" y="0"/>
                </a:lnTo>
                <a:lnTo>
                  <a:pt x="4484914" y="4463637"/>
                </a:lnTo>
                <a:lnTo>
                  <a:pt x="0" y="4463637"/>
                </a:lnTo>
                <a:close/>
              </a:path>
            </a:pathLst>
          </a:custGeom>
        </p:spPr>
      </p:pic>
      <p:sp>
        <p:nvSpPr>
          <p:cNvPr id="3" name="Rectangle 2">
            <a:extLst>
              <a:ext uri="{FF2B5EF4-FFF2-40B4-BE49-F238E27FC236}">
                <a16:creationId xmlns:a16="http://schemas.microsoft.com/office/drawing/2014/main" id="{9A462502-C5E0-C82F-DBEB-167267A54612}"/>
              </a:ext>
            </a:extLst>
          </p:cNvPr>
          <p:cNvSpPr/>
          <p:nvPr/>
        </p:nvSpPr>
        <p:spPr>
          <a:xfrm>
            <a:off x="-4302" y="1914932"/>
            <a:ext cx="4493064" cy="4438056"/>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a:endParaRPr lang="en-US" kern="1200" dirty="0"/>
          </a:p>
        </p:txBody>
      </p:sp>
      <p:pic>
        <p:nvPicPr>
          <p:cNvPr id="22" name="Graphic 21">
            <a:extLst>
              <a:ext uri="{FF2B5EF4-FFF2-40B4-BE49-F238E27FC236}">
                <a16:creationId xmlns:a16="http://schemas.microsoft.com/office/drawing/2014/main" id="{1E1E86F4-08D4-5D0E-099A-A70C24E9C23E}"/>
              </a:ext>
            </a:extLst>
          </p:cNvPr>
          <p:cNvPicPr>
            <a:picLocks noChangeAspect="1"/>
          </p:cNvPicPr>
          <p:nvPr/>
        </p:nvPicPr>
        <p:blipFill>
          <a:blip r:embed="rId4">
            <a:extLst>
              <a:ext uri="{96DAC541-7B7A-43D3-8B79-37D633B846F1}">
                <asvg:svgBlip xmlns:asvg="http://schemas.microsoft.com/office/drawing/2016/SVG/main" r:embed="rId5"/>
              </a:ext>
            </a:extLst>
          </a:blip>
          <a:srcRect t="26499"/>
          <a:stretch>
            <a:fillRect/>
          </a:stretch>
        </p:blipFill>
        <p:spPr>
          <a:xfrm flipH="1">
            <a:off x="3799840" y="1"/>
            <a:ext cx="1749196" cy="1462788"/>
          </a:xfrm>
          <a:custGeom>
            <a:avLst/>
            <a:gdLst>
              <a:gd name="connsiteX0" fmla="*/ 0 w 2272200"/>
              <a:gd name="connsiteY0" fmla="*/ 0 h 1900157"/>
              <a:gd name="connsiteX1" fmla="*/ 2272200 w 2272200"/>
              <a:gd name="connsiteY1" fmla="*/ 0 h 1900157"/>
              <a:gd name="connsiteX2" fmla="*/ 2272200 w 2272200"/>
              <a:gd name="connsiteY2" fmla="*/ 1900157 h 1900157"/>
              <a:gd name="connsiteX3" fmla="*/ 0 w 2272200"/>
              <a:gd name="connsiteY3" fmla="*/ 1900157 h 1900157"/>
            </a:gdLst>
            <a:ahLst/>
            <a:cxnLst>
              <a:cxn ang="0">
                <a:pos x="connsiteX0" y="connsiteY0"/>
              </a:cxn>
              <a:cxn ang="0">
                <a:pos x="connsiteX1" y="connsiteY1"/>
              </a:cxn>
              <a:cxn ang="0">
                <a:pos x="connsiteX2" y="connsiteY2"/>
              </a:cxn>
              <a:cxn ang="0">
                <a:pos x="connsiteX3" y="connsiteY3"/>
              </a:cxn>
            </a:cxnLst>
            <a:rect l="l" t="t" r="r" b="b"/>
            <a:pathLst>
              <a:path w="2272200" h="1900157">
                <a:moveTo>
                  <a:pt x="0" y="0"/>
                </a:moveTo>
                <a:lnTo>
                  <a:pt x="2272200" y="0"/>
                </a:lnTo>
                <a:lnTo>
                  <a:pt x="2272200" y="1900157"/>
                </a:lnTo>
                <a:lnTo>
                  <a:pt x="0" y="1900157"/>
                </a:lnTo>
                <a:close/>
              </a:path>
            </a:pathLst>
          </a:custGeom>
        </p:spPr>
      </p:pic>
      <p:cxnSp>
        <p:nvCxnSpPr>
          <p:cNvPr id="19" name="Straight Connector 18">
            <a:extLst>
              <a:ext uri="{FF2B5EF4-FFF2-40B4-BE49-F238E27FC236}">
                <a16:creationId xmlns:a16="http://schemas.microsoft.com/office/drawing/2014/main" id="{A914881F-D4AD-97D9-1516-3F67D2A2B6A7}"/>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Single Corner Rounded 19">
            <a:extLst>
              <a:ext uri="{FF2B5EF4-FFF2-40B4-BE49-F238E27FC236}">
                <a16:creationId xmlns:a16="http://schemas.microsoft.com/office/drawing/2014/main" id="{841C6D02-184A-112E-F679-F74744FA50EC}"/>
              </a:ext>
            </a:extLst>
          </p:cNvPr>
          <p:cNvSpPr/>
          <p:nvPr/>
        </p:nvSpPr>
        <p:spPr>
          <a:xfrm flipH="1">
            <a:off x="4484913" y="304800"/>
            <a:ext cx="7448001" cy="5590351"/>
          </a:xfrm>
          <a:prstGeom prst="round1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1326795E-FBBE-BEC6-5F7F-A47C2F0A695A}"/>
              </a:ext>
            </a:extLst>
          </p:cNvPr>
          <p:cNvSpPr/>
          <p:nvPr/>
        </p:nvSpPr>
        <p:spPr>
          <a:xfrm flipH="1">
            <a:off x="4581600" y="400051"/>
            <a:ext cx="7351316" cy="5495925"/>
          </a:xfrm>
          <a:custGeom>
            <a:avLst/>
            <a:gdLst>
              <a:gd name="connsiteX0" fmla="*/ 7085442 w 7351316"/>
              <a:gd name="connsiteY0" fmla="*/ 0 h 5495925"/>
              <a:gd name="connsiteX1" fmla="*/ 0 w 7351316"/>
              <a:gd name="connsiteY1" fmla="*/ 0 h 5495925"/>
              <a:gd name="connsiteX2" fmla="*/ 0 w 7351316"/>
              <a:gd name="connsiteY2" fmla="*/ 5495925 h 5495925"/>
              <a:gd name="connsiteX3" fmla="*/ 7351316 w 7351316"/>
              <a:gd name="connsiteY3" fmla="*/ 5495925 h 5495925"/>
              <a:gd name="connsiteX4" fmla="*/ 7351316 w 7351316"/>
              <a:gd name="connsiteY4" fmla="*/ 265874 h 5495925"/>
              <a:gd name="connsiteX5" fmla="*/ 7085442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7085442" y="0"/>
                </a:moveTo>
                <a:lnTo>
                  <a:pt x="0" y="0"/>
                </a:lnTo>
                <a:lnTo>
                  <a:pt x="0" y="5495925"/>
                </a:lnTo>
                <a:lnTo>
                  <a:pt x="7351316" y="5495925"/>
                </a:lnTo>
                <a:lnTo>
                  <a:pt x="7351316" y="265874"/>
                </a:lnTo>
                <a:cubicBezTo>
                  <a:pt x="7351316" y="119036"/>
                  <a:pt x="7232280" y="0"/>
                  <a:pt x="70854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Box 22">
            <a:extLst>
              <a:ext uri="{FF2B5EF4-FFF2-40B4-BE49-F238E27FC236}">
                <a16:creationId xmlns:a16="http://schemas.microsoft.com/office/drawing/2014/main" id="{75E9AD3A-FD09-DE31-6233-ADBD424EDFD8}"/>
              </a:ext>
            </a:extLst>
          </p:cNvPr>
          <p:cNvSpPr txBox="1">
            <a:spLocks/>
          </p:cNvSpPr>
          <p:nvPr/>
        </p:nvSpPr>
        <p:spPr>
          <a:xfrm flipH="1">
            <a:off x="0" y="5895975"/>
            <a:ext cx="11932916"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defRPr/>
            </a:pPr>
            <a:endParaRPr lang="en-US" sz="1400" dirty="0">
              <a:solidFill>
                <a:schemeClr val="accent4">
                  <a:lumMod val="75000"/>
                </a:schemeClr>
              </a:solidFill>
            </a:endParaRPr>
          </a:p>
        </p:txBody>
      </p:sp>
      <p:sp>
        <p:nvSpPr>
          <p:cNvPr id="32" name="object 5">
            <a:extLst>
              <a:ext uri="{FF2B5EF4-FFF2-40B4-BE49-F238E27FC236}">
                <a16:creationId xmlns:a16="http://schemas.microsoft.com/office/drawing/2014/main" id="{882E1F58-01E9-58BA-D2A2-250CCDEBA79E}"/>
              </a:ext>
            </a:extLst>
          </p:cNvPr>
          <p:cNvSpPr txBox="1"/>
          <p:nvPr/>
        </p:nvSpPr>
        <p:spPr>
          <a:xfrm>
            <a:off x="308029" y="2054611"/>
            <a:ext cx="3997819" cy="2856337"/>
          </a:xfrm>
          <a:prstGeom prst="rect">
            <a:avLst/>
          </a:prstGeom>
        </p:spPr>
        <p:txBody>
          <a:bodyPr vert="horz" wrap="square" lIns="0" tIns="29633" rIns="0" bIns="0" rtlCol="0">
            <a:spAutoFit/>
          </a:bodyPr>
          <a:lstStyle/>
          <a:p>
            <a:pPr>
              <a:spcBef>
                <a:spcPts val="233"/>
              </a:spcBef>
            </a:pPr>
            <a:r>
              <a:rPr lang="en-US" sz="1400" b="1" dirty="0">
                <a:solidFill>
                  <a:srgbClr val="9DCC38"/>
                </a:solidFill>
                <a:latin typeface="+mj-lt"/>
                <a:cs typeface="Graphik Black"/>
              </a:rPr>
              <a:t>ACTIVATION IDEA</a:t>
            </a:r>
            <a:endParaRPr lang="en-US" sz="1400" dirty="0">
              <a:solidFill>
                <a:srgbClr val="9DCC38"/>
              </a:solidFill>
              <a:latin typeface="+mj-lt"/>
              <a:cs typeface="Graphik Black"/>
            </a:endParaRPr>
          </a:p>
          <a:p>
            <a:pPr marR="141282"/>
            <a:r>
              <a:rPr lang="en-US" sz="1200" dirty="0">
                <a:solidFill>
                  <a:schemeClr val="bg1"/>
                </a:solidFill>
                <a:latin typeface="+mn-lt"/>
                <a:cs typeface="Graphik Medium"/>
              </a:rPr>
              <a:t>75% of Americans agree they are inspired by companies pledging to eliminate their carbon footprints.</a:t>
            </a:r>
          </a:p>
          <a:p>
            <a:pPr marR="141282">
              <a:spcAft>
                <a:spcPts val="1200"/>
              </a:spcAft>
            </a:pPr>
            <a:r>
              <a:rPr lang="en-US" sz="1200" dirty="0">
                <a:solidFill>
                  <a:schemeClr val="bg1"/>
                </a:solidFill>
                <a:latin typeface="+mn-lt"/>
                <a:cs typeface="Graphik Medium"/>
              </a:rPr>
              <a:t>Not only is PepsiCo working to reduce GHG emissions with the aim to decarbonize its operations and supply chain, but it is also helping students reduce their own. Install branded solar- powered charging stations in highly trafficked areas on campus, so students can work outside and keep their phones and laptops charged, decreasing personal energy consumption.</a:t>
            </a:r>
          </a:p>
          <a:p>
            <a:pPr marR="141282">
              <a:spcBef>
                <a:spcPts val="233"/>
              </a:spcBef>
            </a:pPr>
            <a:r>
              <a:rPr lang="en-US" sz="1400" b="1" dirty="0">
                <a:solidFill>
                  <a:srgbClr val="9DCC38"/>
                </a:solidFill>
                <a:latin typeface="+mj-lt"/>
              </a:rPr>
              <a:t>PLUS UP</a:t>
            </a:r>
          </a:p>
          <a:p>
            <a:pPr marR="61381"/>
            <a:r>
              <a:rPr lang="en-US" sz="1200" dirty="0">
                <a:solidFill>
                  <a:schemeClr val="bg1"/>
                </a:solidFill>
                <a:latin typeface="+mn-lt"/>
              </a:rPr>
              <a:t>Sponsor lunches and work with green teams to arrange club meetings at the benches.</a:t>
            </a:r>
          </a:p>
        </p:txBody>
      </p:sp>
      <p:sp>
        <p:nvSpPr>
          <p:cNvPr id="33" name="object 6">
            <a:extLst>
              <a:ext uri="{FF2B5EF4-FFF2-40B4-BE49-F238E27FC236}">
                <a16:creationId xmlns:a16="http://schemas.microsoft.com/office/drawing/2014/main" id="{67FEA042-66B4-6712-19CD-1868C93E8A6D}"/>
              </a:ext>
            </a:extLst>
          </p:cNvPr>
          <p:cNvSpPr txBox="1"/>
          <p:nvPr/>
        </p:nvSpPr>
        <p:spPr>
          <a:xfrm>
            <a:off x="1603645" y="5965960"/>
            <a:ext cx="1644175" cy="339452"/>
          </a:xfrm>
          <a:prstGeom prst="rect">
            <a:avLst/>
          </a:prstGeom>
        </p:spPr>
        <p:txBody>
          <a:bodyPr vert="horz" wrap="square" lIns="0" tIns="0" rIns="0" bIns="0" rtlCol="0" anchor="t" anchorCtr="0">
            <a:spAutoFit/>
          </a:bodyPr>
          <a:lstStyle/>
          <a:p>
            <a:pPr marL="10583" marR="4233">
              <a:lnSpc>
                <a:spcPct val="113700"/>
              </a:lnSpc>
              <a:spcBef>
                <a:spcPts val="83"/>
              </a:spcBef>
            </a:pPr>
            <a:r>
              <a:rPr lang="en-US" sz="1000" dirty="0">
                <a:solidFill>
                  <a:schemeClr val="bg1"/>
                </a:solidFill>
                <a:latin typeface="+mn-lt"/>
                <a:cs typeface="Graphik Medium"/>
              </a:rPr>
              <a:t>See</a:t>
            </a:r>
            <a:r>
              <a:rPr lang="en-US" sz="1000" spc="-12" dirty="0">
                <a:solidFill>
                  <a:schemeClr val="bg1"/>
                </a:solidFill>
                <a:latin typeface="+mn-lt"/>
                <a:cs typeface="Graphik Medium"/>
              </a:rPr>
              <a:t> </a:t>
            </a:r>
            <a:r>
              <a:rPr lang="en-US" sz="1000" dirty="0">
                <a:solidFill>
                  <a:schemeClr val="bg1"/>
                </a:solidFill>
                <a:latin typeface="+mn-lt"/>
                <a:cs typeface="Graphik Medium"/>
              </a:rPr>
              <a:t>cost</a:t>
            </a:r>
            <a:r>
              <a:rPr lang="en-US" sz="1000" spc="-12" dirty="0">
                <a:solidFill>
                  <a:schemeClr val="bg1"/>
                </a:solidFill>
                <a:latin typeface="+mn-lt"/>
                <a:cs typeface="Graphik Medium"/>
              </a:rPr>
              <a:t> </a:t>
            </a:r>
            <a:r>
              <a:rPr lang="en-US" sz="1000" dirty="0">
                <a:solidFill>
                  <a:schemeClr val="bg1"/>
                </a:solidFill>
                <a:latin typeface="+mn-lt"/>
                <a:cs typeface="Graphik Medium"/>
              </a:rPr>
              <a:t>sheet</a:t>
            </a:r>
            <a:r>
              <a:rPr lang="en-US" sz="1000" spc="-8" dirty="0">
                <a:solidFill>
                  <a:schemeClr val="bg1"/>
                </a:solidFill>
                <a:latin typeface="+mn-lt"/>
                <a:cs typeface="Graphik Medium"/>
              </a:rPr>
              <a:t> </a:t>
            </a:r>
            <a:r>
              <a:rPr lang="en-US" sz="1000" dirty="0">
                <a:solidFill>
                  <a:schemeClr val="bg1"/>
                </a:solidFill>
                <a:latin typeface="+mn-lt"/>
                <a:cs typeface="Graphik Medium"/>
              </a:rPr>
              <a:t>for</a:t>
            </a:r>
            <a:r>
              <a:rPr lang="en-US" sz="1000" spc="-12" dirty="0">
                <a:solidFill>
                  <a:schemeClr val="bg1"/>
                </a:solidFill>
                <a:latin typeface="+mn-lt"/>
                <a:cs typeface="Graphik Medium"/>
              </a:rPr>
              <a:t> </a:t>
            </a:r>
            <a:r>
              <a:rPr lang="en-US" sz="1000" spc="-8" dirty="0">
                <a:solidFill>
                  <a:schemeClr val="bg1"/>
                </a:solidFill>
                <a:latin typeface="+mn-lt"/>
                <a:cs typeface="Graphik Medium"/>
              </a:rPr>
              <a:t>pricing. </a:t>
            </a:r>
            <a:r>
              <a:rPr lang="en-US" sz="1000" dirty="0">
                <a:solidFill>
                  <a:schemeClr val="bg1"/>
                </a:solidFill>
                <a:latin typeface="+mn-lt"/>
                <a:cs typeface="Graphik Medium"/>
              </a:rPr>
              <a:t>Source:</a:t>
            </a:r>
            <a:r>
              <a:rPr lang="en-US" sz="1000" spc="-50" dirty="0">
                <a:solidFill>
                  <a:schemeClr val="bg1"/>
                </a:solidFill>
                <a:latin typeface="+mn-lt"/>
                <a:cs typeface="Graphik Medium"/>
              </a:rPr>
              <a:t> </a:t>
            </a:r>
            <a:r>
              <a:rPr lang="en-US" sz="1000" spc="-8" dirty="0" err="1">
                <a:solidFill>
                  <a:schemeClr val="bg1"/>
                </a:solidFill>
                <a:latin typeface="+mn-lt"/>
                <a:cs typeface="Graphik Medium"/>
              </a:rPr>
              <a:t>GoodQues</a:t>
            </a:r>
            <a:endParaRPr lang="en-US" sz="1000" dirty="0">
              <a:solidFill>
                <a:schemeClr val="bg1"/>
              </a:solidFill>
              <a:latin typeface="+mn-lt"/>
              <a:cs typeface="Graphik Medium"/>
            </a:endParaRPr>
          </a:p>
        </p:txBody>
      </p:sp>
      <p:sp>
        <p:nvSpPr>
          <p:cNvPr id="42" name="Title 118">
            <a:extLst>
              <a:ext uri="{FF2B5EF4-FFF2-40B4-BE49-F238E27FC236}">
                <a16:creationId xmlns:a16="http://schemas.microsoft.com/office/drawing/2014/main" id="{05EB1459-36E3-D918-3545-75B02D20411A}"/>
              </a:ext>
            </a:extLst>
          </p:cNvPr>
          <p:cNvSpPr txBox="1">
            <a:spLocks/>
          </p:cNvSpPr>
          <p:nvPr/>
        </p:nvSpPr>
        <p:spPr>
          <a:xfrm>
            <a:off x="290511" y="686809"/>
            <a:ext cx="4194400" cy="1200329"/>
          </a:xfrm>
          <a:prstGeom prst="rect">
            <a:avLst/>
          </a:prstGeom>
        </p:spPr>
        <p:txBody>
          <a:bodyPr wrap="square" lIns="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100000"/>
              </a:lnSpc>
              <a:spcBef>
                <a:spcPts val="90"/>
              </a:spcBef>
            </a:pPr>
            <a:r>
              <a:rPr lang="en-US" sz="3600" dirty="0">
                <a:solidFill>
                  <a:schemeClr val="accent3"/>
                </a:solidFill>
                <a:ea typeface="+mn-ea"/>
                <a:cs typeface="Tahoma"/>
              </a:rPr>
              <a:t>Solar-Powered Charging Stations</a:t>
            </a:r>
          </a:p>
        </p:txBody>
      </p:sp>
      <p:pic>
        <p:nvPicPr>
          <p:cNvPr id="45" name="Picture 44">
            <a:extLst>
              <a:ext uri="{FF2B5EF4-FFF2-40B4-BE49-F238E27FC236}">
                <a16:creationId xmlns:a16="http://schemas.microsoft.com/office/drawing/2014/main" id="{C29D2A32-4DD7-0C81-D346-8661E66590E0}"/>
              </a:ext>
            </a:extLst>
          </p:cNvPr>
          <p:cNvPicPr/>
          <p:nvPr/>
        </p:nvPicPr>
        <p:blipFill>
          <a:blip r:embed="rId6" cstate="print"/>
          <a:srcRect l="4211" t="3216" r="4211" b="3216"/>
          <a:stretch>
            <a:fillRect/>
          </a:stretch>
        </p:blipFill>
        <p:spPr>
          <a:xfrm>
            <a:off x="4581600" y="400051"/>
            <a:ext cx="7351316" cy="5495925"/>
          </a:xfrm>
          <a:custGeom>
            <a:avLst/>
            <a:gdLst>
              <a:gd name="connsiteX0" fmla="*/ 265874 w 7351316"/>
              <a:gd name="connsiteY0" fmla="*/ 0 h 5495925"/>
              <a:gd name="connsiteX1" fmla="*/ 7351316 w 7351316"/>
              <a:gd name="connsiteY1" fmla="*/ 0 h 5495925"/>
              <a:gd name="connsiteX2" fmla="*/ 7351316 w 7351316"/>
              <a:gd name="connsiteY2" fmla="*/ 5495925 h 5495925"/>
              <a:gd name="connsiteX3" fmla="*/ 0 w 7351316"/>
              <a:gd name="connsiteY3" fmla="*/ 5495925 h 5495925"/>
              <a:gd name="connsiteX4" fmla="*/ 0 w 7351316"/>
              <a:gd name="connsiteY4" fmla="*/ 265874 h 5495925"/>
              <a:gd name="connsiteX5" fmla="*/ 265874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265874" y="0"/>
                </a:moveTo>
                <a:lnTo>
                  <a:pt x="7351316" y="0"/>
                </a:lnTo>
                <a:lnTo>
                  <a:pt x="7351316" y="5495925"/>
                </a:lnTo>
                <a:lnTo>
                  <a:pt x="0" y="5495925"/>
                </a:lnTo>
                <a:lnTo>
                  <a:pt x="0" y="265874"/>
                </a:lnTo>
                <a:cubicBezTo>
                  <a:pt x="0" y="119036"/>
                  <a:pt x="119036" y="0"/>
                  <a:pt x="265874" y="0"/>
                </a:cubicBezTo>
                <a:close/>
              </a:path>
            </a:pathLst>
          </a:custGeom>
        </p:spPr>
      </p:pic>
      <p:sp>
        <p:nvSpPr>
          <p:cNvPr id="5" name="Rectangle: Rounded Corners 4">
            <a:extLst>
              <a:ext uri="{FF2B5EF4-FFF2-40B4-BE49-F238E27FC236}">
                <a16:creationId xmlns:a16="http://schemas.microsoft.com/office/drawing/2014/main" id="{0D8AF661-C034-4AE9-19FF-1816F2CE0F1C}"/>
              </a:ext>
            </a:extLst>
          </p:cNvPr>
          <p:cNvSpPr/>
          <p:nvPr/>
        </p:nvSpPr>
        <p:spPr>
          <a:xfrm>
            <a:off x="324695" y="5970086"/>
            <a:ext cx="1108800" cy="331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8">
            <a:extLst>
              <a:ext uri="{FF2B5EF4-FFF2-40B4-BE49-F238E27FC236}">
                <a16:creationId xmlns:a16="http://schemas.microsoft.com/office/drawing/2014/main" id="{49055EBB-03E7-10BA-CF61-E9FE3A818416}"/>
              </a:ext>
            </a:extLst>
          </p:cNvPr>
          <p:cNvSpPr/>
          <p:nvPr/>
        </p:nvSpPr>
        <p:spPr>
          <a:xfrm>
            <a:off x="378071" y="6023462"/>
            <a:ext cx="473604" cy="223308"/>
          </a:xfrm>
          <a:prstGeom prst="roundRect">
            <a:avLst/>
          </a:prstGeom>
          <a:solidFill>
            <a:srgbClr val="A8AAAD">
              <a:alpha val="19999"/>
            </a:srgbClr>
          </a:solidFill>
        </p:spPr>
        <p:txBody>
          <a:bodyPr wrap="square" lIns="0" tIns="0" rIns="0" bIns="0" rtlCol="0"/>
          <a:lstStyle/>
          <a:p>
            <a:endParaRPr lang="en-US" dirty="0"/>
          </a:p>
        </p:txBody>
      </p:sp>
      <p:sp>
        <p:nvSpPr>
          <p:cNvPr id="7" name="object 8">
            <a:extLst>
              <a:ext uri="{FF2B5EF4-FFF2-40B4-BE49-F238E27FC236}">
                <a16:creationId xmlns:a16="http://schemas.microsoft.com/office/drawing/2014/main" id="{B27D29AB-DB0E-D914-7761-152081511F84}"/>
              </a:ext>
            </a:extLst>
          </p:cNvPr>
          <p:cNvSpPr/>
          <p:nvPr/>
        </p:nvSpPr>
        <p:spPr>
          <a:xfrm>
            <a:off x="905051" y="6023462"/>
            <a:ext cx="473604" cy="223308"/>
          </a:xfrm>
          <a:prstGeom prst="roundRect">
            <a:avLst/>
          </a:prstGeom>
          <a:solidFill>
            <a:srgbClr val="A8AAAD">
              <a:alpha val="19999"/>
            </a:srgbClr>
          </a:solidFill>
        </p:spPr>
        <p:txBody>
          <a:bodyPr wrap="square" lIns="0" tIns="0" rIns="0" bIns="0" rtlCol="0"/>
          <a:lstStyle/>
          <a:p>
            <a:endParaRPr lang="en-US" dirty="0"/>
          </a:p>
        </p:txBody>
      </p:sp>
      <p:grpSp>
        <p:nvGrpSpPr>
          <p:cNvPr id="8" name="Group 7">
            <a:extLst>
              <a:ext uri="{FF2B5EF4-FFF2-40B4-BE49-F238E27FC236}">
                <a16:creationId xmlns:a16="http://schemas.microsoft.com/office/drawing/2014/main" id="{CF12AF97-E912-6F47-8A73-9CD40D33A1F0}"/>
              </a:ext>
            </a:extLst>
          </p:cNvPr>
          <p:cNvGrpSpPr/>
          <p:nvPr/>
        </p:nvGrpSpPr>
        <p:grpSpPr>
          <a:xfrm>
            <a:off x="393290" y="6068026"/>
            <a:ext cx="443166" cy="134180"/>
            <a:chOff x="5315308" y="3003434"/>
            <a:chExt cx="1336728" cy="404728"/>
          </a:xfrm>
        </p:grpSpPr>
        <p:sp>
          <p:nvSpPr>
            <p:cNvPr id="9" name="Graphic 106">
              <a:extLst>
                <a:ext uri="{FF2B5EF4-FFF2-40B4-BE49-F238E27FC236}">
                  <a16:creationId xmlns:a16="http://schemas.microsoft.com/office/drawing/2014/main" id="{1354A001-51D4-74F7-1C19-3FAEB793EB33}"/>
                </a:ext>
              </a:extLst>
            </p:cNvPr>
            <p:cNvSpPr/>
            <p:nvPr/>
          </p:nvSpPr>
          <p:spPr>
            <a:xfrm>
              <a:off x="5315308"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10" name="Graphic 106">
              <a:extLst>
                <a:ext uri="{FF2B5EF4-FFF2-40B4-BE49-F238E27FC236}">
                  <a16:creationId xmlns:a16="http://schemas.microsoft.com/office/drawing/2014/main" id="{4877AE65-45EA-EBA7-45B5-959B20662601}"/>
                </a:ext>
              </a:extLst>
            </p:cNvPr>
            <p:cNvSpPr/>
            <p:nvPr/>
          </p:nvSpPr>
          <p:spPr>
            <a:xfrm>
              <a:off x="5688371"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11" name="Graphic 106">
              <a:extLst>
                <a:ext uri="{FF2B5EF4-FFF2-40B4-BE49-F238E27FC236}">
                  <a16:creationId xmlns:a16="http://schemas.microsoft.com/office/drawing/2014/main" id="{12A63713-B70B-21E8-E2F8-965D0EFB0AFE}"/>
                </a:ext>
              </a:extLst>
            </p:cNvPr>
            <p:cNvSpPr/>
            <p:nvPr/>
          </p:nvSpPr>
          <p:spPr>
            <a:xfrm>
              <a:off x="6061434"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12" name="Graphic 106">
              <a:extLst>
                <a:ext uri="{FF2B5EF4-FFF2-40B4-BE49-F238E27FC236}">
                  <a16:creationId xmlns:a16="http://schemas.microsoft.com/office/drawing/2014/main" id="{4704CE6B-974E-0509-DE65-127B0866B9D2}"/>
                </a:ext>
              </a:extLst>
            </p:cNvPr>
            <p:cNvSpPr/>
            <p:nvPr/>
          </p:nvSpPr>
          <p:spPr>
            <a:xfrm>
              <a:off x="6434496"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endParaRPr lang="en-US" dirty="0"/>
            </a:p>
          </p:txBody>
        </p:sp>
      </p:grpSp>
      <p:grpSp>
        <p:nvGrpSpPr>
          <p:cNvPr id="13" name="Group 12">
            <a:extLst>
              <a:ext uri="{FF2B5EF4-FFF2-40B4-BE49-F238E27FC236}">
                <a16:creationId xmlns:a16="http://schemas.microsoft.com/office/drawing/2014/main" id="{930AF7A4-A6DB-5F63-5F37-71D8E9C09365}"/>
              </a:ext>
            </a:extLst>
          </p:cNvPr>
          <p:cNvGrpSpPr/>
          <p:nvPr/>
        </p:nvGrpSpPr>
        <p:grpSpPr>
          <a:xfrm>
            <a:off x="925330" y="6079485"/>
            <a:ext cx="433046" cy="111262"/>
            <a:chOff x="9720261" y="4142897"/>
            <a:chExt cx="1306199" cy="335603"/>
          </a:xfrm>
        </p:grpSpPr>
        <p:sp>
          <p:nvSpPr>
            <p:cNvPr id="14" name="Graphic 202">
              <a:extLst>
                <a:ext uri="{FF2B5EF4-FFF2-40B4-BE49-F238E27FC236}">
                  <a16:creationId xmlns:a16="http://schemas.microsoft.com/office/drawing/2014/main" id="{5220CF0A-EE98-C4F7-B668-38166754A444}"/>
                </a:ext>
              </a:extLst>
            </p:cNvPr>
            <p:cNvSpPr/>
            <p:nvPr/>
          </p:nvSpPr>
          <p:spPr>
            <a:xfrm>
              <a:off x="9720261"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solidFill>
            <a:ln w="3739" cap="flat">
              <a:noFill/>
              <a:prstDash val="solid"/>
              <a:miter/>
            </a:ln>
          </p:spPr>
          <p:txBody>
            <a:bodyPr rtlCol="0" anchor="ctr"/>
            <a:lstStyle/>
            <a:p>
              <a:endParaRPr lang="en-US" dirty="0"/>
            </a:p>
          </p:txBody>
        </p:sp>
        <p:sp>
          <p:nvSpPr>
            <p:cNvPr id="15" name="Graphic 202">
              <a:extLst>
                <a:ext uri="{FF2B5EF4-FFF2-40B4-BE49-F238E27FC236}">
                  <a16:creationId xmlns:a16="http://schemas.microsoft.com/office/drawing/2014/main" id="{6D919E56-A2C4-A347-119F-038BE68E61B1}"/>
                </a:ext>
              </a:extLst>
            </p:cNvPr>
            <p:cNvSpPr/>
            <p:nvPr/>
          </p:nvSpPr>
          <p:spPr>
            <a:xfrm>
              <a:off x="10205558"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sp>
          <p:nvSpPr>
            <p:cNvPr id="16" name="Graphic 202">
              <a:extLst>
                <a:ext uri="{FF2B5EF4-FFF2-40B4-BE49-F238E27FC236}">
                  <a16:creationId xmlns:a16="http://schemas.microsoft.com/office/drawing/2014/main" id="{9358F616-C166-FB1C-7C8E-BCA91F139326}"/>
                </a:ext>
              </a:extLst>
            </p:cNvPr>
            <p:cNvSpPr/>
            <p:nvPr/>
          </p:nvSpPr>
          <p:spPr>
            <a:xfrm>
              <a:off x="10690855"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grpSp>
      <p:sp>
        <p:nvSpPr>
          <p:cNvPr id="4" name="Rectangle 3">
            <a:extLst>
              <a:ext uri="{FF2B5EF4-FFF2-40B4-BE49-F238E27FC236}">
                <a16:creationId xmlns:a16="http://schemas.microsoft.com/office/drawing/2014/main" id="{490AEB1D-53AA-911B-59F8-6989C1A50342}"/>
              </a:ext>
            </a:extLst>
          </p:cNvPr>
          <p:cNvSpPr/>
          <p:nvPr/>
        </p:nvSpPr>
        <p:spPr>
          <a:xfrm flipH="1">
            <a:off x="11891680" y="2241"/>
            <a:ext cx="45719" cy="589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latin typeface="+mj-lt"/>
            </a:endParaRPr>
          </a:p>
        </p:txBody>
      </p:sp>
      <p:grpSp>
        <p:nvGrpSpPr>
          <p:cNvPr id="17" name="Group 16">
            <a:extLst>
              <a:ext uri="{FF2B5EF4-FFF2-40B4-BE49-F238E27FC236}">
                <a16:creationId xmlns:a16="http://schemas.microsoft.com/office/drawing/2014/main" id="{16B38F37-906B-FE4C-8C8C-3D0D95318222}"/>
              </a:ext>
            </a:extLst>
          </p:cNvPr>
          <p:cNvGrpSpPr/>
          <p:nvPr/>
        </p:nvGrpSpPr>
        <p:grpSpPr>
          <a:xfrm>
            <a:off x="909139" y="6016009"/>
            <a:ext cx="469516" cy="242519"/>
            <a:chOff x="6557650" y="5116918"/>
            <a:chExt cx="1263562" cy="585470"/>
          </a:xfrm>
        </p:grpSpPr>
        <p:sp>
          <p:nvSpPr>
            <p:cNvPr id="18" name="Rectangle: Rounded Corners 17">
              <a:extLst>
                <a:ext uri="{FF2B5EF4-FFF2-40B4-BE49-F238E27FC236}">
                  <a16:creationId xmlns:a16="http://schemas.microsoft.com/office/drawing/2014/main" id="{2EDF3853-3D66-ADCB-9AEE-B86900369ED7}"/>
                </a:ext>
              </a:extLst>
            </p:cNvPr>
            <p:cNvSpPr/>
            <p:nvPr/>
          </p:nvSpPr>
          <p:spPr>
            <a:xfrm>
              <a:off x="6557650" y="5116918"/>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F08D31F2-6A94-AC4C-FE5A-290BFD7364ED}"/>
                </a:ext>
              </a:extLst>
            </p:cNvPr>
            <p:cNvGrpSpPr/>
            <p:nvPr/>
          </p:nvGrpSpPr>
          <p:grpSpPr>
            <a:xfrm>
              <a:off x="6615707" y="5241852"/>
              <a:ext cx="1147449" cy="335603"/>
              <a:chOff x="5260421" y="5045904"/>
              <a:chExt cx="1147449" cy="335603"/>
            </a:xfrm>
          </p:grpSpPr>
          <p:sp>
            <p:nvSpPr>
              <p:cNvPr id="25" name="Graphic 202">
                <a:extLst>
                  <a:ext uri="{FF2B5EF4-FFF2-40B4-BE49-F238E27FC236}">
                    <a16:creationId xmlns:a16="http://schemas.microsoft.com/office/drawing/2014/main" id="{E9E9947F-63C9-E17D-3F69-653BB176B957}"/>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
            <p:nvSpPr>
              <p:cNvPr id="27" name="Graphic 202">
                <a:extLst>
                  <a:ext uri="{FF2B5EF4-FFF2-40B4-BE49-F238E27FC236}">
                    <a16:creationId xmlns:a16="http://schemas.microsoft.com/office/drawing/2014/main" id="{4A7DE4F6-5E0F-55B2-74E9-9B2CC0447C1B}"/>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grpSp>
      <p:sp>
        <p:nvSpPr>
          <p:cNvPr id="28" name="Graphic 202">
            <a:extLst>
              <a:ext uri="{FF2B5EF4-FFF2-40B4-BE49-F238E27FC236}">
                <a16:creationId xmlns:a16="http://schemas.microsoft.com/office/drawing/2014/main" id="{757DB740-C1C6-8213-A4AF-98C92993064F}"/>
              </a:ext>
            </a:extLst>
          </p:cNvPr>
          <p:cNvSpPr/>
          <p:nvPr/>
        </p:nvSpPr>
        <p:spPr>
          <a:xfrm>
            <a:off x="1079297" y="6067760"/>
            <a:ext cx="124705" cy="139017"/>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nvGrpSpPr>
          <p:cNvPr id="29" name="Group 28">
            <a:extLst>
              <a:ext uri="{FF2B5EF4-FFF2-40B4-BE49-F238E27FC236}">
                <a16:creationId xmlns:a16="http://schemas.microsoft.com/office/drawing/2014/main" id="{8BCF0F9A-DB60-B160-3D05-32E2B00A224B}"/>
              </a:ext>
            </a:extLst>
          </p:cNvPr>
          <p:cNvGrpSpPr/>
          <p:nvPr/>
        </p:nvGrpSpPr>
        <p:grpSpPr>
          <a:xfrm>
            <a:off x="368234" y="6022907"/>
            <a:ext cx="516538" cy="235621"/>
            <a:chOff x="368234" y="6022907"/>
            <a:chExt cx="516538" cy="235621"/>
          </a:xfrm>
        </p:grpSpPr>
        <p:grpSp>
          <p:nvGrpSpPr>
            <p:cNvPr id="30" name="Group 29">
              <a:extLst>
                <a:ext uri="{FF2B5EF4-FFF2-40B4-BE49-F238E27FC236}">
                  <a16:creationId xmlns:a16="http://schemas.microsoft.com/office/drawing/2014/main" id="{6AF0F40D-789E-7989-F507-E473BD3347E8}"/>
                </a:ext>
              </a:extLst>
            </p:cNvPr>
            <p:cNvGrpSpPr/>
            <p:nvPr/>
          </p:nvGrpSpPr>
          <p:grpSpPr>
            <a:xfrm>
              <a:off x="368234" y="6022907"/>
              <a:ext cx="516538" cy="235621"/>
              <a:chOff x="5202364" y="3109011"/>
              <a:chExt cx="1263562" cy="585470"/>
            </a:xfrm>
          </p:grpSpPr>
          <p:sp>
            <p:nvSpPr>
              <p:cNvPr id="35" name="Rectangle: Rounded Corners 34">
                <a:extLst>
                  <a:ext uri="{FF2B5EF4-FFF2-40B4-BE49-F238E27FC236}">
                    <a16:creationId xmlns:a16="http://schemas.microsoft.com/office/drawing/2014/main" id="{C6179364-7669-FB69-EE67-9FA13F4059F5}"/>
                  </a:ext>
                </a:extLst>
              </p:cNvPr>
              <p:cNvSpPr/>
              <p:nvPr/>
            </p:nvSpPr>
            <p:spPr>
              <a:xfrm>
                <a:off x="5202364"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9379A346-D536-7C6D-7421-D26B145DFD83}"/>
                  </a:ext>
                </a:extLst>
              </p:cNvPr>
              <p:cNvGrpSpPr/>
              <p:nvPr/>
            </p:nvGrpSpPr>
            <p:grpSpPr>
              <a:xfrm>
                <a:off x="5286035" y="3199382"/>
                <a:ext cx="1096221" cy="404728"/>
                <a:chOff x="5294061" y="2865321"/>
                <a:chExt cx="1096221" cy="404728"/>
              </a:xfrm>
            </p:grpSpPr>
            <p:sp>
              <p:nvSpPr>
                <p:cNvPr id="37" name="Graphic 106">
                  <a:extLst>
                    <a:ext uri="{FF2B5EF4-FFF2-40B4-BE49-F238E27FC236}">
                      <a16:creationId xmlns:a16="http://schemas.microsoft.com/office/drawing/2014/main" id="{47E78F5C-042F-81CD-1E1D-D4666CF85E6C}"/>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38" name="Graphic 106">
                  <a:extLst>
                    <a:ext uri="{FF2B5EF4-FFF2-40B4-BE49-F238E27FC236}">
                      <a16:creationId xmlns:a16="http://schemas.microsoft.com/office/drawing/2014/main" id="{B0BFDB8E-2FDD-4A22-5BCC-FA698CC6B92A}"/>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39" name="Graphic 106">
                  <a:extLst>
                    <a:ext uri="{FF2B5EF4-FFF2-40B4-BE49-F238E27FC236}">
                      <a16:creationId xmlns:a16="http://schemas.microsoft.com/office/drawing/2014/main" id="{5BB0CBBF-3F7A-5079-A2DB-D564E8319427}"/>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40" name="Graphic 106">
                  <a:extLst>
                    <a:ext uri="{FF2B5EF4-FFF2-40B4-BE49-F238E27FC236}">
                      <a16:creationId xmlns:a16="http://schemas.microsoft.com/office/drawing/2014/main" id="{476A3E09-D815-0125-B982-547E43CF0737}"/>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grpSp>
        </p:grpSp>
        <p:sp>
          <p:nvSpPr>
            <p:cNvPr id="31" name="Graphic 106">
              <a:extLst>
                <a:ext uri="{FF2B5EF4-FFF2-40B4-BE49-F238E27FC236}">
                  <a16:creationId xmlns:a16="http://schemas.microsoft.com/office/drawing/2014/main" id="{B3ADE695-5354-7F0B-A085-60F6264AAFB1}"/>
                </a:ext>
              </a:extLst>
            </p:cNvPr>
            <p:cNvSpPr/>
            <p:nvPr/>
          </p:nvSpPr>
          <p:spPr>
            <a:xfrm>
              <a:off x="521278" y="6059277"/>
              <a:ext cx="88929" cy="162882"/>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34" name="Graphic 106">
              <a:extLst>
                <a:ext uri="{FF2B5EF4-FFF2-40B4-BE49-F238E27FC236}">
                  <a16:creationId xmlns:a16="http://schemas.microsoft.com/office/drawing/2014/main" id="{39BAB887-7BE0-0BE9-FA95-1B93F2DBFB9E}"/>
                </a:ext>
              </a:extLst>
            </p:cNvPr>
            <p:cNvSpPr/>
            <p:nvPr/>
          </p:nvSpPr>
          <p:spPr>
            <a:xfrm>
              <a:off x="643185" y="6059275"/>
              <a:ext cx="88929" cy="162882"/>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2B32F10-41DE-A036-4197-9629C8686378}"/>
              </a:ext>
            </a:extLst>
          </p:cNvPr>
          <p:cNvPicPr>
            <a:picLocks noChangeAspect="1"/>
          </p:cNvPicPr>
          <p:nvPr/>
        </p:nvPicPr>
        <p:blipFill>
          <a:blip r:embed="rId3">
            <a:extLst>
              <a:ext uri="{96DAC541-7B7A-43D3-8B79-37D633B846F1}">
                <asvg:svgBlip xmlns:asvg="http://schemas.microsoft.com/office/drawing/2016/SVG/main" r:embed="rId4"/>
              </a:ext>
            </a:extLst>
          </a:blip>
          <a:srcRect t="26499"/>
          <a:stretch>
            <a:fillRect/>
          </a:stretch>
        </p:blipFill>
        <p:spPr>
          <a:xfrm flipH="1">
            <a:off x="3799840" y="1"/>
            <a:ext cx="1749196" cy="1462788"/>
          </a:xfrm>
          <a:custGeom>
            <a:avLst/>
            <a:gdLst>
              <a:gd name="connsiteX0" fmla="*/ 0 w 2272200"/>
              <a:gd name="connsiteY0" fmla="*/ 0 h 1900157"/>
              <a:gd name="connsiteX1" fmla="*/ 2272200 w 2272200"/>
              <a:gd name="connsiteY1" fmla="*/ 0 h 1900157"/>
              <a:gd name="connsiteX2" fmla="*/ 2272200 w 2272200"/>
              <a:gd name="connsiteY2" fmla="*/ 1900157 h 1900157"/>
              <a:gd name="connsiteX3" fmla="*/ 0 w 2272200"/>
              <a:gd name="connsiteY3" fmla="*/ 1900157 h 1900157"/>
            </a:gdLst>
            <a:ahLst/>
            <a:cxnLst>
              <a:cxn ang="0">
                <a:pos x="connsiteX0" y="connsiteY0"/>
              </a:cxn>
              <a:cxn ang="0">
                <a:pos x="connsiteX1" y="connsiteY1"/>
              </a:cxn>
              <a:cxn ang="0">
                <a:pos x="connsiteX2" y="connsiteY2"/>
              </a:cxn>
              <a:cxn ang="0">
                <a:pos x="connsiteX3" y="connsiteY3"/>
              </a:cxn>
            </a:cxnLst>
            <a:rect l="l" t="t" r="r" b="b"/>
            <a:pathLst>
              <a:path w="2272200" h="1900157">
                <a:moveTo>
                  <a:pt x="0" y="0"/>
                </a:moveTo>
                <a:lnTo>
                  <a:pt x="2272200" y="0"/>
                </a:lnTo>
                <a:lnTo>
                  <a:pt x="2272200" y="1900157"/>
                </a:lnTo>
                <a:lnTo>
                  <a:pt x="0" y="1900157"/>
                </a:lnTo>
                <a:close/>
              </a:path>
            </a:pathLst>
          </a:custGeom>
        </p:spPr>
      </p:pic>
      <p:pic>
        <p:nvPicPr>
          <p:cNvPr id="16" name="Picture 15" descr="A green leaf pattern with a few green leaves&#10;&#10;AI-generated content may be incorrect.">
            <a:extLst>
              <a:ext uri="{FF2B5EF4-FFF2-40B4-BE49-F238E27FC236}">
                <a16:creationId xmlns:a16="http://schemas.microsoft.com/office/drawing/2014/main" id="{32725F97-CDBB-6564-54DE-D10C9ACBF736}"/>
              </a:ext>
            </a:extLst>
          </p:cNvPr>
          <p:cNvPicPr>
            <a:picLocks noChangeAspect="1"/>
          </p:cNvPicPr>
          <p:nvPr/>
        </p:nvPicPr>
        <p:blipFill rotWithShape="1">
          <a:blip r:embed="rId5">
            <a:alphaModFix/>
          </a:blip>
          <a:srcRect l="21741" r="21741"/>
          <a:stretch>
            <a:fillRect/>
          </a:stretch>
        </p:blipFill>
        <p:spPr>
          <a:xfrm>
            <a:off x="-1" y="1911763"/>
            <a:ext cx="4484914" cy="4463637"/>
          </a:xfrm>
          <a:custGeom>
            <a:avLst/>
            <a:gdLst>
              <a:gd name="connsiteX0" fmla="*/ 0 w 4484914"/>
              <a:gd name="connsiteY0" fmla="*/ 0 h 4463637"/>
              <a:gd name="connsiteX1" fmla="*/ 4484914 w 4484914"/>
              <a:gd name="connsiteY1" fmla="*/ 0 h 4463637"/>
              <a:gd name="connsiteX2" fmla="*/ 4484914 w 4484914"/>
              <a:gd name="connsiteY2" fmla="*/ 4463637 h 4463637"/>
              <a:gd name="connsiteX3" fmla="*/ 0 w 4484914"/>
              <a:gd name="connsiteY3" fmla="*/ 4463637 h 4463637"/>
            </a:gdLst>
            <a:ahLst/>
            <a:cxnLst>
              <a:cxn ang="0">
                <a:pos x="connsiteX0" y="connsiteY0"/>
              </a:cxn>
              <a:cxn ang="0">
                <a:pos x="connsiteX1" y="connsiteY1"/>
              </a:cxn>
              <a:cxn ang="0">
                <a:pos x="connsiteX2" y="connsiteY2"/>
              </a:cxn>
              <a:cxn ang="0">
                <a:pos x="connsiteX3" y="connsiteY3"/>
              </a:cxn>
            </a:cxnLst>
            <a:rect l="l" t="t" r="r" b="b"/>
            <a:pathLst>
              <a:path w="4484914" h="4463637">
                <a:moveTo>
                  <a:pt x="0" y="0"/>
                </a:moveTo>
                <a:lnTo>
                  <a:pt x="4484914" y="0"/>
                </a:lnTo>
                <a:lnTo>
                  <a:pt x="4484914" y="4463637"/>
                </a:lnTo>
                <a:lnTo>
                  <a:pt x="0" y="4463637"/>
                </a:lnTo>
                <a:close/>
              </a:path>
            </a:pathLst>
          </a:custGeom>
        </p:spPr>
      </p:pic>
      <p:sp>
        <p:nvSpPr>
          <p:cNvPr id="18" name="Rectangle 17">
            <a:extLst>
              <a:ext uri="{FF2B5EF4-FFF2-40B4-BE49-F238E27FC236}">
                <a16:creationId xmlns:a16="http://schemas.microsoft.com/office/drawing/2014/main" id="{FF8A62FA-1C3A-728B-85C9-08FABF489BBE}"/>
              </a:ext>
            </a:extLst>
          </p:cNvPr>
          <p:cNvSpPr/>
          <p:nvPr/>
        </p:nvSpPr>
        <p:spPr>
          <a:xfrm>
            <a:off x="-1" y="1911762"/>
            <a:ext cx="4484915" cy="4463637"/>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a:endParaRPr lang="en-US" kern="1200" dirty="0"/>
          </a:p>
        </p:txBody>
      </p:sp>
      <p:cxnSp>
        <p:nvCxnSpPr>
          <p:cNvPr id="19" name="Straight Connector 18">
            <a:extLst>
              <a:ext uri="{FF2B5EF4-FFF2-40B4-BE49-F238E27FC236}">
                <a16:creationId xmlns:a16="http://schemas.microsoft.com/office/drawing/2014/main" id="{32596C89-7FF5-F0CA-67A2-3831C7EAF12C}"/>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Single Corner Rounded 20">
            <a:extLst>
              <a:ext uri="{FF2B5EF4-FFF2-40B4-BE49-F238E27FC236}">
                <a16:creationId xmlns:a16="http://schemas.microsoft.com/office/drawing/2014/main" id="{7B3251EC-8625-4513-4EF9-5B01E2231A60}"/>
              </a:ext>
            </a:extLst>
          </p:cNvPr>
          <p:cNvSpPr/>
          <p:nvPr/>
        </p:nvSpPr>
        <p:spPr>
          <a:xfrm flipH="1">
            <a:off x="4484913" y="304800"/>
            <a:ext cx="7448001" cy="5590351"/>
          </a:xfrm>
          <a:prstGeom prst="round1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4D868CC-75B9-20EE-EB59-DB36D02F367B}"/>
              </a:ext>
            </a:extLst>
          </p:cNvPr>
          <p:cNvSpPr/>
          <p:nvPr/>
        </p:nvSpPr>
        <p:spPr>
          <a:xfrm flipH="1">
            <a:off x="4581600" y="400051"/>
            <a:ext cx="7351316" cy="5495925"/>
          </a:xfrm>
          <a:custGeom>
            <a:avLst/>
            <a:gdLst>
              <a:gd name="connsiteX0" fmla="*/ 7085442 w 7351316"/>
              <a:gd name="connsiteY0" fmla="*/ 0 h 5495925"/>
              <a:gd name="connsiteX1" fmla="*/ 0 w 7351316"/>
              <a:gd name="connsiteY1" fmla="*/ 0 h 5495925"/>
              <a:gd name="connsiteX2" fmla="*/ 0 w 7351316"/>
              <a:gd name="connsiteY2" fmla="*/ 5495925 h 5495925"/>
              <a:gd name="connsiteX3" fmla="*/ 7351316 w 7351316"/>
              <a:gd name="connsiteY3" fmla="*/ 5495925 h 5495925"/>
              <a:gd name="connsiteX4" fmla="*/ 7351316 w 7351316"/>
              <a:gd name="connsiteY4" fmla="*/ 265874 h 5495925"/>
              <a:gd name="connsiteX5" fmla="*/ 7085442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7085442" y="0"/>
                </a:moveTo>
                <a:lnTo>
                  <a:pt x="0" y="0"/>
                </a:lnTo>
                <a:lnTo>
                  <a:pt x="0" y="5495925"/>
                </a:lnTo>
                <a:lnTo>
                  <a:pt x="7351316" y="5495925"/>
                </a:lnTo>
                <a:lnTo>
                  <a:pt x="7351316" y="265874"/>
                </a:lnTo>
                <a:cubicBezTo>
                  <a:pt x="7351316" y="119036"/>
                  <a:pt x="7232280" y="0"/>
                  <a:pt x="70854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TextBox 24">
            <a:extLst>
              <a:ext uri="{FF2B5EF4-FFF2-40B4-BE49-F238E27FC236}">
                <a16:creationId xmlns:a16="http://schemas.microsoft.com/office/drawing/2014/main" id="{5B1B7D3E-5650-4AC6-10D0-DBF32C7293D9}"/>
              </a:ext>
            </a:extLst>
          </p:cNvPr>
          <p:cNvSpPr txBox="1">
            <a:spLocks/>
          </p:cNvSpPr>
          <p:nvPr/>
        </p:nvSpPr>
        <p:spPr>
          <a:xfrm flipH="1">
            <a:off x="0" y="5895975"/>
            <a:ext cx="11932916"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defRPr/>
            </a:pPr>
            <a:endParaRPr lang="en-US" sz="1400" dirty="0">
              <a:solidFill>
                <a:schemeClr val="accent4">
                  <a:lumMod val="75000"/>
                </a:schemeClr>
              </a:solidFill>
            </a:endParaRPr>
          </a:p>
        </p:txBody>
      </p:sp>
      <p:sp>
        <p:nvSpPr>
          <p:cNvPr id="28" name="object 6">
            <a:extLst>
              <a:ext uri="{FF2B5EF4-FFF2-40B4-BE49-F238E27FC236}">
                <a16:creationId xmlns:a16="http://schemas.microsoft.com/office/drawing/2014/main" id="{FAADF29C-37BE-A356-59AC-12A17C37D0EF}"/>
              </a:ext>
            </a:extLst>
          </p:cNvPr>
          <p:cNvSpPr txBox="1"/>
          <p:nvPr/>
        </p:nvSpPr>
        <p:spPr>
          <a:xfrm>
            <a:off x="1603645" y="5965960"/>
            <a:ext cx="1644175" cy="164019"/>
          </a:xfrm>
          <a:prstGeom prst="rect">
            <a:avLst/>
          </a:prstGeom>
        </p:spPr>
        <p:txBody>
          <a:bodyPr vert="horz" wrap="square" lIns="0" tIns="0" rIns="0" bIns="0" rtlCol="0" anchor="t" anchorCtr="0">
            <a:spAutoFit/>
          </a:bodyPr>
          <a:lstStyle/>
          <a:p>
            <a:pPr marL="10583" marR="4233">
              <a:lnSpc>
                <a:spcPct val="113700"/>
              </a:lnSpc>
              <a:spcBef>
                <a:spcPts val="83"/>
              </a:spcBef>
            </a:pPr>
            <a:r>
              <a:rPr lang="en-US" sz="1000" dirty="0">
                <a:solidFill>
                  <a:schemeClr val="bg1"/>
                </a:solidFill>
                <a:latin typeface="+mn-lt"/>
                <a:cs typeface="Graphik Medium"/>
              </a:rPr>
              <a:t>See</a:t>
            </a:r>
            <a:r>
              <a:rPr lang="en-US" sz="1000" spc="-12" dirty="0">
                <a:solidFill>
                  <a:schemeClr val="bg1"/>
                </a:solidFill>
                <a:latin typeface="+mn-lt"/>
                <a:cs typeface="Graphik Medium"/>
              </a:rPr>
              <a:t> </a:t>
            </a:r>
            <a:r>
              <a:rPr lang="en-US" sz="1000" dirty="0">
                <a:solidFill>
                  <a:schemeClr val="bg1"/>
                </a:solidFill>
                <a:latin typeface="+mn-lt"/>
                <a:cs typeface="Graphik Medium"/>
              </a:rPr>
              <a:t>cost</a:t>
            </a:r>
            <a:r>
              <a:rPr lang="en-US" sz="1000" spc="-12" dirty="0">
                <a:solidFill>
                  <a:schemeClr val="bg1"/>
                </a:solidFill>
                <a:latin typeface="+mn-lt"/>
                <a:cs typeface="Graphik Medium"/>
              </a:rPr>
              <a:t> </a:t>
            </a:r>
            <a:r>
              <a:rPr lang="en-US" sz="1000" dirty="0">
                <a:solidFill>
                  <a:schemeClr val="bg1"/>
                </a:solidFill>
                <a:latin typeface="+mn-lt"/>
                <a:cs typeface="Graphik Medium"/>
              </a:rPr>
              <a:t>sheet</a:t>
            </a:r>
            <a:r>
              <a:rPr lang="en-US" sz="1000" spc="-8" dirty="0">
                <a:solidFill>
                  <a:schemeClr val="bg1"/>
                </a:solidFill>
                <a:latin typeface="+mn-lt"/>
                <a:cs typeface="Graphik Medium"/>
              </a:rPr>
              <a:t> </a:t>
            </a:r>
            <a:r>
              <a:rPr lang="en-US" sz="1000" dirty="0">
                <a:solidFill>
                  <a:schemeClr val="bg1"/>
                </a:solidFill>
                <a:latin typeface="+mn-lt"/>
                <a:cs typeface="Graphik Medium"/>
              </a:rPr>
              <a:t>for</a:t>
            </a:r>
            <a:r>
              <a:rPr lang="en-US" sz="1000" spc="-12" dirty="0">
                <a:solidFill>
                  <a:schemeClr val="bg1"/>
                </a:solidFill>
                <a:latin typeface="+mn-lt"/>
                <a:cs typeface="Graphik Medium"/>
              </a:rPr>
              <a:t> </a:t>
            </a:r>
            <a:r>
              <a:rPr lang="en-US" sz="1000" spc="-8" dirty="0">
                <a:solidFill>
                  <a:schemeClr val="bg1"/>
                </a:solidFill>
                <a:latin typeface="+mn-lt"/>
                <a:cs typeface="Graphik Medium"/>
              </a:rPr>
              <a:t>pricing. </a:t>
            </a:r>
            <a:endParaRPr lang="en-US" sz="1000" dirty="0">
              <a:solidFill>
                <a:schemeClr val="bg1"/>
              </a:solidFill>
              <a:latin typeface="+mn-lt"/>
              <a:cs typeface="Graphik Medium"/>
            </a:endParaRPr>
          </a:p>
        </p:txBody>
      </p:sp>
      <p:sp>
        <p:nvSpPr>
          <p:cNvPr id="42" name="Title 118">
            <a:extLst>
              <a:ext uri="{FF2B5EF4-FFF2-40B4-BE49-F238E27FC236}">
                <a16:creationId xmlns:a16="http://schemas.microsoft.com/office/drawing/2014/main" id="{2275989F-A4D7-167A-57BC-971B143C3F83}"/>
              </a:ext>
            </a:extLst>
          </p:cNvPr>
          <p:cNvSpPr txBox="1">
            <a:spLocks/>
          </p:cNvSpPr>
          <p:nvPr/>
        </p:nvSpPr>
        <p:spPr>
          <a:xfrm>
            <a:off x="290511" y="1191322"/>
            <a:ext cx="2480166" cy="646331"/>
          </a:xfrm>
          <a:prstGeom prst="rect">
            <a:avLst/>
          </a:prstGeom>
        </p:spPr>
        <p:txBody>
          <a:bodyPr wrap="none" lIns="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100000"/>
              </a:lnSpc>
              <a:spcBef>
                <a:spcPts val="90"/>
              </a:spcBef>
            </a:pPr>
            <a:r>
              <a:rPr lang="en-US" sz="3600">
                <a:solidFill>
                  <a:schemeClr val="accent3"/>
                </a:solidFill>
                <a:ea typeface="+mn-ea"/>
                <a:cs typeface="Tahoma"/>
              </a:rPr>
              <a:t>Ballot Bin</a:t>
            </a:r>
            <a:endParaRPr lang="en-US" sz="3600" dirty="0">
              <a:solidFill>
                <a:schemeClr val="accent3"/>
              </a:solidFill>
              <a:ea typeface="+mn-ea"/>
              <a:cs typeface="Tahoma"/>
            </a:endParaRPr>
          </a:p>
        </p:txBody>
      </p:sp>
      <p:sp>
        <p:nvSpPr>
          <p:cNvPr id="44" name="object 5">
            <a:extLst>
              <a:ext uri="{FF2B5EF4-FFF2-40B4-BE49-F238E27FC236}">
                <a16:creationId xmlns:a16="http://schemas.microsoft.com/office/drawing/2014/main" id="{12D470D7-8321-111F-1B65-19E1813B619E}"/>
              </a:ext>
            </a:extLst>
          </p:cNvPr>
          <p:cNvSpPr txBox="1"/>
          <p:nvPr/>
        </p:nvSpPr>
        <p:spPr>
          <a:xfrm>
            <a:off x="308029" y="2054611"/>
            <a:ext cx="3997819" cy="2092025"/>
          </a:xfrm>
          <a:prstGeom prst="rect">
            <a:avLst/>
          </a:prstGeom>
        </p:spPr>
        <p:txBody>
          <a:bodyPr vert="horz" wrap="square" lIns="0" tIns="29633" rIns="0" bIns="0" rtlCol="0">
            <a:spAutoFit/>
          </a:bodyPr>
          <a:lstStyle/>
          <a:p>
            <a:pPr>
              <a:spcBef>
                <a:spcPts val="233"/>
              </a:spcBef>
            </a:pPr>
            <a:r>
              <a:rPr lang="en-US" sz="1400" b="1" dirty="0">
                <a:solidFill>
                  <a:srgbClr val="9DCC38"/>
                </a:solidFill>
                <a:latin typeface="+mj-lt"/>
                <a:cs typeface="Graphik Black"/>
              </a:rPr>
              <a:t>ACTIVATION IDEA</a:t>
            </a:r>
            <a:endParaRPr lang="en-US" sz="1400" dirty="0">
              <a:solidFill>
                <a:srgbClr val="9DCC38"/>
              </a:solidFill>
              <a:latin typeface="+mj-lt"/>
              <a:cs typeface="Graphik Black"/>
            </a:endParaRPr>
          </a:p>
          <a:p>
            <a:pPr marR="141282"/>
            <a:r>
              <a:rPr lang="en-US" sz="1200" dirty="0">
                <a:solidFill>
                  <a:schemeClr val="bg1"/>
                </a:solidFill>
                <a:latin typeface="+mn-lt"/>
                <a:cs typeface="Graphik Medium"/>
              </a:rPr>
              <a:t>C&amp;Us / student environmental club are provided with a recycling bin that incentivizes sustainable behavior</a:t>
            </a:r>
          </a:p>
          <a:p>
            <a:pPr marR="141282"/>
            <a:r>
              <a:rPr lang="en-US" sz="1200" dirty="0">
                <a:solidFill>
                  <a:schemeClr val="bg1"/>
                </a:solidFill>
                <a:latin typeface="+mn-lt"/>
                <a:cs typeface="Graphik Medium"/>
              </a:rPr>
              <a:t>by allowing students to vote with their trash for campus rewards made from sustainable materials.</a:t>
            </a:r>
            <a:br>
              <a:rPr lang="en-US" sz="1200" dirty="0">
                <a:solidFill>
                  <a:schemeClr val="bg1"/>
                </a:solidFill>
                <a:latin typeface="+mn-lt"/>
                <a:cs typeface="Graphik Medium"/>
              </a:rPr>
            </a:br>
            <a:r>
              <a:rPr lang="en-US" sz="1200" dirty="0">
                <a:solidFill>
                  <a:schemeClr val="bg1"/>
                </a:solidFill>
                <a:latin typeface="+mn-lt"/>
                <a:cs typeface="Graphik Medium"/>
              </a:rPr>
              <a:t>A single recycling deposit counts as one vote for the reward indicated on each compartment. Student clubs to work with their Pepsi </a:t>
            </a:r>
            <a:r>
              <a:rPr lang="en-US" sz="1200" dirty="0" err="1">
                <a:solidFill>
                  <a:schemeClr val="bg1"/>
                </a:solidFill>
                <a:latin typeface="+mn-lt"/>
                <a:cs typeface="Graphik Medium"/>
              </a:rPr>
              <a:t>representives</a:t>
            </a:r>
            <a:r>
              <a:rPr lang="en-US" sz="1200" dirty="0">
                <a:solidFill>
                  <a:schemeClr val="bg1"/>
                </a:solidFill>
                <a:latin typeface="+mn-lt"/>
                <a:cs typeface="Graphik Medium"/>
              </a:rPr>
              <a:t> to determine their rewards (e.g. skate ramp vs. climbing holds, etc.) and for counting deposits and selecting</a:t>
            </a:r>
          </a:p>
          <a:p>
            <a:pPr marR="141282"/>
            <a:r>
              <a:rPr lang="en-US" sz="1200" dirty="0">
                <a:solidFill>
                  <a:schemeClr val="bg1"/>
                </a:solidFill>
                <a:latin typeface="+mn-lt"/>
                <a:cs typeface="Graphik Medium"/>
              </a:rPr>
              <a:t>winners. Cap donation at ~$5,000 per C&amp;U.</a:t>
            </a:r>
            <a:endParaRPr lang="en-US" sz="1200" dirty="0">
              <a:solidFill>
                <a:schemeClr val="bg1"/>
              </a:solidFill>
              <a:latin typeface="+mn-lt"/>
            </a:endParaRPr>
          </a:p>
        </p:txBody>
      </p:sp>
      <p:pic>
        <p:nvPicPr>
          <p:cNvPr id="47" name="Picture 46">
            <a:extLst>
              <a:ext uri="{FF2B5EF4-FFF2-40B4-BE49-F238E27FC236}">
                <a16:creationId xmlns:a16="http://schemas.microsoft.com/office/drawing/2014/main" id="{0DDC4AA6-E1B1-BB79-7DC5-83F312921F55}"/>
              </a:ext>
            </a:extLst>
          </p:cNvPr>
          <p:cNvPicPr/>
          <p:nvPr/>
        </p:nvPicPr>
        <p:blipFill>
          <a:blip r:embed="rId6" cstate="print"/>
          <a:srcRect l="4097" t="1796" r="385" b="609"/>
          <a:stretch>
            <a:fillRect/>
          </a:stretch>
        </p:blipFill>
        <p:spPr>
          <a:xfrm>
            <a:off x="4581600" y="400051"/>
            <a:ext cx="7351317" cy="5495925"/>
          </a:xfrm>
          <a:custGeom>
            <a:avLst/>
            <a:gdLst>
              <a:gd name="connsiteX0" fmla="*/ 265874 w 7351317"/>
              <a:gd name="connsiteY0" fmla="*/ 0 h 5495925"/>
              <a:gd name="connsiteX1" fmla="*/ 7351317 w 7351317"/>
              <a:gd name="connsiteY1" fmla="*/ 0 h 5495925"/>
              <a:gd name="connsiteX2" fmla="*/ 7351317 w 7351317"/>
              <a:gd name="connsiteY2" fmla="*/ 5495925 h 5495925"/>
              <a:gd name="connsiteX3" fmla="*/ 0 w 7351317"/>
              <a:gd name="connsiteY3" fmla="*/ 5495925 h 5495925"/>
              <a:gd name="connsiteX4" fmla="*/ 0 w 7351317"/>
              <a:gd name="connsiteY4" fmla="*/ 265874 h 5495925"/>
              <a:gd name="connsiteX5" fmla="*/ 265874 w 7351317"/>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7" h="5495925">
                <a:moveTo>
                  <a:pt x="265874" y="0"/>
                </a:moveTo>
                <a:lnTo>
                  <a:pt x="7351317" y="0"/>
                </a:lnTo>
                <a:lnTo>
                  <a:pt x="7351317" y="5495925"/>
                </a:lnTo>
                <a:lnTo>
                  <a:pt x="0" y="5495925"/>
                </a:lnTo>
                <a:lnTo>
                  <a:pt x="0" y="265874"/>
                </a:lnTo>
                <a:cubicBezTo>
                  <a:pt x="0" y="119036"/>
                  <a:pt x="119036" y="0"/>
                  <a:pt x="265874" y="0"/>
                </a:cubicBezTo>
                <a:close/>
              </a:path>
            </a:pathLst>
          </a:custGeom>
        </p:spPr>
      </p:pic>
      <p:sp>
        <p:nvSpPr>
          <p:cNvPr id="26" name="Rectangle 25">
            <a:extLst>
              <a:ext uri="{FF2B5EF4-FFF2-40B4-BE49-F238E27FC236}">
                <a16:creationId xmlns:a16="http://schemas.microsoft.com/office/drawing/2014/main" id="{93EAB587-E9F8-CBFF-7C64-9CB5DE3455EE}"/>
              </a:ext>
            </a:extLst>
          </p:cNvPr>
          <p:cNvSpPr/>
          <p:nvPr/>
        </p:nvSpPr>
        <p:spPr>
          <a:xfrm flipH="1">
            <a:off x="11887197" y="0"/>
            <a:ext cx="45719" cy="589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latin typeface="+mj-lt"/>
            </a:endParaRPr>
          </a:p>
        </p:txBody>
      </p:sp>
      <p:sp>
        <p:nvSpPr>
          <p:cNvPr id="3" name="Rectangle: Rounded Corners 2">
            <a:extLst>
              <a:ext uri="{FF2B5EF4-FFF2-40B4-BE49-F238E27FC236}">
                <a16:creationId xmlns:a16="http://schemas.microsoft.com/office/drawing/2014/main" id="{93D5596A-84C0-B3EB-BCC5-EEACF8183CFB}"/>
              </a:ext>
            </a:extLst>
          </p:cNvPr>
          <p:cNvSpPr/>
          <p:nvPr/>
        </p:nvSpPr>
        <p:spPr>
          <a:xfrm>
            <a:off x="324695" y="5970086"/>
            <a:ext cx="1108800" cy="331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8">
            <a:extLst>
              <a:ext uri="{FF2B5EF4-FFF2-40B4-BE49-F238E27FC236}">
                <a16:creationId xmlns:a16="http://schemas.microsoft.com/office/drawing/2014/main" id="{9D297D20-626F-D57F-DE9D-C1DFC0523FA7}"/>
              </a:ext>
            </a:extLst>
          </p:cNvPr>
          <p:cNvSpPr/>
          <p:nvPr/>
        </p:nvSpPr>
        <p:spPr>
          <a:xfrm>
            <a:off x="378071" y="6023462"/>
            <a:ext cx="473604" cy="223308"/>
          </a:xfrm>
          <a:prstGeom prst="roundRect">
            <a:avLst/>
          </a:prstGeom>
          <a:solidFill>
            <a:srgbClr val="A8AAAD">
              <a:alpha val="19999"/>
            </a:srgbClr>
          </a:solidFill>
        </p:spPr>
        <p:txBody>
          <a:bodyPr wrap="square" lIns="0" tIns="0" rIns="0" bIns="0" rtlCol="0"/>
          <a:lstStyle/>
          <a:p>
            <a:endParaRPr lang="en-US" dirty="0"/>
          </a:p>
        </p:txBody>
      </p:sp>
      <p:sp>
        <p:nvSpPr>
          <p:cNvPr id="5" name="object 8">
            <a:extLst>
              <a:ext uri="{FF2B5EF4-FFF2-40B4-BE49-F238E27FC236}">
                <a16:creationId xmlns:a16="http://schemas.microsoft.com/office/drawing/2014/main" id="{890F5B3F-281B-B461-0E12-F53DEEEB32C6}"/>
              </a:ext>
            </a:extLst>
          </p:cNvPr>
          <p:cNvSpPr/>
          <p:nvPr/>
        </p:nvSpPr>
        <p:spPr>
          <a:xfrm>
            <a:off x="905051" y="6023462"/>
            <a:ext cx="473604" cy="223308"/>
          </a:xfrm>
          <a:prstGeom prst="roundRect">
            <a:avLst/>
          </a:prstGeom>
          <a:solidFill>
            <a:srgbClr val="A8AAAD">
              <a:alpha val="19999"/>
            </a:srgbClr>
          </a:solidFill>
        </p:spPr>
        <p:txBody>
          <a:bodyPr wrap="square" lIns="0" tIns="0" rIns="0" bIns="0" rtlCol="0"/>
          <a:lstStyle/>
          <a:p>
            <a:endParaRPr lang="en-US" dirty="0"/>
          </a:p>
        </p:txBody>
      </p:sp>
      <p:grpSp>
        <p:nvGrpSpPr>
          <p:cNvPr id="6" name="Group 5">
            <a:extLst>
              <a:ext uri="{FF2B5EF4-FFF2-40B4-BE49-F238E27FC236}">
                <a16:creationId xmlns:a16="http://schemas.microsoft.com/office/drawing/2014/main" id="{93AEBDB3-F0FD-AD36-94D9-92EF8373D5FC}"/>
              </a:ext>
            </a:extLst>
          </p:cNvPr>
          <p:cNvGrpSpPr/>
          <p:nvPr/>
        </p:nvGrpSpPr>
        <p:grpSpPr>
          <a:xfrm>
            <a:off x="393290" y="6068026"/>
            <a:ext cx="443166" cy="134180"/>
            <a:chOff x="5315308" y="3003434"/>
            <a:chExt cx="1336728" cy="404728"/>
          </a:xfrm>
        </p:grpSpPr>
        <p:sp>
          <p:nvSpPr>
            <p:cNvPr id="7" name="Graphic 106">
              <a:extLst>
                <a:ext uri="{FF2B5EF4-FFF2-40B4-BE49-F238E27FC236}">
                  <a16:creationId xmlns:a16="http://schemas.microsoft.com/office/drawing/2014/main" id="{2A070382-7331-4A48-4777-E46AC66F6E93}"/>
                </a:ext>
              </a:extLst>
            </p:cNvPr>
            <p:cNvSpPr/>
            <p:nvPr/>
          </p:nvSpPr>
          <p:spPr>
            <a:xfrm>
              <a:off x="5315308"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8" name="Graphic 106">
              <a:extLst>
                <a:ext uri="{FF2B5EF4-FFF2-40B4-BE49-F238E27FC236}">
                  <a16:creationId xmlns:a16="http://schemas.microsoft.com/office/drawing/2014/main" id="{0BD1F51C-E395-3CC7-F27C-A6AC8BBFFBB5}"/>
                </a:ext>
              </a:extLst>
            </p:cNvPr>
            <p:cNvSpPr/>
            <p:nvPr/>
          </p:nvSpPr>
          <p:spPr>
            <a:xfrm>
              <a:off x="5688371"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9" name="Graphic 106">
              <a:extLst>
                <a:ext uri="{FF2B5EF4-FFF2-40B4-BE49-F238E27FC236}">
                  <a16:creationId xmlns:a16="http://schemas.microsoft.com/office/drawing/2014/main" id="{0F0BDB52-831A-6DAC-6C25-37753B19264C}"/>
                </a:ext>
              </a:extLst>
            </p:cNvPr>
            <p:cNvSpPr/>
            <p:nvPr/>
          </p:nvSpPr>
          <p:spPr>
            <a:xfrm>
              <a:off x="6061434"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10" name="Graphic 106">
              <a:extLst>
                <a:ext uri="{FF2B5EF4-FFF2-40B4-BE49-F238E27FC236}">
                  <a16:creationId xmlns:a16="http://schemas.microsoft.com/office/drawing/2014/main" id="{47BFAAE0-5444-AFC2-BDCE-49C9B5A47606}"/>
                </a:ext>
              </a:extLst>
            </p:cNvPr>
            <p:cNvSpPr/>
            <p:nvPr/>
          </p:nvSpPr>
          <p:spPr>
            <a:xfrm>
              <a:off x="6434496"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endParaRPr lang="en-US" dirty="0"/>
            </a:p>
          </p:txBody>
        </p:sp>
      </p:grpSp>
      <p:grpSp>
        <p:nvGrpSpPr>
          <p:cNvPr id="11" name="Group 10">
            <a:extLst>
              <a:ext uri="{FF2B5EF4-FFF2-40B4-BE49-F238E27FC236}">
                <a16:creationId xmlns:a16="http://schemas.microsoft.com/office/drawing/2014/main" id="{5C5C3E65-BBA9-A8D1-6DFA-1CDC3C386859}"/>
              </a:ext>
            </a:extLst>
          </p:cNvPr>
          <p:cNvGrpSpPr/>
          <p:nvPr/>
        </p:nvGrpSpPr>
        <p:grpSpPr>
          <a:xfrm>
            <a:off x="925330" y="6079485"/>
            <a:ext cx="433046" cy="111262"/>
            <a:chOff x="9720261" y="4142897"/>
            <a:chExt cx="1306199" cy="335603"/>
          </a:xfrm>
        </p:grpSpPr>
        <p:sp>
          <p:nvSpPr>
            <p:cNvPr id="12" name="Graphic 202">
              <a:extLst>
                <a:ext uri="{FF2B5EF4-FFF2-40B4-BE49-F238E27FC236}">
                  <a16:creationId xmlns:a16="http://schemas.microsoft.com/office/drawing/2014/main" id="{E33CAA89-89D3-1264-95D7-39CFABBB8F14}"/>
                </a:ext>
              </a:extLst>
            </p:cNvPr>
            <p:cNvSpPr/>
            <p:nvPr/>
          </p:nvSpPr>
          <p:spPr>
            <a:xfrm>
              <a:off x="9720261"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solidFill>
            <a:ln w="3739" cap="flat">
              <a:noFill/>
              <a:prstDash val="solid"/>
              <a:miter/>
            </a:ln>
          </p:spPr>
          <p:txBody>
            <a:bodyPr rtlCol="0" anchor="ctr"/>
            <a:lstStyle/>
            <a:p>
              <a:endParaRPr lang="en-US" dirty="0"/>
            </a:p>
          </p:txBody>
        </p:sp>
        <p:sp>
          <p:nvSpPr>
            <p:cNvPr id="13" name="Graphic 202">
              <a:extLst>
                <a:ext uri="{FF2B5EF4-FFF2-40B4-BE49-F238E27FC236}">
                  <a16:creationId xmlns:a16="http://schemas.microsoft.com/office/drawing/2014/main" id="{14E11EB3-B433-1260-B4E3-5D329EAF8556}"/>
                </a:ext>
              </a:extLst>
            </p:cNvPr>
            <p:cNvSpPr/>
            <p:nvPr/>
          </p:nvSpPr>
          <p:spPr>
            <a:xfrm>
              <a:off x="10205558"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sp>
          <p:nvSpPr>
            <p:cNvPr id="14" name="Graphic 202">
              <a:extLst>
                <a:ext uri="{FF2B5EF4-FFF2-40B4-BE49-F238E27FC236}">
                  <a16:creationId xmlns:a16="http://schemas.microsoft.com/office/drawing/2014/main" id="{A9A6F1F0-62B0-D130-6B1F-ADB48DB22B50}"/>
                </a:ext>
              </a:extLst>
            </p:cNvPr>
            <p:cNvSpPr/>
            <p:nvPr/>
          </p:nvSpPr>
          <p:spPr>
            <a:xfrm>
              <a:off x="10690855"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id="{26EF826A-D6F9-9077-6795-B22C8731A322}"/>
              </a:ext>
            </a:extLst>
          </p:cNvPr>
          <p:cNvGrpSpPr/>
          <p:nvPr/>
        </p:nvGrpSpPr>
        <p:grpSpPr>
          <a:xfrm>
            <a:off x="909139" y="6016009"/>
            <a:ext cx="469516" cy="242519"/>
            <a:chOff x="909139" y="6016009"/>
            <a:chExt cx="469516" cy="242519"/>
          </a:xfrm>
        </p:grpSpPr>
        <p:sp>
          <p:nvSpPr>
            <p:cNvPr id="30" name="Rectangle: Rounded Corners 29">
              <a:extLst>
                <a:ext uri="{FF2B5EF4-FFF2-40B4-BE49-F238E27FC236}">
                  <a16:creationId xmlns:a16="http://schemas.microsoft.com/office/drawing/2014/main" id="{EBFBDF29-0F45-7BB4-1428-586DA574AD30}"/>
                </a:ext>
              </a:extLst>
            </p:cNvPr>
            <p:cNvSpPr/>
            <p:nvPr/>
          </p:nvSpPr>
          <p:spPr>
            <a:xfrm>
              <a:off x="909139" y="6016009"/>
              <a:ext cx="469516" cy="242519"/>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B8F3537E-2A69-7C61-6D95-3AA48940FC64}"/>
                </a:ext>
              </a:extLst>
            </p:cNvPr>
            <p:cNvGrpSpPr/>
            <p:nvPr/>
          </p:nvGrpSpPr>
          <p:grpSpPr>
            <a:xfrm>
              <a:off x="930712" y="6067760"/>
              <a:ext cx="426371" cy="139017"/>
              <a:chOff x="5260421" y="5045904"/>
              <a:chExt cx="1147449" cy="335603"/>
            </a:xfrm>
          </p:grpSpPr>
          <p:sp>
            <p:nvSpPr>
              <p:cNvPr id="33" name="Graphic 202">
                <a:extLst>
                  <a:ext uri="{FF2B5EF4-FFF2-40B4-BE49-F238E27FC236}">
                    <a16:creationId xmlns:a16="http://schemas.microsoft.com/office/drawing/2014/main" id="{169E9D32-C355-F7F2-BDDE-83366876A70F}"/>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
            <p:nvSpPr>
              <p:cNvPr id="34" name="Graphic 202">
                <a:extLst>
                  <a:ext uri="{FF2B5EF4-FFF2-40B4-BE49-F238E27FC236}">
                    <a16:creationId xmlns:a16="http://schemas.microsoft.com/office/drawing/2014/main" id="{0145F518-6E48-B290-D5EC-0805B1C1D3AB}"/>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sp>
          <p:nvSpPr>
            <p:cNvPr id="32" name="Graphic 202">
              <a:extLst>
                <a:ext uri="{FF2B5EF4-FFF2-40B4-BE49-F238E27FC236}">
                  <a16:creationId xmlns:a16="http://schemas.microsoft.com/office/drawing/2014/main" id="{08D7B0E9-29FC-121E-BE7F-1C8EF98E52AF}"/>
                </a:ext>
              </a:extLst>
            </p:cNvPr>
            <p:cNvSpPr/>
            <p:nvPr/>
          </p:nvSpPr>
          <p:spPr>
            <a:xfrm>
              <a:off x="1080985" y="6065607"/>
              <a:ext cx="124705" cy="139017"/>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grpSp>
        <p:nvGrpSpPr>
          <p:cNvPr id="46" name="Group 45">
            <a:extLst>
              <a:ext uri="{FF2B5EF4-FFF2-40B4-BE49-F238E27FC236}">
                <a16:creationId xmlns:a16="http://schemas.microsoft.com/office/drawing/2014/main" id="{28B2F605-D69F-C730-3BB3-951CEE025B66}"/>
              </a:ext>
            </a:extLst>
          </p:cNvPr>
          <p:cNvGrpSpPr/>
          <p:nvPr/>
        </p:nvGrpSpPr>
        <p:grpSpPr>
          <a:xfrm>
            <a:off x="368234" y="6022907"/>
            <a:ext cx="516538" cy="235621"/>
            <a:chOff x="368234" y="6022907"/>
            <a:chExt cx="516538" cy="235621"/>
          </a:xfrm>
        </p:grpSpPr>
        <p:grpSp>
          <p:nvGrpSpPr>
            <p:cNvPr id="35" name="Group 34">
              <a:extLst>
                <a:ext uri="{FF2B5EF4-FFF2-40B4-BE49-F238E27FC236}">
                  <a16:creationId xmlns:a16="http://schemas.microsoft.com/office/drawing/2014/main" id="{7D9528BE-F7E3-45EE-E720-D9252879460B}"/>
                </a:ext>
              </a:extLst>
            </p:cNvPr>
            <p:cNvGrpSpPr/>
            <p:nvPr/>
          </p:nvGrpSpPr>
          <p:grpSpPr>
            <a:xfrm>
              <a:off x="368234" y="6022907"/>
              <a:ext cx="516538" cy="235621"/>
              <a:chOff x="5202364" y="3109011"/>
              <a:chExt cx="1263562" cy="585470"/>
            </a:xfrm>
          </p:grpSpPr>
          <p:sp>
            <p:nvSpPr>
              <p:cNvPr id="36" name="Rectangle: Rounded Corners 35">
                <a:extLst>
                  <a:ext uri="{FF2B5EF4-FFF2-40B4-BE49-F238E27FC236}">
                    <a16:creationId xmlns:a16="http://schemas.microsoft.com/office/drawing/2014/main" id="{85915A0D-20ED-6817-F467-884DDDA08530}"/>
                  </a:ext>
                </a:extLst>
              </p:cNvPr>
              <p:cNvSpPr/>
              <p:nvPr/>
            </p:nvSpPr>
            <p:spPr>
              <a:xfrm>
                <a:off x="5202364"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9D223118-E4CE-E5F3-B201-F2FFCBC65F99}"/>
                  </a:ext>
                </a:extLst>
              </p:cNvPr>
              <p:cNvGrpSpPr/>
              <p:nvPr/>
            </p:nvGrpSpPr>
            <p:grpSpPr>
              <a:xfrm>
                <a:off x="5286035" y="3199382"/>
                <a:ext cx="1096221" cy="404728"/>
                <a:chOff x="5294061" y="2865321"/>
                <a:chExt cx="1096221" cy="404728"/>
              </a:xfrm>
            </p:grpSpPr>
            <p:sp>
              <p:nvSpPr>
                <p:cNvPr id="38" name="Graphic 106">
                  <a:extLst>
                    <a:ext uri="{FF2B5EF4-FFF2-40B4-BE49-F238E27FC236}">
                      <a16:creationId xmlns:a16="http://schemas.microsoft.com/office/drawing/2014/main" id="{4B855DC9-A25B-DF6F-CDBC-987A98239202}"/>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39" name="Graphic 106">
                  <a:extLst>
                    <a:ext uri="{FF2B5EF4-FFF2-40B4-BE49-F238E27FC236}">
                      <a16:creationId xmlns:a16="http://schemas.microsoft.com/office/drawing/2014/main" id="{FDDF4D71-B109-110F-1A2B-55EC86BB0CEA}"/>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40" name="Graphic 106">
                  <a:extLst>
                    <a:ext uri="{FF2B5EF4-FFF2-40B4-BE49-F238E27FC236}">
                      <a16:creationId xmlns:a16="http://schemas.microsoft.com/office/drawing/2014/main" id="{FC449CDB-1F07-9ED0-82B2-DA65AC4EF4AA}"/>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41" name="Graphic 106">
                  <a:extLst>
                    <a:ext uri="{FF2B5EF4-FFF2-40B4-BE49-F238E27FC236}">
                      <a16:creationId xmlns:a16="http://schemas.microsoft.com/office/drawing/2014/main" id="{F1090779-DCC8-2DDC-5040-BEF1F8532EBD}"/>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grpSp>
        </p:grpSp>
        <p:sp>
          <p:nvSpPr>
            <p:cNvPr id="43" name="Graphic 106">
              <a:extLst>
                <a:ext uri="{FF2B5EF4-FFF2-40B4-BE49-F238E27FC236}">
                  <a16:creationId xmlns:a16="http://schemas.microsoft.com/office/drawing/2014/main" id="{C7EA741D-69FD-F77A-3F04-A9449A0F01DC}"/>
                </a:ext>
              </a:extLst>
            </p:cNvPr>
            <p:cNvSpPr/>
            <p:nvPr/>
          </p:nvSpPr>
          <p:spPr>
            <a:xfrm>
              <a:off x="521278" y="6059277"/>
              <a:ext cx="88929" cy="162882"/>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45" name="Graphic 106">
              <a:extLst>
                <a:ext uri="{FF2B5EF4-FFF2-40B4-BE49-F238E27FC236}">
                  <a16:creationId xmlns:a16="http://schemas.microsoft.com/office/drawing/2014/main" id="{9E950D6C-4C94-90D1-7BF4-41EAFEFBEED0}"/>
                </a:ext>
              </a:extLst>
            </p:cNvPr>
            <p:cNvSpPr/>
            <p:nvPr/>
          </p:nvSpPr>
          <p:spPr>
            <a:xfrm>
              <a:off x="643185" y="6059275"/>
              <a:ext cx="88929" cy="162882"/>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948F45B-811B-2CE9-955D-2D8E310CBB54}"/>
              </a:ext>
            </a:extLst>
          </p:cNvPr>
          <p:cNvPicPr>
            <a:picLocks noChangeAspect="1"/>
          </p:cNvPicPr>
          <p:nvPr/>
        </p:nvPicPr>
        <p:blipFill>
          <a:blip r:embed="rId4">
            <a:extLst>
              <a:ext uri="{96DAC541-7B7A-43D3-8B79-37D633B846F1}">
                <asvg:svgBlip xmlns:asvg="http://schemas.microsoft.com/office/drawing/2016/SVG/main" r:embed="rId5"/>
              </a:ext>
            </a:extLst>
          </a:blip>
          <a:srcRect t="26499"/>
          <a:stretch>
            <a:fillRect/>
          </a:stretch>
        </p:blipFill>
        <p:spPr>
          <a:xfrm flipH="1">
            <a:off x="3799840" y="1"/>
            <a:ext cx="1749196" cy="1462788"/>
          </a:xfrm>
          <a:custGeom>
            <a:avLst/>
            <a:gdLst>
              <a:gd name="connsiteX0" fmla="*/ 0 w 2272200"/>
              <a:gd name="connsiteY0" fmla="*/ 0 h 1900157"/>
              <a:gd name="connsiteX1" fmla="*/ 2272200 w 2272200"/>
              <a:gd name="connsiteY1" fmla="*/ 0 h 1900157"/>
              <a:gd name="connsiteX2" fmla="*/ 2272200 w 2272200"/>
              <a:gd name="connsiteY2" fmla="*/ 1900157 h 1900157"/>
              <a:gd name="connsiteX3" fmla="*/ 0 w 2272200"/>
              <a:gd name="connsiteY3" fmla="*/ 1900157 h 1900157"/>
            </a:gdLst>
            <a:ahLst/>
            <a:cxnLst>
              <a:cxn ang="0">
                <a:pos x="connsiteX0" y="connsiteY0"/>
              </a:cxn>
              <a:cxn ang="0">
                <a:pos x="connsiteX1" y="connsiteY1"/>
              </a:cxn>
              <a:cxn ang="0">
                <a:pos x="connsiteX2" y="connsiteY2"/>
              </a:cxn>
              <a:cxn ang="0">
                <a:pos x="connsiteX3" y="connsiteY3"/>
              </a:cxn>
            </a:cxnLst>
            <a:rect l="l" t="t" r="r" b="b"/>
            <a:pathLst>
              <a:path w="2272200" h="1900157">
                <a:moveTo>
                  <a:pt x="0" y="0"/>
                </a:moveTo>
                <a:lnTo>
                  <a:pt x="2272200" y="0"/>
                </a:lnTo>
                <a:lnTo>
                  <a:pt x="2272200" y="1900157"/>
                </a:lnTo>
                <a:lnTo>
                  <a:pt x="0" y="1900157"/>
                </a:lnTo>
                <a:close/>
              </a:path>
            </a:pathLst>
          </a:custGeom>
        </p:spPr>
      </p:pic>
      <p:graphicFrame>
        <p:nvGraphicFramePr>
          <p:cNvPr id="5" name="think-cell data - do not delete" hidden="1">
            <a:extLst>
              <a:ext uri="{FF2B5EF4-FFF2-40B4-BE49-F238E27FC236}">
                <a16:creationId xmlns:a16="http://schemas.microsoft.com/office/drawing/2014/main" id="{9EF43FE2-D69D-4497-7F37-742CF56FAF01}"/>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5" name="think-cell data - do not delete" hidden="1">
                        <a:extLst>
                          <a:ext uri="{FF2B5EF4-FFF2-40B4-BE49-F238E27FC236}">
                            <a16:creationId xmlns:a16="http://schemas.microsoft.com/office/drawing/2014/main" id="{9EF43FE2-D69D-4497-7F37-742CF56FAF0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3" name="Picture 22" descr="A green leaf pattern with a few green leaves&#10;&#10;AI-generated content may be incorrect.">
            <a:extLst>
              <a:ext uri="{FF2B5EF4-FFF2-40B4-BE49-F238E27FC236}">
                <a16:creationId xmlns:a16="http://schemas.microsoft.com/office/drawing/2014/main" id="{F51E9044-30BA-4596-599D-121CBC51195B}"/>
              </a:ext>
            </a:extLst>
          </p:cNvPr>
          <p:cNvPicPr>
            <a:picLocks noChangeAspect="1"/>
          </p:cNvPicPr>
          <p:nvPr/>
        </p:nvPicPr>
        <p:blipFill rotWithShape="1">
          <a:blip r:embed="rId8">
            <a:alphaModFix/>
          </a:blip>
          <a:srcRect l="21741" r="21741"/>
          <a:stretch>
            <a:fillRect/>
          </a:stretch>
        </p:blipFill>
        <p:spPr>
          <a:xfrm>
            <a:off x="-1" y="1911763"/>
            <a:ext cx="4484914" cy="4463637"/>
          </a:xfrm>
          <a:custGeom>
            <a:avLst/>
            <a:gdLst>
              <a:gd name="connsiteX0" fmla="*/ 0 w 4484914"/>
              <a:gd name="connsiteY0" fmla="*/ 0 h 4463637"/>
              <a:gd name="connsiteX1" fmla="*/ 4484914 w 4484914"/>
              <a:gd name="connsiteY1" fmla="*/ 0 h 4463637"/>
              <a:gd name="connsiteX2" fmla="*/ 4484914 w 4484914"/>
              <a:gd name="connsiteY2" fmla="*/ 4463637 h 4463637"/>
              <a:gd name="connsiteX3" fmla="*/ 0 w 4484914"/>
              <a:gd name="connsiteY3" fmla="*/ 4463637 h 4463637"/>
            </a:gdLst>
            <a:ahLst/>
            <a:cxnLst>
              <a:cxn ang="0">
                <a:pos x="connsiteX0" y="connsiteY0"/>
              </a:cxn>
              <a:cxn ang="0">
                <a:pos x="connsiteX1" y="connsiteY1"/>
              </a:cxn>
              <a:cxn ang="0">
                <a:pos x="connsiteX2" y="connsiteY2"/>
              </a:cxn>
              <a:cxn ang="0">
                <a:pos x="connsiteX3" y="connsiteY3"/>
              </a:cxn>
            </a:cxnLst>
            <a:rect l="l" t="t" r="r" b="b"/>
            <a:pathLst>
              <a:path w="4484914" h="4463637">
                <a:moveTo>
                  <a:pt x="0" y="0"/>
                </a:moveTo>
                <a:lnTo>
                  <a:pt x="4484914" y="0"/>
                </a:lnTo>
                <a:lnTo>
                  <a:pt x="4484914" y="4463637"/>
                </a:lnTo>
                <a:lnTo>
                  <a:pt x="0" y="4463637"/>
                </a:lnTo>
                <a:close/>
              </a:path>
            </a:pathLst>
          </a:custGeom>
        </p:spPr>
      </p:pic>
      <p:sp>
        <p:nvSpPr>
          <p:cNvPr id="17" name="Rectangle 16">
            <a:extLst>
              <a:ext uri="{FF2B5EF4-FFF2-40B4-BE49-F238E27FC236}">
                <a16:creationId xmlns:a16="http://schemas.microsoft.com/office/drawing/2014/main" id="{AAD084A1-9728-A9B8-1FEE-15ADE8D000D0}"/>
              </a:ext>
            </a:extLst>
          </p:cNvPr>
          <p:cNvSpPr/>
          <p:nvPr/>
        </p:nvSpPr>
        <p:spPr>
          <a:xfrm>
            <a:off x="0" y="1911762"/>
            <a:ext cx="4484915" cy="4463637"/>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a:endParaRPr lang="en-US" kern="1200" dirty="0"/>
          </a:p>
        </p:txBody>
      </p:sp>
      <p:cxnSp>
        <p:nvCxnSpPr>
          <p:cNvPr id="18" name="Straight Connector 17">
            <a:extLst>
              <a:ext uri="{FF2B5EF4-FFF2-40B4-BE49-F238E27FC236}">
                <a16:creationId xmlns:a16="http://schemas.microsoft.com/office/drawing/2014/main" id="{D92A506C-55CA-0E51-3769-B99587135138}"/>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Single Corner Rounded 20">
            <a:extLst>
              <a:ext uri="{FF2B5EF4-FFF2-40B4-BE49-F238E27FC236}">
                <a16:creationId xmlns:a16="http://schemas.microsoft.com/office/drawing/2014/main" id="{6C4598A1-8917-97A7-AFB3-C50703841EAB}"/>
              </a:ext>
            </a:extLst>
          </p:cNvPr>
          <p:cNvSpPr/>
          <p:nvPr/>
        </p:nvSpPr>
        <p:spPr>
          <a:xfrm flipH="1">
            <a:off x="4484913" y="304800"/>
            <a:ext cx="7448001" cy="5590351"/>
          </a:xfrm>
          <a:prstGeom prst="round1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Shape 116">
            <a:extLst>
              <a:ext uri="{FF2B5EF4-FFF2-40B4-BE49-F238E27FC236}">
                <a16:creationId xmlns:a16="http://schemas.microsoft.com/office/drawing/2014/main" id="{86A990AD-8A0C-3098-FE92-FB6B17CDC663}"/>
              </a:ext>
            </a:extLst>
          </p:cNvPr>
          <p:cNvSpPr/>
          <p:nvPr/>
        </p:nvSpPr>
        <p:spPr>
          <a:xfrm flipH="1">
            <a:off x="4581600" y="400051"/>
            <a:ext cx="7351316" cy="5495925"/>
          </a:xfrm>
          <a:custGeom>
            <a:avLst/>
            <a:gdLst>
              <a:gd name="connsiteX0" fmla="*/ 7085442 w 7351316"/>
              <a:gd name="connsiteY0" fmla="*/ 0 h 5495925"/>
              <a:gd name="connsiteX1" fmla="*/ 0 w 7351316"/>
              <a:gd name="connsiteY1" fmla="*/ 0 h 5495925"/>
              <a:gd name="connsiteX2" fmla="*/ 0 w 7351316"/>
              <a:gd name="connsiteY2" fmla="*/ 5495925 h 5495925"/>
              <a:gd name="connsiteX3" fmla="*/ 7351316 w 7351316"/>
              <a:gd name="connsiteY3" fmla="*/ 5495925 h 5495925"/>
              <a:gd name="connsiteX4" fmla="*/ 7351316 w 7351316"/>
              <a:gd name="connsiteY4" fmla="*/ 265874 h 5495925"/>
              <a:gd name="connsiteX5" fmla="*/ 7085442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7085442" y="0"/>
                </a:moveTo>
                <a:lnTo>
                  <a:pt x="0" y="0"/>
                </a:lnTo>
                <a:lnTo>
                  <a:pt x="0" y="5495925"/>
                </a:lnTo>
                <a:lnTo>
                  <a:pt x="7351316" y="5495925"/>
                </a:lnTo>
                <a:lnTo>
                  <a:pt x="7351316" y="265874"/>
                </a:lnTo>
                <a:cubicBezTo>
                  <a:pt x="7351316" y="119036"/>
                  <a:pt x="7232280" y="0"/>
                  <a:pt x="70854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6" name="Picture 115">
            <a:extLst>
              <a:ext uri="{FF2B5EF4-FFF2-40B4-BE49-F238E27FC236}">
                <a16:creationId xmlns:a16="http://schemas.microsoft.com/office/drawing/2014/main" id="{C92ACA85-1255-D5E6-7C81-4FDF32D3E62E}"/>
              </a:ext>
            </a:extLst>
          </p:cNvPr>
          <p:cNvPicPr/>
          <p:nvPr/>
        </p:nvPicPr>
        <p:blipFill>
          <a:blip r:embed="rId9" cstate="print"/>
          <a:srcRect l="9401" t="2015" r="12165" b="17846"/>
          <a:stretch>
            <a:fillRect/>
          </a:stretch>
        </p:blipFill>
        <p:spPr>
          <a:xfrm>
            <a:off x="4581600" y="400051"/>
            <a:ext cx="7351317" cy="5495925"/>
          </a:xfrm>
          <a:custGeom>
            <a:avLst/>
            <a:gdLst>
              <a:gd name="connsiteX0" fmla="*/ 265874 w 7351317"/>
              <a:gd name="connsiteY0" fmla="*/ 0 h 5495925"/>
              <a:gd name="connsiteX1" fmla="*/ 7351317 w 7351317"/>
              <a:gd name="connsiteY1" fmla="*/ 0 h 5495925"/>
              <a:gd name="connsiteX2" fmla="*/ 7351317 w 7351317"/>
              <a:gd name="connsiteY2" fmla="*/ 5495925 h 5495925"/>
              <a:gd name="connsiteX3" fmla="*/ 0 w 7351317"/>
              <a:gd name="connsiteY3" fmla="*/ 5495925 h 5495925"/>
              <a:gd name="connsiteX4" fmla="*/ 0 w 7351317"/>
              <a:gd name="connsiteY4" fmla="*/ 265874 h 5495925"/>
              <a:gd name="connsiteX5" fmla="*/ 265874 w 7351317"/>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7" h="5495925">
                <a:moveTo>
                  <a:pt x="265874" y="0"/>
                </a:moveTo>
                <a:lnTo>
                  <a:pt x="7351317" y="0"/>
                </a:lnTo>
                <a:lnTo>
                  <a:pt x="7351317" y="5495925"/>
                </a:lnTo>
                <a:lnTo>
                  <a:pt x="0" y="5495925"/>
                </a:lnTo>
                <a:lnTo>
                  <a:pt x="0" y="265874"/>
                </a:lnTo>
                <a:cubicBezTo>
                  <a:pt x="0" y="119036"/>
                  <a:pt x="119036" y="0"/>
                  <a:pt x="265874" y="0"/>
                </a:cubicBezTo>
                <a:close/>
              </a:path>
            </a:pathLst>
          </a:custGeom>
        </p:spPr>
      </p:pic>
      <p:sp>
        <p:nvSpPr>
          <p:cNvPr id="28" name="TextBox 27">
            <a:extLst>
              <a:ext uri="{FF2B5EF4-FFF2-40B4-BE49-F238E27FC236}">
                <a16:creationId xmlns:a16="http://schemas.microsoft.com/office/drawing/2014/main" id="{636992E6-C0C7-020F-DE94-1B35CC8E8789}"/>
              </a:ext>
            </a:extLst>
          </p:cNvPr>
          <p:cNvSpPr txBox="1">
            <a:spLocks/>
          </p:cNvSpPr>
          <p:nvPr/>
        </p:nvSpPr>
        <p:spPr>
          <a:xfrm flipH="1">
            <a:off x="0" y="5895975"/>
            <a:ext cx="11932916"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defRPr/>
            </a:pPr>
            <a:endParaRPr lang="en-US" sz="1400" dirty="0">
              <a:solidFill>
                <a:schemeClr val="accent4">
                  <a:lumMod val="75000"/>
                </a:schemeClr>
              </a:solidFill>
            </a:endParaRPr>
          </a:p>
        </p:txBody>
      </p:sp>
      <p:sp>
        <p:nvSpPr>
          <p:cNvPr id="29" name="Rectangle 28">
            <a:extLst>
              <a:ext uri="{FF2B5EF4-FFF2-40B4-BE49-F238E27FC236}">
                <a16:creationId xmlns:a16="http://schemas.microsoft.com/office/drawing/2014/main" id="{267940DE-AAD6-148F-01F1-170929B85B98}"/>
              </a:ext>
            </a:extLst>
          </p:cNvPr>
          <p:cNvSpPr/>
          <p:nvPr/>
        </p:nvSpPr>
        <p:spPr>
          <a:xfrm flipH="1">
            <a:off x="11887197" y="0"/>
            <a:ext cx="45719" cy="589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latin typeface="+mj-lt"/>
            </a:endParaRPr>
          </a:p>
        </p:txBody>
      </p:sp>
      <p:sp>
        <p:nvSpPr>
          <p:cNvPr id="48" name="object 6">
            <a:extLst>
              <a:ext uri="{FF2B5EF4-FFF2-40B4-BE49-F238E27FC236}">
                <a16:creationId xmlns:a16="http://schemas.microsoft.com/office/drawing/2014/main" id="{5E6C5620-E945-E28A-ADBD-3B98FE68B444}"/>
              </a:ext>
            </a:extLst>
          </p:cNvPr>
          <p:cNvSpPr txBox="1"/>
          <p:nvPr/>
        </p:nvSpPr>
        <p:spPr>
          <a:xfrm>
            <a:off x="1603645" y="5965960"/>
            <a:ext cx="1644175" cy="339452"/>
          </a:xfrm>
          <a:prstGeom prst="rect">
            <a:avLst/>
          </a:prstGeom>
        </p:spPr>
        <p:txBody>
          <a:bodyPr vert="horz" wrap="square" lIns="0" tIns="0" rIns="0" bIns="0" rtlCol="0" anchor="t" anchorCtr="0">
            <a:spAutoFit/>
          </a:bodyPr>
          <a:lstStyle/>
          <a:p>
            <a:pPr marL="10583" marR="4233">
              <a:lnSpc>
                <a:spcPct val="113700"/>
              </a:lnSpc>
              <a:spcBef>
                <a:spcPts val="83"/>
              </a:spcBef>
            </a:pPr>
            <a:r>
              <a:rPr lang="en-US" sz="1000" dirty="0">
                <a:solidFill>
                  <a:schemeClr val="bg1"/>
                </a:solidFill>
                <a:latin typeface="+mn-lt"/>
                <a:cs typeface="Graphik Medium"/>
              </a:rPr>
              <a:t>See</a:t>
            </a:r>
            <a:r>
              <a:rPr lang="en-US" sz="1000" spc="-12" dirty="0">
                <a:solidFill>
                  <a:schemeClr val="bg1"/>
                </a:solidFill>
                <a:latin typeface="+mn-lt"/>
                <a:cs typeface="Graphik Medium"/>
              </a:rPr>
              <a:t> </a:t>
            </a:r>
            <a:r>
              <a:rPr lang="en-US" sz="1000" dirty="0">
                <a:solidFill>
                  <a:schemeClr val="bg1"/>
                </a:solidFill>
                <a:latin typeface="+mn-lt"/>
                <a:cs typeface="Graphik Medium"/>
              </a:rPr>
              <a:t>cost</a:t>
            </a:r>
            <a:r>
              <a:rPr lang="en-US" sz="1000" spc="-12" dirty="0">
                <a:solidFill>
                  <a:schemeClr val="bg1"/>
                </a:solidFill>
                <a:latin typeface="+mn-lt"/>
                <a:cs typeface="Graphik Medium"/>
              </a:rPr>
              <a:t> </a:t>
            </a:r>
            <a:r>
              <a:rPr lang="en-US" sz="1000" dirty="0">
                <a:solidFill>
                  <a:schemeClr val="bg1"/>
                </a:solidFill>
                <a:latin typeface="+mn-lt"/>
                <a:cs typeface="Graphik Medium"/>
              </a:rPr>
              <a:t>sheet</a:t>
            </a:r>
            <a:r>
              <a:rPr lang="en-US" sz="1000" spc="-8" dirty="0">
                <a:solidFill>
                  <a:schemeClr val="bg1"/>
                </a:solidFill>
                <a:latin typeface="+mn-lt"/>
                <a:cs typeface="Graphik Medium"/>
              </a:rPr>
              <a:t> </a:t>
            </a:r>
            <a:r>
              <a:rPr lang="en-US" sz="1000" dirty="0">
                <a:solidFill>
                  <a:schemeClr val="bg1"/>
                </a:solidFill>
                <a:latin typeface="+mn-lt"/>
                <a:cs typeface="Graphik Medium"/>
              </a:rPr>
              <a:t>for</a:t>
            </a:r>
            <a:r>
              <a:rPr lang="en-US" sz="1000" spc="-12" dirty="0">
                <a:solidFill>
                  <a:schemeClr val="bg1"/>
                </a:solidFill>
                <a:latin typeface="+mn-lt"/>
                <a:cs typeface="Graphik Medium"/>
              </a:rPr>
              <a:t> </a:t>
            </a:r>
            <a:r>
              <a:rPr lang="en-US" sz="1000" spc="-8" dirty="0">
                <a:solidFill>
                  <a:schemeClr val="bg1"/>
                </a:solidFill>
                <a:latin typeface="+mn-lt"/>
                <a:cs typeface="Graphik Medium"/>
              </a:rPr>
              <a:t>pricing. </a:t>
            </a:r>
            <a:r>
              <a:rPr lang="en-US" sz="1000" dirty="0">
                <a:solidFill>
                  <a:schemeClr val="bg1"/>
                </a:solidFill>
                <a:latin typeface="+mn-lt"/>
                <a:cs typeface="Graphik Medium"/>
              </a:rPr>
              <a:t>Source:</a:t>
            </a:r>
            <a:r>
              <a:rPr lang="en-US" sz="1000" spc="-50" dirty="0">
                <a:solidFill>
                  <a:schemeClr val="bg1"/>
                </a:solidFill>
                <a:latin typeface="+mn-lt"/>
                <a:cs typeface="Graphik Medium"/>
              </a:rPr>
              <a:t> </a:t>
            </a:r>
            <a:r>
              <a:rPr lang="en-US" sz="1000" spc="-8" dirty="0" err="1">
                <a:solidFill>
                  <a:schemeClr val="bg1"/>
                </a:solidFill>
                <a:latin typeface="+mn-lt"/>
                <a:cs typeface="Graphik Medium"/>
              </a:rPr>
              <a:t>GoodQues</a:t>
            </a:r>
            <a:endParaRPr lang="en-US" sz="1000" dirty="0">
              <a:solidFill>
                <a:schemeClr val="bg1"/>
              </a:solidFill>
              <a:latin typeface="+mn-lt"/>
              <a:cs typeface="Graphik Medium"/>
            </a:endParaRPr>
          </a:p>
        </p:txBody>
      </p:sp>
      <p:sp>
        <p:nvSpPr>
          <p:cNvPr id="119" name="Title 118">
            <a:extLst>
              <a:ext uri="{FF2B5EF4-FFF2-40B4-BE49-F238E27FC236}">
                <a16:creationId xmlns:a16="http://schemas.microsoft.com/office/drawing/2014/main" id="{1E1639C9-A514-DAAB-547B-25EE28B2257B}"/>
              </a:ext>
            </a:extLst>
          </p:cNvPr>
          <p:cNvSpPr>
            <a:spLocks noGrp="1"/>
          </p:cNvSpPr>
          <p:nvPr>
            <p:ph type="title"/>
          </p:nvPr>
        </p:nvSpPr>
        <p:spPr>
          <a:xfrm>
            <a:off x="290511" y="1237488"/>
            <a:ext cx="3778278" cy="553998"/>
          </a:xfrm>
        </p:spPr>
        <p:txBody>
          <a:bodyPr vert="horz" wrap="none" anchor="t" anchorCtr="0">
            <a:spAutoFit/>
          </a:bodyPr>
          <a:lstStyle/>
          <a:p>
            <a:pPr marL="12700">
              <a:lnSpc>
                <a:spcPct val="100000"/>
              </a:lnSpc>
              <a:spcBef>
                <a:spcPts val="90"/>
              </a:spcBef>
            </a:pPr>
            <a:r>
              <a:rPr lang="en-US" sz="3600" dirty="0">
                <a:solidFill>
                  <a:schemeClr val="accent3"/>
                </a:solidFill>
                <a:ea typeface="+mn-ea"/>
                <a:cs typeface="Tahoma"/>
              </a:rPr>
              <a:t>Oscar Sort Units</a:t>
            </a:r>
          </a:p>
        </p:txBody>
      </p:sp>
      <p:sp>
        <p:nvSpPr>
          <p:cNvPr id="4" name="object 5">
            <a:extLst>
              <a:ext uri="{FF2B5EF4-FFF2-40B4-BE49-F238E27FC236}">
                <a16:creationId xmlns:a16="http://schemas.microsoft.com/office/drawing/2014/main" id="{1B0FA9A8-73BF-31D7-6D9D-D860D3092ED2}"/>
              </a:ext>
            </a:extLst>
          </p:cNvPr>
          <p:cNvSpPr txBox="1"/>
          <p:nvPr/>
        </p:nvSpPr>
        <p:spPr>
          <a:xfrm>
            <a:off x="308029" y="2054611"/>
            <a:ext cx="3997819" cy="3410335"/>
          </a:xfrm>
          <a:prstGeom prst="rect">
            <a:avLst/>
          </a:prstGeom>
        </p:spPr>
        <p:txBody>
          <a:bodyPr vert="horz" wrap="square" lIns="0" tIns="29633" rIns="0" bIns="0" rtlCol="0">
            <a:spAutoFit/>
          </a:bodyPr>
          <a:lstStyle/>
          <a:p>
            <a:pPr>
              <a:spcBef>
                <a:spcPts val="233"/>
              </a:spcBef>
            </a:pPr>
            <a:r>
              <a:rPr lang="en-US" sz="1400" b="1" dirty="0">
                <a:solidFill>
                  <a:srgbClr val="9DCC38"/>
                </a:solidFill>
                <a:latin typeface="+mj-lt"/>
                <a:cs typeface="Graphik Black"/>
              </a:rPr>
              <a:t>ACTIVATION IDEA</a:t>
            </a:r>
            <a:endParaRPr lang="en-US" sz="1400" dirty="0">
              <a:solidFill>
                <a:srgbClr val="9DCC38"/>
              </a:solidFill>
              <a:latin typeface="+mj-lt"/>
              <a:cs typeface="Graphik Black"/>
            </a:endParaRPr>
          </a:p>
          <a:p>
            <a:pPr marR="141282"/>
            <a:r>
              <a:rPr lang="en-US" sz="1200" dirty="0">
                <a:solidFill>
                  <a:schemeClr val="bg1"/>
                </a:solidFill>
                <a:latin typeface="+mn-lt"/>
                <a:cs typeface="Graphik Medium"/>
              </a:rPr>
              <a:t>26% of students surveyed stated they do not feel they have the knowledge to start living sustainably. PepsiCo can help simplify. Oscar Sort is an AI</a:t>
            </a:r>
          </a:p>
          <a:p>
            <a:pPr marR="141282">
              <a:spcAft>
                <a:spcPts val="1200"/>
              </a:spcAft>
            </a:pPr>
            <a:r>
              <a:rPr lang="en-US" sz="1200" dirty="0">
                <a:solidFill>
                  <a:schemeClr val="bg1"/>
                </a:solidFill>
                <a:latin typeface="+mn-lt"/>
                <a:cs typeface="Graphik Medium"/>
              </a:rPr>
              <a:t>material sorting assistant that will guide students, faculty and all others to sort items into the correct streams in a fun and engaging way. Using advanced AI vision detection, Oscar Sort is designed to seamlessly integrate with facilities to make sure materials are properly sorted based on each C&amp;U’s needs and recycling capabilities.</a:t>
            </a:r>
          </a:p>
          <a:p>
            <a:pPr marR="141282">
              <a:spcBef>
                <a:spcPts val="233"/>
              </a:spcBef>
            </a:pPr>
            <a:r>
              <a:rPr lang="en-US" sz="1400" b="1" dirty="0">
                <a:solidFill>
                  <a:srgbClr val="9DCC38"/>
                </a:solidFill>
                <a:latin typeface="+mj-lt"/>
              </a:rPr>
              <a:t>PLUS UP</a:t>
            </a:r>
          </a:p>
          <a:p>
            <a:pPr marR="141282"/>
            <a:r>
              <a:rPr lang="en-US" sz="1200" dirty="0">
                <a:solidFill>
                  <a:schemeClr val="bg1"/>
                </a:solidFill>
                <a:latin typeface="+mn-lt"/>
                <a:cs typeface="Graphik Medium"/>
              </a:rPr>
              <a:t>Content could feature NIL athletes or influencers. Opportunities to gamify, including quizzes and enter-to-win prizes. Utilize screens for sustainability education, messaging and promoting related events on campus.</a:t>
            </a:r>
          </a:p>
        </p:txBody>
      </p:sp>
      <p:grpSp>
        <p:nvGrpSpPr>
          <p:cNvPr id="15" name="Group 14">
            <a:extLst>
              <a:ext uri="{FF2B5EF4-FFF2-40B4-BE49-F238E27FC236}">
                <a16:creationId xmlns:a16="http://schemas.microsoft.com/office/drawing/2014/main" id="{0A3FF07B-86FE-D1CB-1AF0-490C3DD0F17C}"/>
              </a:ext>
            </a:extLst>
          </p:cNvPr>
          <p:cNvGrpSpPr/>
          <p:nvPr/>
        </p:nvGrpSpPr>
        <p:grpSpPr>
          <a:xfrm>
            <a:off x="324695" y="5970086"/>
            <a:ext cx="1108800" cy="331200"/>
            <a:chOff x="324695" y="5970086"/>
            <a:chExt cx="1108800" cy="331200"/>
          </a:xfrm>
        </p:grpSpPr>
        <p:sp>
          <p:nvSpPr>
            <p:cNvPr id="63" name="Rectangle: Rounded Corners 62">
              <a:extLst>
                <a:ext uri="{FF2B5EF4-FFF2-40B4-BE49-F238E27FC236}">
                  <a16:creationId xmlns:a16="http://schemas.microsoft.com/office/drawing/2014/main" id="{0D405568-A6B2-C2FE-0447-3CFFB5DE6321}"/>
                </a:ext>
              </a:extLst>
            </p:cNvPr>
            <p:cNvSpPr/>
            <p:nvPr/>
          </p:nvSpPr>
          <p:spPr>
            <a:xfrm>
              <a:off x="324695" y="5970086"/>
              <a:ext cx="1108800" cy="331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bject 8">
              <a:extLst>
                <a:ext uri="{FF2B5EF4-FFF2-40B4-BE49-F238E27FC236}">
                  <a16:creationId xmlns:a16="http://schemas.microsoft.com/office/drawing/2014/main" id="{F543A16C-C300-4899-E9CA-41CF0616246E}"/>
                </a:ext>
              </a:extLst>
            </p:cNvPr>
            <p:cNvSpPr/>
            <p:nvPr/>
          </p:nvSpPr>
          <p:spPr>
            <a:xfrm>
              <a:off x="378071" y="6023462"/>
              <a:ext cx="473604" cy="223308"/>
            </a:xfrm>
            <a:prstGeom prst="roundRect">
              <a:avLst/>
            </a:prstGeom>
            <a:solidFill>
              <a:srgbClr val="A8AAAD">
                <a:alpha val="19999"/>
              </a:srgbClr>
            </a:solidFill>
          </p:spPr>
          <p:txBody>
            <a:bodyPr wrap="square" lIns="0" tIns="0" rIns="0" bIns="0" rtlCol="0"/>
            <a:lstStyle/>
            <a:p>
              <a:endParaRPr lang="en-US" dirty="0"/>
            </a:p>
          </p:txBody>
        </p:sp>
        <p:sp>
          <p:nvSpPr>
            <p:cNvPr id="73" name="object 8">
              <a:extLst>
                <a:ext uri="{FF2B5EF4-FFF2-40B4-BE49-F238E27FC236}">
                  <a16:creationId xmlns:a16="http://schemas.microsoft.com/office/drawing/2014/main" id="{3B47F1F6-1DB0-D467-C23A-E550AE697338}"/>
                </a:ext>
              </a:extLst>
            </p:cNvPr>
            <p:cNvSpPr/>
            <p:nvPr/>
          </p:nvSpPr>
          <p:spPr>
            <a:xfrm>
              <a:off x="905051" y="6023462"/>
              <a:ext cx="473604" cy="223308"/>
            </a:xfrm>
            <a:prstGeom prst="roundRect">
              <a:avLst/>
            </a:prstGeom>
            <a:solidFill>
              <a:srgbClr val="A8AAAD">
                <a:alpha val="19999"/>
              </a:srgbClr>
            </a:solidFill>
          </p:spPr>
          <p:txBody>
            <a:bodyPr wrap="square" lIns="0" tIns="0" rIns="0" bIns="0" rtlCol="0"/>
            <a:lstStyle/>
            <a:p>
              <a:endParaRPr lang="en-US" dirty="0"/>
            </a:p>
          </p:txBody>
        </p:sp>
        <p:grpSp>
          <p:nvGrpSpPr>
            <p:cNvPr id="6" name="Group 5">
              <a:extLst>
                <a:ext uri="{FF2B5EF4-FFF2-40B4-BE49-F238E27FC236}">
                  <a16:creationId xmlns:a16="http://schemas.microsoft.com/office/drawing/2014/main" id="{8F23AE71-2A3C-BD43-19BF-8E09EA0D15F2}"/>
                </a:ext>
              </a:extLst>
            </p:cNvPr>
            <p:cNvGrpSpPr/>
            <p:nvPr/>
          </p:nvGrpSpPr>
          <p:grpSpPr>
            <a:xfrm>
              <a:off x="393290" y="6068026"/>
              <a:ext cx="443166" cy="134180"/>
              <a:chOff x="5315308" y="3003434"/>
              <a:chExt cx="1336728" cy="404728"/>
            </a:xfrm>
          </p:grpSpPr>
          <p:sp>
            <p:nvSpPr>
              <p:cNvPr id="7" name="Graphic 106">
                <a:extLst>
                  <a:ext uri="{FF2B5EF4-FFF2-40B4-BE49-F238E27FC236}">
                    <a16:creationId xmlns:a16="http://schemas.microsoft.com/office/drawing/2014/main" id="{EE3CB89A-36DB-2F43-F7B3-7C8DE6FC37DA}"/>
                  </a:ext>
                </a:extLst>
              </p:cNvPr>
              <p:cNvSpPr/>
              <p:nvPr/>
            </p:nvSpPr>
            <p:spPr>
              <a:xfrm>
                <a:off x="5315308"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8" name="Graphic 106">
                <a:extLst>
                  <a:ext uri="{FF2B5EF4-FFF2-40B4-BE49-F238E27FC236}">
                    <a16:creationId xmlns:a16="http://schemas.microsoft.com/office/drawing/2014/main" id="{7B659542-EBE4-6983-BEE8-49D7406E8D58}"/>
                  </a:ext>
                </a:extLst>
              </p:cNvPr>
              <p:cNvSpPr/>
              <p:nvPr/>
            </p:nvSpPr>
            <p:spPr>
              <a:xfrm>
                <a:off x="5688371"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9" name="Graphic 106">
                <a:extLst>
                  <a:ext uri="{FF2B5EF4-FFF2-40B4-BE49-F238E27FC236}">
                    <a16:creationId xmlns:a16="http://schemas.microsoft.com/office/drawing/2014/main" id="{8D1C23FE-4CC1-4B5A-CCED-C8CD45AC6D6E}"/>
                  </a:ext>
                </a:extLst>
              </p:cNvPr>
              <p:cNvSpPr/>
              <p:nvPr/>
            </p:nvSpPr>
            <p:spPr>
              <a:xfrm>
                <a:off x="6061434"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endParaRPr lang="en-US" dirty="0"/>
              </a:p>
            </p:txBody>
          </p:sp>
          <p:sp>
            <p:nvSpPr>
              <p:cNvPr id="10" name="Graphic 106">
                <a:extLst>
                  <a:ext uri="{FF2B5EF4-FFF2-40B4-BE49-F238E27FC236}">
                    <a16:creationId xmlns:a16="http://schemas.microsoft.com/office/drawing/2014/main" id="{C5EAE766-1621-BC04-368C-EA32FC1CDD20}"/>
                  </a:ext>
                </a:extLst>
              </p:cNvPr>
              <p:cNvSpPr/>
              <p:nvPr/>
            </p:nvSpPr>
            <p:spPr>
              <a:xfrm>
                <a:off x="6434496"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endParaRPr lang="en-US" dirty="0"/>
              </a:p>
            </p:txBody>
          </p:sp>
        </p:grpSp>
        <p:grpSp>
          <p:nvGrpSpPr>
            <p:cNvPr id="11" name="Group 10">
              <a:extLst>
                <a:ext uri="{FF2B5EF4-FFF2-40B4-BE49-F238E27FC236}">
                  <a16:creationId xmlns:a16="http://schemas.microsoft.com/office/drawing/2014/main" id="{1ED19B1A-CD21-E32D-2329-9648187D777D}"/>
                </a:ext>
              </a:extLst>
            </p:cNvPr>
            <p:cNvGrpSpPr/>
            <p:nvPr/>
          </p:nvGrpSpPr>
          <p:grpSpPr>
            <a:xfrm>
              <a:off x="925330" y="6079485"/>
              <a:ext cx="433046" cy="111262"/>
              <a:chOff x="9720261" y="4142897"/>
              <a:chExt cx="1306199" cy="335603"/>
            </a:xfrm>
          </p:grpSpPr>
          <p:sp>
            <p:nvSpPr>
              <p:cNvPr id="12" name="Graphic 202">
                <a:extLst>
                  <a:ext uri="{FF2B5EF4-FFF2-40B4-BE49-F238E27FC236}">
                    <a16:creationId xmlns:a16="http://schemas.microsoft.com/office/drawing/2014/main" id="{E2C0DD3D-8160-B5F4-C83C-3DC58AAC92C1}"/>
                  </a:ext>
                </a:extLst>
              </p:cNvPr>
              <p:cNvSpPr/>
              <p:nvPr/>
            </p:nvSpPr>
            <p:spPr>
              <a:xfrm>
                <a:off x="9720261"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solidFill>
              <a:ln w="3739" cap="flat">
                <a:noFill/>
                <a:prstDash val="solid"/>
                <a:miter/>
              </a:ln>
            </p:spPr>
            <p:txBody>
              <a:bodyPr rtlCol="0" anchor="ctr"/>
              <a:lstStyle/>
              <a:p>
                <a:endParaRPr lang="en-US" dirty="0"/>
              </a:p>
            </p:txBody>
          </p:sp>
          <p:sp>
            <p:nvSpPr>
              <p:cNvPr id="13" name="Graphic 202">
                <a:extLst>
                  <a:ext uri="{FF2B5EF4-FFF2-40B4-BE49-F238E27FC236}">
                    <a16:creationId xmlns:a16="http://schemas.microsoft.com/office/drawing/2014/main" id="{1014120D-E1B3-638D-85BD-E1F721808FEA}"/>
                  </a:ext>
                </a:extLst>
              </p:cNvPr>
              <p:cNvSpPr/>
              <p:nvPr/>
            </p:nvSpPr>
            <p:spPr>
              <a:xfrm>
                <a:off x="10205558"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solidFill>
              <a:ln w="3739" cap="flat">
                <a:noFill/>
                <a:prstDash val="solid"/>
                <a:miter/>
              </a:ln>
            </p:spPr>
            <p:txBody>
              <a:bodyPr rtlCol="0" anchor="ctr"/>
              <a:lstStyle/>
              <a:p>
                <a:endParaRPr lang="en-US" dirty="0"/>
              </a:p>
            </p:txBody>
          </p:sp>
          <p:sp>
            <p:nvSpPr>
              <p:cNvPr id="14" name="Graphic 202">
                <a:extLst>
                  <a:ext uri="{FF2B5EF4-FFF2-40B4-BE49-F238E27FC236}">
                    <a16:creationId xmlns:a16="http://schemas.microsoft.com/office/drawing/2014/main" id="{32FC26AD-9AEB-024A-24D3-98DE9D08AF11}"/>
                  </a:ext>
                </a:extLst>
              </p:cNvPr>
              <p:cNvSpPr/>
              <p:nvPr/>
            </p:nvSpPr>
            <p:spPr>
              <a:xfrm>
                <a:off x="10690855"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grpSp>
      </p:grpSp>
      <p:grpSp>
        <p:nvGrpSpPr>
          <p:cNvPr id="26" name="Group 25">
            <a:extLst>
              <a:ext uri="{FF2B5EF4-FFF2-40B4-BE49-F238E27FC236}">
                <a16:creationId xmlns:a16="http://schemas.microsoft.com/office/drawing/2014/main" id="{B9308832-EAC5-AC05-0BE9-64FDADCFB37A}"/>
              </a:ext>
            </a:extLst>
          </p:cNvPr>
          <p:cNvGrpSpPr/>
          <p:nvPr/>
        </p:nvGrpSpPr>
        <p:grpSpPr>
          <a:xfrm>
            <a:off x="368234" y="6022907"/>
            <a:ext cx="516538" cy="235621"/>
            <a:chOff x="5202364" y="3109011"/>
            <a:chExt cx="1263562" cy="585470"/>
          </a:xfrm>
        </p:grpSpPr>
        <p:sp>
          <p:nvSpPr>
            <p:cNvPr id="16" name="Rectangle: Rounded Corners 15">
              <a:extLst>
                <a:ext uri="{FF2B5EF4-FFF2-40B4-BE49-F238E27FC236}">
                  <a16:creationId xmlns:a16="http://schemas.microsoft.com/office/drawing/2014/main" id="{E76021AF-19C2-3FC3-6E26-6C5EC9AA89E2}"/>
                </a:ext>
              </a:extLst>
            </p:cNvPr>
            <p:cNvSpPr/>
            <p:nvPr/>
          </p:nvSpPr>
          <p:spPr>
            <a:xfrm>
              <a:off x="5202364"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EA748CD4-BC3F-A28F-513A-3EE6899FA67C}"/>
                </a:ext>
              </a:extLst>
            </p:cNvPr>
            <p:cNvGrpSpPr/>
            <p:nvPr/>
          </p:nvGrpSpPr>
          <p:grpSpPr>
            <a:xfrm>
              <a:off x="5286035" y="3199382"/>
              <a:ext cx="1096221" cy="404728"/>
              <a:chOff x="5294061" y="2865321"/>
              <a:chExt cx="1096221" cy="404728"/>
            </a:xfrm>
          </p:grpSpPr>
          <p:sp>
            <p:nvSpPr>
              <p:cNvPr id="20" name="Graphic 106">
                <a:extLst>
                  <a:ext uri="{FF2B5EF4-FFF2-40B4-BE49-F238E27FC236}">
                    <a16:creationId xmlns:a16="http://schemas.microsoft.com/office/drawing/2014/main" id="{52C592D3-EC2F-33E8-7056-BA8070A69B48}"/>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22" name="Graphic 106">
                <a:extLst>
                  <a:ext uri="{FF2B5EF4-FFF2-40B4-BE49-F238E27FC236}">
                    <a16:creationId xmlns:a16="http://schemas.microsoft.com/office/drawing/2014/main" id="{84697761-702A-AEDE-9B4D-6A3259443991}"/>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24" name="Graphic 106">
                <a:extLst>
                  <a:ext uri="{FF2B5EF4-FFF2-40B4-BE49-F238E27FC236}">
                    <a16:creationId xmlns:a16="http://schemas.microsoft.com/office/drawing/2014/main" id="{8E700637-1C50-A198-6941-CC539F0A912A}"/>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25" name="Graphic 106">
                <a:extLst>
                  <a:ext uri="{FF2B5EF4-FFF2-40B4-BE49-F238E27FC236}">
                    <a16:creationId xmlns:a16="http://schemas.microsoft.com/office/drawing/2014/main" id="{433462A9-DFEF-5B0C-09B5-BA78ABC13083}"/>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grpSp>
      </p:grpSp>
      <p:grpSp>
        <p:nvGrpSpPr>
          <p:cNvPr id="34" name="Group 33">
            <a:extLst>
              <a:ext uri="{FF2B5EF4-FFF2-40B4-BE49-F238E27FC236}">
                <a16:creationId xmlns:a16="http://schemas.microsoft.com/office/drawing/2014/main" id="{9D5AEC90-9485-1339-0634-2A553083AE4F}"/>
              </a:ext>
            </a:extLst>
          </p:cNvPr>
          <p:cNvGrpSpPr/>
          <p:nvPr/>
        </p:nvGrpSpPr>
        <p:grpSpPr>
          <a:xfrm>
            <a:off x="909139" y="6016009"/>
            <a:ext cx="469516" cy="242519"/>
            <a:chOff x="6557650" y="5116918"/>
            <a:chExt cx="1263562" cy="585470"/>
          </a:xfrm>
        </p:grpSpPr>
        <p:sp>
          <p:nvSpPr>
            <p:cNvPr id="27" name="Rectangle: Rounded Corners 26">
              <a:extLst>
                <a:ext uri="{FF2B5EF4-FFF2-40B4-BE49-F238E27FC236}">
                  <a16:creationId xmlns:a16="http://schemas.microsoft.com/office/drawing/2014/main" id="{807572C7-6781-8F76-E08E-2816F2D98AB2}"/>
                </a:ext>
              </a:extLst>
            </p:cNvPr>
            <p:cNvSpPr/>
            <p:nvPr/>
          </p:nvSpPr>
          <p:spPr>
            <a:xfrm>
              <a:off x="6557650" y="5116918"/>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BCBFB11D-C1E0-6AA0-8FFA-7C456E308DDE}"/>
                </a:ext>
              </a:extLst>
            </p:cNvPr>
            <p:cNvGrpSpPr/>
            <p:nvPr/>
          </p:nvGrpSpPr>
          <p:grpSpPr>
            <a:xfrm>
              <a:off x="6615707" y="5241852"/>
              <a:ext cx="1147449" cy="335603"/>
              <a:chOff x="5260421" y="5045904"/>
              <a:chExt cx="1147449" cy="335603"/>
            </a:xfrm>
          </p:grpSpPr>
          <p:sp>
            <p:nvSpPr>
              <p:cNvPr id="31" name="Graphic 202">
                <a:extLst>
                  <a:ext uri="{FF2B5EF4-FFF2-40B4-BE49-F238E27FC236}">
                    <a16:creationId xmlns:a16="http://schemas.microsoft.com/office/drawing/2014/main" id="{46E433B3-CDD8-88A7-2D46-20B558F81C78}"/>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
            <p:nvSpPr>
              <p:cNvPr id="32" name="Graphic 202">
                <a:extLst>
                  <a:ext uri="{FF2B5EF4-FFF2-40B4-BE49-F238E27FC236}">
                    <a16:creationId xmlns:a16="http://schemas.microsoft.com/office/drawing/2014/main" id="{B5D57736-059A-BB27-2A28-461DEDD28FD3}"/>
                  </a:ext>
                </a:extLst>
              </p:cNvPr>
              <p:cNvSpPr/>
              <p:nvPr/>
            </p:nvSpPr>
            <p:spPr>
              <a:xfrm>
                <a:off x="5666343"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
            <p:nvSpPr>
              <p:cNvPr id="33" name="Graphic 202">
                <a:extLst>
                  <a:ext uri="{FF2B5EF4-FFF2-40B4-BE49-F238E27FC236}">
                    <a16:creationId xmlns:a16="http://schemas.microsoft.com/office/drawing/2014/main" id="{AAF79C1A-25CE-3E44-3189-A388C389A928}"/>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leaf pattern with a few green leaves&#10;&#10;AI-generated content may be incorrect.">
            <a:extLst>
              <a:ext uri="{FF2B5EF4-FFF2-40B4-BE49-F238E27FC236}">
                <a16:creationId xmlns:a16="http://schemas.microsoft.com/office/drawing/2014/main" id="{588659D8-55C6-8D2A-ED7E-B4013CDC39D6}"/>
              </a:ext>
            </a:extLst>
          </p:cNvPr>
          <p:cNvPicPr>
            <a:picLocks noChangeAspect="1"/>
          </p:cNvPicPr>
          <p:nvPr/>
        </p:nvPicPr>
        <p:blipFill rotWithShape="1">
          <a:blip r:embed="rId3">
            <a:alphaModFix/>
          </a:blip>
          <a:srcRect l="21741" r="21741"/>
          <a:stretch>
            <a:fillRect/>
          </a:stretch>
        </p:blipFill>
        <p:spPr>
          <a:xfrm>
            <a:off x="-1" y="1911763"/>
            <a:ext cx="4484914" cy="4463637"/>
          </a:xfrm>
          <a:custGeom>
            <a:avLst/>
            <a:gdLst>
              <a:gd name="connsiteX0" fmla="*/ 0 w 4484914"/>
              <a:gd name="connsiteY0" fmla="*/ 0 h 4463637"/>
              <a:gd name="connsiteX1" fmla="*/ 4484914 w 4484914"/>
              <a:gd name="connsiteY1" fmla="*/ 0 h 4463637"/>
              <a:gd name="connsiteX2" fmla="*/ 4484914 w 4484914"/>
              <a:gd name="connsiteY2" fmla="*/ 4463637 h 4463637"/>
              <a:gd name="connsiteX3" fmla="*/ 0 w 4484914"/>
              <a:gd name="connsiteY3" fmla="*/ 4463637 h 4463637"/>
            </a:gdLst>
            <a:ahLst/>
            <a:cxnLst>
              <a:cxn ang="0">
                <a:pos x="connsiteX0" y="connsiteY0"/>
              </a:cxn>
              <a:cxn ang="0">
                <a:pos x="connsiteX1" y="connsiteY1"/>
              </a:cxn>
              <a:cxn ang="0">
                <a:pos x="connsiteX2" y="connsiteY2"/>
              </a:cxn>
              <a:cxn ang="0">
                <a:pos x="connsiteX3" y="connsiteY3"/>
              </a:cxn>
            </a:cxnLst>
            <a:rect l="l" t="t" r="r" b="b"/>
            <a:pathLst>
              <a:path w="4484914" h="4463637">
                <a:moveTo>
                  <a:pt x="0" y="0"/>
                </a:moveTo>
                <a:lnTo>
                  <a:pt x="4484914" y="0"/>
                </a:lnTo>
                <a:lnTo>
                  <a:pt x="4484914" y="4463637"/>
                </a:lnTo>
                <a:lnTo>
                  <a:pt x="0" y="4463637"/>
                </a:lnTo>
                <a:close/>
              </a:path>
            </a:pathLst>
          </a:custGeom>
        </p:spPr>
      </p:pic>
      <p:sp>
        <p:nvSpPr>
          <p:cNvPr id="16" name="Rectangle 15">
            <a:extLst>
              <a:ext uri="{FF2B5EF4-FFF2-40B4-BE49-F238E27FC236}">
                <a16:creationId xmlns:a16="http://schemas.microsoft.com/office/drawing/2014/main" id="{C881DF9E-33E3-6DDB-BD2D-AEF381A1AC28}"/>
              </a:ext>
            </a:extLst>
          </p:cNvPr>
          <p:cNvSpPr/>
          <p:nvPr/>
        </p:nvSpPr>
        <p:spPr>
          <a:xfrm>
            <a:off x="-1" y="1911762"/>
            <a:ext cx="4484915" cy="4463637"/>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a:endParaRPr lang="en-US" kern="1200" dirty="0"/>
          </a:p>
        </p:txBody>
      </p:sp>
      <p:pic>
        <p:nvPicPr>
          <p:cNvPr id="2" name="Graphic 1">
            <a:extLst>
              <a:ext uri="{FF2B5EF4-FFF2-40B4-BE49-F238E27FC236}">
                <a16:creationId xmlns:a16="http://schemas.microsoft.com/office/drawing/2014/main" id="{D8C52F94-20FB-7E44-1E92-04A5E2170119}"/>
              </a:ext>
            </a:extLst>
          </p:cNvPr>
          <p:cNvPicPr>
            <a:picLocks noChangeAspect="1"/>
          </p:cNvPicPr>
          <p:nvPr/>
        </p:nvPicPr>
        <p:blipFill>
          <a:blip r:embed="rId4">
            <a:extLst>
              <a:ext uri="{96DAC541-7B7A-43D3-8B79-37D633B846F1}">
                <asvg:svgBlip xmlns:asvg="http://schemas.microsoft.com/office/drawing/2016/SVG/main" r:embed="rId5"/>
              </a:ext>
            </a:extLst>
          </a:blip>
          <a:srcRect t="26499"/>
          <a:stretch>
            <a:fillRect/>
          </a:stretch>
        </p:blipFill>
        <p:spPr>
          <a:xfrm flipH="1">
            <a:off x="3799840" y="1"/>
            <a:ext cx="1749196" cy="1462788"/>
          </a:xfrm>
          <a:custGeom>
            <a:avLst/>
            <a:gdLst>
              <a:gd name="connsiteX0" fmla="*/ 0 w 2272200"/>
              <a:gd name="connsiteY0" fmla="*/ 0 h 1900157"/>
              <a:gd name="connsiteX1" fmla="*/ 2272200 w 2272200"/>
              <a:gd name="connsiteY1" fmla="*/ 0 h 1900157"/>
              <a:gd name="connsiteX2" fmla="*/ 2272200 w 2272200"/>
              <a:gd name="connsiteY2" fmla="*/ 1900157 h 1900157"/>
              <a:gd name="connsiteX3" fmla="*/ 0 w 2272200"/>
              <a:gd name="connsiteY3" fmla="*/ 1900157 h 1900157"/>
            </a:gdLst>
            <a:ahLst/>
            <a:cxnLst>
              <a:cxn ang="0">
                <a:pos x="connsiteX0" y="connsiteY0"/>
              </a:cxn>
              <a:cxn ang="0">
                <a:pos x="connsiteX1" y="connsiteY1"/>
              </a:cxn>
              <a:cxn ang="0">
                <a:pos x="connsiteX2" y="connsiteY2"/>
              </a:cxn>
              <a:cxn ang="0">
                <a:pos x="connsiteX3" y="connsiteY3"/>
              </a:cxn>
            </a:cxnLst>
            <a:rect l="l" t="t" r="r" b="b"/>
            <a:pathLst>
              <a:path w="2272200" h="1900157">
                <a:moveTo>
                  <a:pt x="0" y="0"/>
                </a:moveTo>
                <a:lnTo>
                  <a:pt x="2272200" y="0"/>
                </a:lnTo>
                <a:lnTo>
                  <a:pt x="2272200" y="1900157"/>
                </a:lnTo>
                <a:lnTo>
                  <a:pt x="0" y="1900157"/>
                </a:lnTo>
                <a:close/>
              </a:path>
            </a:pathLst>
          </a:custGeom>
        </p:spPr>
      </p:pic>
      <p:cxnSp>
        <p:nvCxnSpPr>
          <p:cNvPr id="19" name="Straight Connector 18">
            <a:extLst>
              <a:ext uri="{FF2B5EF4-FFF2-40B4-BE49-F238E27FC236}">
                <a16:creationId xmlns:a16="http://schemas.microsoft.com/office/drawing/2014/main" id="{0B48B802-CD9E-FBB8-4E8E-981265C0A288}"/>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Single Corner Rounded 19">
            <a:extLst>
              <a:ext uri="{FF2B5EF4-FFF2-40B4-BE49-F238E27FC236}">
                <a16:creationId xmlns:a16="http://schemas.microsoft.com/office/drawing/2014/main" id="{3FCE05C6-410D-700B-2699-37A5455387EA}"/>
              </a:ext>
            </a:extLst>
          </p:cNvPr>
          <p:cNvSpPr/>
          <p:nvPr/>
        </p:nvSpPr>
        <p:spPr>
          <a:xfrm flipH="1">
            <a:off x="4484913" y="304800"/>
            <a:ext cx="7448001" cy="5590351"/>
          </a:xfrm>
          <a:prstGeom prst="round1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B88F1B08-87A6-64B8-A50B-8DA0DC43FE39}"/>
              </a:ext>
            </a:extLst>
          </p:cNvPr>
          <p:cNvSpPr/>
          <p:nvPr/>
        </p:nvSpPr>
        <p:spPr>
          <a:xfrm flipH="1">
            <a:off x="4581600" y="400051"/>
            <a:ext cx="7351316" cy="5495925"/>
          </a:xfrm>
          <a:custGeom>
            <a:avLst/>
            <a:gdLst>
              <a:gd name="connsiteX0" fmla="*/ 7085442 w 7351316"/>
              <a:gd name="connsiteY0" fmla="*/ 0 h 5495925"/>
              <a:gd name="connsiteX1" fmla="*/ 0 w 7351316"/>
              <a:gd name="connsiteY1" fmla="*/ 0 h 5495925"/>
              <a:gd name="connsiteX2" fmla="*/ 0 w 7351316"/>
              <a:gd name="connsiteY2" fmla="*/ 5495925 h 5495925"/>
              <a:gd name="connsiteX3" fmla="*/ 7351316 w 7351316"/>
              <a:gd name="connsiteY3" fmla="*/ 5495925 h 5495925"/>
              <a:gd name="connsiteX4" fmla="*/ 7351316 w 7351316"/>
              <a:gd name="connsiteY4" fmla="*/ 265874 h 5495925"/>
              <a:gd name="connsiteX5" fmla="*/ 7085442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7085442" y="0"/>
                </a:moveTo>
                <a:lnTo>
                  <a:pt x="0" y="0"/>
                </a:lnTo>
                <a:lnTo>
                  <a:pt x="0" y="5495925"/>
                </a:lnTo>
                <a:lnTo>
                  <a:pt x="7351316" y="5495925"/>
                </a:lnTo>
                <a:lnTo>
                  <a:pt x="7351316" y="265874"/>
                </a:lnTo>
                <a:cubicBezTo>
                  <a:pt x="7351316" y="119036"/>
                  <a:pt x="7232280" y="0"/>
                  <a:pt x="70854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Box 22">
            <a:extLst>
              <a:ext uri="{FF2B5EF4-FFF2-40B4-BE49-F238E27FC236}">
                <a16:creationId xmlns:a16="http://schemas.microsoft.com/office/drawing/2014/main" id="{4973515D-E6AB-9E03-6D9F-BC10FE08417E}"/>
              </a:ext>
            </a:extLst>
          </p:cNvPr>
          <p:cNvSpPr txBox="1">
            <a:spLocks/>
          </p:cNvSpPr>
          <p:nvPr/>
        </p:nvSpPr>
        <p:spPr>
          <a:xfrm flipH="1">
            <a:off x="0" y="5895975"/>
            <a:ext cx="11932916"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defRPr/>
            </a:pPr>
            <a:endParaRPr lang="en-US" sz="1400" dirty="0">
              <a:solidFill>
                <a:schemeClr val="accent4">
                  <a:lumMod val="75000"/>
                </a:schemeClr>
              </a:solidFill>
            </a:endParaRPr>
          </a:p>
        </p:txBody>
      </p:sp>
      <p:sp>
        <p:nvSpPr>
          <p:cNvPr id="42" name="Title 118">
            <a:extLst>
              <a:ext uri="{FF2B5EF4-FFF2-40B4-BE49-F238E27FC236}">
                <a16:creationId xmlns:a16="http://schemas.microsoft.com/office/drawing/2014/main" id="{B9A5D396-5AA8-D2D8-BCA8-A6CCA3FF7D22}"/>
              </a:ext>
            </a:extLst>
          </p:cNvPr>
          <p:cNvSpPr txBox="1">
            <a:spLocks/>
          </p:cNvSpPr>
          <p:nvPr/>
        </p:nvSpPr>
        <p:spPr>
          <a:xfrm>
            <a:off x="290511" y="1191322"/>
            <a:ext cx="3037050" cy="646331"/>
          </a:xfrm>
          <a:prstGeom prst="rect">
            <a:avLst/>
          </a:prstGeom>
        </p:spPr>
        <p:txBody>
          <a:bodyPr wrap="none" lIns="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100000"/>
              </a:lnSpc>
              <a:spcBef>
                <a:spcPts val="90"/>
              </a:spcBef>
            </a:pPr>
            <a:r>
              <a:rPr lang="en-US" sz="3600" dirty="0">
                <a:solidFill>
                  <a:schemeClr val="accent3"/>
                </a:solidFill>
                <a:ea typeface="+mn-ea"/>
                <a:cs typeface="Tahoma"/>
              </a:rPr>
              <a:t>Ride In To Win</a:t>
            </a:r>
          </a:p>
        </p:txBody>
      </p:sp>
      <p:sp>
        <p:nvSpPr>
          <p:cNvPr id="43" name="object 5">
            <a:extLst>
              <a:ext uri="{FF2B5EF4-FFF2-40B4-BE49-F238E27FC236}">
                <a16:creationId xmlns:a16="http://schemas.microsoft.com/office/drawing/2014/main" id="{0C9B8A72-ED28-353F-16F4-23B4A25ADC30}"/>
              </a:ext>
            </a:extLst>
          </p:cNvPr>
          <p:cNvSpPr txBox="1"/>
          <p:nvPr/>
        </p:nvSpPr>
        <p:spPr>
          <a:xfrm>
            <a:off x="308029" y="2054611"/>
            <a:ext cx="3997819" cy="2856337"/>
          </a:xfrm>
          <a:prstGeom prst="rect">
            <a:avLst/>
          </a:prstGeom>
        </p:spPr>
        <p:txBody>
          <a:bodyPr vert="horz" wrap="square" lIns="0" tIns="29633" rIns="0" bIns="0" rtlCol="0">
            <a:spAutoFit/>
          </a:bodyPr>
          <a:lstStyle/>
          <a:p>
            <a:pPr>
              <a:spcBef>
                <a:spcPts val="233"/>
              </a:spcBef>
            </a:pPr>
            <a:r>
              <a:rPr lang="en-US" sz="1400" b="1" dirty="0">
                <a:solidFill>
                  <a:srgbClr val="9DCC38"/>
                </a:solidFill>
                <a:latin typeface="+mj-lt"/>
                <a:cs typeface="Graphik Black"/>
              </a:rPr>
              <a:t>ACTIVATION IDEA</a:t>
            </a:r>
            <a:endParaRPr lang="en-US" sz="1400" dirty="0">
              <a:solidFill>
                <a:srgbClr val="9DCC38"/>
              </a:solidFill>
              <a:latin typeface="+mj-lt"/>
              <a:cs typeface="Graphik Black"/>
            </a:endParaRPr>
          </a:p>
          <a:p>
            <a:pPr marR="141282"/>
            <a:r>
              <a:rPr lang="en-US" sz="1200" dirty="0">
                <a:solidFill>
                  <a:schemeClr val="bg1"/>
                </a:solidFill>
                <a:latin typeface="+mn-lt"/>
                <a:cs typeface="Graphik Medium"/>
              </a:rPr>
              <a:t>25% of students surveyed do not feel their small sustainable changes will create an actual difference.</a:t>
            </a:r>
            <a:br>
              <a:rPr lang="en-US" sz="1200" dirty="0">
                <a:solidFill>
                  <a:schemeClr val="bg1"/>
                </a:solidFill>
                <a:latin typeface="+mn-lt"/>
                <a:cs typeface="Graphik Medium"/>
              </a:rPr>
            </a:br>
            <a:r>
              <a:rPr lang="en-US" sz="1200" dirty="0">
                <a:solidFill>
                  <a:schemeClr val="bg1"/>
                </a:solidFill>
                <a:latin typeface="+mn-lt"/>
                <a:cs typeface="Graphik Medium"/>
              </a:rPr>
              <a:t>If we want student buy-in to sustainable practices, it needs to be easy and rewarding.</a:t>
            </a:r>
          </a:p>
          <a:p>
            <a:pPr marR="141282"/>
            <a:r>
              <a:rPr lang="en-US" sz="1200" dirty="0">
                <a:solidFill>
                  <a:schemeClr val="bg1"/>
                </a:solidFill>
                <a:latin typeface="+mn-lt"/>
                <a:cs typeface="Graphik Medium"/>
              </a:rPr>
              <a:t>Incentivize students and fans to ride to games by offering a free bike valet in a designated, convenient Pepsi parking area. Participants are further</a:t>
            </a:r>
          </a:p>
          <a:p>
            <a:pPr marR="141282">
              <a:spcAft>
                <a:spcPts val="1200"/>
              </a:spcAft>
            </a:pPr>
            <a:r>
              <a:rPr lang="en-US" sz="1200" dirty="0">
                <a:solidFill>
                  <a:schemeClr val="bg1"/>
                </a:solidFill>
                <a:latin typeface="+mn-lt"/>
                <a:cs typeface="Graphik Medium"/>
              </a:rPr>
              <a:t>incentivized with potential to win prizes and product.</a:t>
            </a:r>
          </a:p>
          <a:p>
            <a:pPr>
              <a:spcBef>
                <a:spcPts val="233"/>
              </a:spcBef>
            </a:pPr>
            <a:r>
              <a:rPr lang="en-US" sz="1400" b="1" dirty="0">
                <a:solidFill>
                  <a:srgbClr val="9DCC38"/>
                </a:solidFill>
                <a:latin typeface="+mj-lt"/>
              </a:rPr>
              <a:t>PLUS UP</a:t>
            </a:r>
          </a:p>
          <a:p>
            <a:pPr marR="61381"/>
            <a:r>
              <a:rPr lang="en-US" sz="1200" dirty="0">
                <a:solidFill>
                  <a:schemeClr val="bg1"/>
                </a:solidFill>
                <a:latin typeface="+mn-lt"/>
              </a:rPr>
              <a:t>Each participant can have the chance to win prizes ranging from concessions gift cards to larger prizes like e-bikes. Can also offer free products/samples for those that use the valet.</a:t>
            </a:r>
          </a:p>
        </p:txBody>
      </p:sp>
      <p:sp>
        <p:nvSpPr>
          <p:cNvPr id="70" name="object 6">
            <a:extLst>
              <a:ext uri="{FF2B5EF4-FFF2-40B4-BE49-F238E27FC236}">
                <a16:creationId xmlns:a16="http://schemas.microsoft.com/office/drawing/2014/main" id="{1F9F5883-8B5E-2258-F879-63834512EFD0}"/>
              </a:ext>
            </a:extLst>
          </p:cNvPr>
          <p:cNvSpPr txBox="1"/>
          <p:nvPr/>
        </p:nvSpPr>
        <p:spPr>
          <a:xfrm>
            <a:off x="1603645" y="5965960"/>
            <a:ext cx="1644175" cy="339452"/>
          </a:xfrm>
          <a:prstGeom prst="rect">
            <a:avLst/>
          </a:prstGeom>
        </p:spPr>
        <p:txBody>
          <a:bodyPr vert="horz" wrap="square" lIns="0" tIns="0" rIns="0" bIns="0" rtlCol="0" anchor="t" anchorCtr="0">
            <a:spAutoFit/>
          </a:bodyPr>
          <a:lstStyle/>
          <a:p>
            <a:pPr marL="10583" marR="4233">
              <a:lnSpc>
                <a:spcPct val="113700"/>
              </a:lnSpc>
              <a:spcBef>
                <a:spcPts val="83"/>
              </a:spcBef>
            </a:pPr>
            <a:r>
              <a:rPr lang="en-US" sz="1000" dirty="0">
                <a:solidFill>
                  <a:schemeClr val="bg1"/>
                </a:solidFill>
                <a:latin typeface="+mn-lt"/>
                <a:cs typeface="Graphik Medium"/>
              </a:rPr>
              <a:t>See</a:t>
            </a:r>
            <a:r>
              <a:rPr lang="en-US" sz="1000" spc="-12" dirty="0">
                <a:solidFill>
                  <a:schemeClr val="bg1"/>
                </a:solidFill>
                <a:latin typeface="+mn-lt"/>
                <a:cs typeface="Graphik Medium"/>
              </a:rPr>
              <a:t> </a:t>
            </a:r>
            <a:r>
              <a:rPr lang="en-US" sz="1000" dirty="0">
                <a:solidFill>
                  <a:schemeClr val="bg1"/>
                </a:solidFill>
                <a:latin typeface="+mn-lt"/>
                <a:cs typeface="Graphik Medium"/>
              </a:rPr>
              <a:t>cost</a:t>
            </a:r>
            <a:r>
              <a:rPr lang="en-US" sz="1000" spc="-12" dirty="0">
                <a:solidFill>
                  <a:schemeClr val="bg1"/>
                </a:solidFill>
                <a:latin typeface="+mn-lt"/>
                <a:cs typeface="Graphik Medium"/>
              </a:rPr>
              <a:t> </a:t>
            </a:r>
            <a:r>
              <a:rPr lang="en-US" sz="1000" dirty="0">
                <a:solidFill>
                  <a:schemeClr val="bg1"/>
                </a:solidFill>
                <a:latin typeface="+mn-lt"/>
                <a:cs typeface="Graphik Medium"/>
              </a:rPr>
              <a:t>sheet</a:t>
            </a:r>
            <a:r>
              <a:rPr lang="en-US" sz="1000" spc="-8" dirty="0">
                <a:solidFill>
                  <a:schemeClr val="bg1"/>
                </a:solidFill>
                <a:latin typeface="+mn-lt"/>
                <a:cs typeface="Graphik Medium"/>
              </a:rPr>
              <a:t> </a:t>
            </a:r>
            <a:r>
              <a:rPr lang="en-US" sz="1000" dirty="0">
                <a:solidFill>
                  <a:schemeClr val="bg1"/>
                </a:solidFill>
                <a:latin typeface="+mn-lt"/>
                <a:cs typeface="Graphik Medium"/>
              </a:rPr>
              <a:t>for</a:t>
            </a:r>
            <a:r>
              <a:rPr lang="en-US" sz="1000" spc="-12" dirty="0">
                <a:solidFill>
                  <a:schemeClr val="bg1"/>
                </a:solidFill>
                <a:latin typeface="+mn-lt"/>
                <a:cs typeface="Graphik Medium"/>
              </a:rPr>
              <a:t> </a:t>
            </a:r>
            <a:r>
              <a:rPr lang="en-US" sz="1000" spc="-8" dirty="0">
                <a:solidFill>
                  <a:schemeClr val="bg1"/>
                </a:solidFill>
                <a:latin typeface="+mn-lt"/>
                <a:cs typeface="Graphik Medium"/>
              </a:rPr>
              <a:t>pricing. </a:t>
            </a:r>
            <a:r>
              <a:rPr lang="en-US" sz="1000" dirty="0">
                <a:solidFill>
                  <a:schemeClr val="bg1"/>
                </a:solidFill>
                <a:latin typeface="+mn-lt"/>
                <a:cs typeface="Graphik Medium"/>
              </a:rPr>
              <a:t>Source:</a:t>
            </a:r>
            <a:r>
              <a:rPr lang="en-US" sz="1000" spc="-50" dirty="0">
                <a:solidFill>
                  <a:schemeClr val="bg1"/>
                </a:solidFill>
                <a:latin typeface="+mn-lt"/>
                <a:cs typeface="Graphik Medium"/>
              </a:rPr>
              <a:t> </a:t>
            </a:r>
            <a:r>
              <a:rPr lang="en-US" sz="1000" spc="-8" dirty="0" err="1">
                <a:solidFill>
                  <a:schemeClr val="bg1"/>
                </a:solidFill>
                <a:latin typeface="+mn-lt"/>
                <a:cs typeface="Graphik Medium"/>
              </a:rPr>
              <a:t>GoodQues</a:t>
            </a:r>
            <a:endParaRPr lang="en-US" sz="1000" dirty="0">
              <a:solidFill>
                <a:schemeClr val="bg1"/>
              </a:solidFill>
              <a:latin typeface="+mn-lt"/>
              <a:cs typeface="Graphik Medium"/>
            </a:endParaRPr>
          </a:p>
        </p:txBody>
      </p:sp>
      <p:pic>
        <p:nvPicPr>
          <p:cNvPr id="79" name="Picture 78">
            <a:extLst>
              <a:ext uri="{FF2B5EF4-FFF2-40B4-BE49-F238E27FC236}">
                <a16:creationId xmlns:a16="http://schemas.microsoft.com/office/drawing/2014/main" id="{7709E1D1-29EB-4CAA-C473-E631D789E72E}"/>
              </a:ext>
            </a:extLst>
          </p:cNvPr>
          <p:cNvPicPr/>
          <p:nvPr/>
        </p:nvPicPr>
        <p:blipFill>
          <a:blip r:embed="rId6" cstate="print"/>
          <a:srcRect l="6153" t="1567" r="2516" b="5122"/>
          <a:stretch>
            <a:fillRect/>
          </a:stretch>
        </p:blipFill>
        <p:spPr>
          <a:xfrm>
            <a:off x="4581600" y="400051"/>
            <a:ext cx="7351317" cy="5495925"/>
          </a:xfrm>
          <a:custGeom>
            <a:avLst/>
            <a:gdLst>
              <a:gd name="connsiteX0" fmla="*/ 265874 w 7351317"/>
              <a:gd name="connsiteY0" fmla="*/ 0 h 5495925"/>
              <a:gd name="connsiteX1" fmla="*/ 7351317 w 7351317"/>
              <a:gd name="connsiteY1" fmla="*/ 0 h 5495925"/>
              <a:gd name="connsiteX2" fmla="*/ 7351317 w 7351317"/>
              <a:gd name="connsiteY2" fmla="*/ 5495925 h 5495925"/>
              <a:gd name="connsiteX3" fmla="*/ 0 w 7351317"/>
              <a:gd name="connsiteY3" fmla="*/ 5495925 h 5495925"/>
              <a:gd name="connsiteX4" fmla="*/ 0 w 7351317"/>
              <a:gd name="connsiteY4" fmla="*/ 265874 h 5495925"/>
              <a:gd name="connsiteX5" fmla="*/ 265874 w 7351317"/>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7" h="5495925">
                <a:moveTo>
                  <a:pt x="265874" y="0"/>
                </a:moveTo>
                <a:lnTo>
                  <a:pt x="7351317" y="0"/>
                </a:lnTo>
                <a:lnTo>
                  <a:pt x="7351317" y="5495925"/>
                </a:lnTo>
                <a:lnTo>
                  <a:pt x="0" y="5495925"/>
                </a:lnTo>
                <a:lnTo>
                  <a:pt x="0" y="265874"/>
                </a:lnTo>
                <a:cubicBezTo>
                  <a:pt x="0" y="119036"/>
                  <a:pt x="119036" y="0"/>
                  <a:pt x="265874" y="0"/>
                </a:cubicBezTo>
                <a:close/>
              </a:path>
            </a:pathLst>
          </a:custGeom>
        </p:spPr>
      </p:pic>
      <p:sp>
        <p:nvSpPr>
          <p:cNvPr id="41" name="Rectangle 40">
            <a:extLst>
              <a:ext uri="{FF2B5EF4-FFF2-40B4-BE49-F238E27FC236}">
                <a16:creationId xmlns:a16="http://schemas.microsoft.com/office/drawing/2014/main" id="{4284DCFF-7119-E6E3-7A21-0FAD72FDBAAD}"/>
              </a:ext>
            </a:extLst>
          </p:cNvPr>
          <p:cNvSpPr/>
          <p:nvPr/>
        </p:nvSpPr>
        <p:spPr>
          <a:xfrm flipH="1">
            <a:off x="11887197" y="0"/>
            <a:ext cx="45719" cy="589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latin typeface="+mj-lt"/>
            </a:endParaRPr>
          </a:p>
        </p:txBody>
      </p:sp>
      <p:sp>
        <p:nvSpPr>
          <p:cNvPr id="4" name="Rectangle: Rounded Corners 3">
            <a:extLst>
              <a:ext uri="{FF2B5EF4-FFF2-40B4-BE49-F238E27FC236}">
                <a16:creationId xmlns:a16="http://schemas.microsoft.com/office/drawing/2014/main" id="{8E1817A0-A49C-357E-7762-3BED13142348}"/>
              </a:ext>
            </a:extLst>
          </p:cNvPr>
          <p:cNvSpPr/>
          <p:nvPr/>
        </p:nvSpPr>
        <p:spPr>
          <a:xfrm>
            <a:off x="324695" y="5970086"/>
            <a:ext cx="1108800" cy="331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ject 8">
            <a:extLst>
              <a:ext uri="{FF2B5EF4-FFF2-40B4-BE49-F238E27FC236}">
                <a16:creationId xmlns:a16="http://schemas.microsoft.com/office/drawing/2014/main" id="{547B7638-95F1-714E-3B0C-B1ED85463AB2}"/>
              </a:ext>
            </a:extLst>
          </p:cNvPr>
          <p:cNvSpPr/>
          <p:nvPr/>
        </p:nvSpPr>
        <p:spPr>
          <a:xfrm>
            <a:off x="378071" y="6023462"/>
            <a:ext cx="473604" cy="223308"/>
          </a:xfrm>
          <a:prstGeom prst="roundRect">
            <a:avLst/>
          </a:prstGeom>
          <a:solidFill>
            <a:srgbClr val="A8AAAD">
              <a:alpha val="19999"/>
            </a:srgbClr>
          </a:solidFill>
        </p:spPr>
        <p:txBody>
          <a:bodyPr wrap="square" lIns="0" tIns="0" rIns="0" bIns="0" rtlCol="0"/>
          <a:lstStyle/>
          <a:p>
            <a:endParaRPr lang="en-US" dirty="0"/>
          </a:p>
        </p:txBody>
      </p:sp>
      <p:sp>
        <p:nvSpPr>
          <p:cNvPr id="6" name="object 8">
            <a:extLst>
              <a:ext uri="{FF2B5EF4-FFF2-40B4-BE49-F238E27FC236}">
                <a16:creationId xmlns:a16="http://schemas.microsoft.com/office/drawing/2014/main" id="{3F773A1B-9697-F152-AB8F-CEE4263A8766}"/>
              </a:ext>
            </a:extLst>
          </p:cNvPr>
          <p:cNvSpPr/>
          <p:nvPr/>
        </p:nvSpPr>
        <p:spPr>
          <a:xfrm>
            <a:off x="905051" y="6023462"/>
            <a:ext cx="473604" cy="223308"/>
          </a:xfrm>
          <a:prstGeom prst="roundRect">
            <a:avLst/>
          </a:prstGeom>
          <a:solidFill>
            <a:srgbClr val="A8AAAD">
              <a:alpha val="19999"/>
            </a:srgbClr>
          </a:solidFill>
        </p:spPr>
        <p:txBody>
          <a:bodyPr wrap="square" lIns="0" tIns="0" rIns="0" bIns="0" rtlCol="0"/>
          <a:lstStyle/>
          <a:p>
            <a:endParaRPr lang="en-US" dirty="0"/>
          </a:p>
        </p:txBody>
      </p:sp>
      <p:grpSp>
        <p:nvGrpSpPr>
          <p:cNvPr id="7" name="Group 6">
            <a:extLst>
              <a:ext uri="{FF2B5EF4-FFF2-40B4-BE49-F238E27FC236}">
                <a16:creationId xmlns:a16="http://schemas.microsoft.com/office/drawing/2014/main" id="{8156C157-D8CB-D206-3820-2849C766B0F3}"/>
              </a:ext>
            </a:extLst>
          </p:cNvPr>
          <p:cNvGrpSpPr/>
          <p:nvPr/>
        </p:nvGrpSpPr>
        <p:grpSpPr>
          <a:xfrm>
            <a:off x="393290" y="6068026"/>
            <a:ext cx="443166" cy="134180"/>
            <a:chOff x="5315308" y="3003434"/>
            <a:chExt cx="1336728" cy="404728"/>
          </a:xfrm>
        </p:grpSpPr>
        <p:sp>
          <p:nvSpPr>
            <p:cNvPr id="8" name="Graphic 106">
              <a:extLst>
                <a:ext uri="{FF2B5EF4-FFF2-40B4-BE49-F238E27FC236}">
                  <a16:creationId xmlns:a16="http://schemas.microsoft.com/office/drawing/2014/main" id="{A47D89D7-BB09-9772-49CB-746CA2D57FA4}"/>
                </a:ext>
              </a:extLst>
            </p:cNvPr>
            <p:cNvSpPr/>
            <p:nvPr/>
          </p:nvSpPr>
          <p:spPr>
            <a:xfrm>
              <a:off x="5315308"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9" name="Graphic 106">
              <a:extLst>
                <a:ext uri="{FF2B5EF4-FFF2-40B4-BE49-F238E27FC236}">
                  <a16:creationId xmlns:a16="http://schemas.microsoft.com/office/drawing/2014/main" id="{60DEC15E-2D19-3833-9135-07F0E5988552}"/>
                </a:ext>
              </a:extLst>
            </p:cNvPr>
            <p:cNvSpPr/>
            <p:nvPr/>
          </p:nvSpPr>
          <p:spPr>
            <a:xfrm>
              <a:off x="5688371"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10" name="Graphic 106">
              <a:extLst>
                <a:ext uri="{FF2B5EF4-FFF2-40B4-BE49-F238E27FC236}">
                  <a16:creationId xmlns:a16="http://schemas.microsoft.com/office/drawing/2014/main" id="{C696DE5F-DC28-4CD9-FD00-B4B880CF7831}"/>
                </a:ext>
              </a:extLst>
            </p:cNvPr>
            <p:cNvSpPr/>
            <p:nvPr/>
          </p:nvSpPr>
          <p:spPr>
            <a:xfrm>
              <a:off x="6061434"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endParaRPr lang="en-US" dirty="0"/>
            </a:p>
          </p:txBody>
        </p:sp>
        <p:sp>
          <p:nvSpPr>
            <p:cNvPr id="11" name="Graphic 106">
              <a:extLst>
                <a:ext uri="{FF2B5EF4-FFF2-40B4-BE49-F238E27FC236}">
                  <a16:creationId xmlns:a16="http://schemas.microsoft.com/office/drawing/2014/main" id="{8FA65B35-D07E-EA44-1319-04BD46E2A10F}"/>
                </a:ext>
              </a:extLst>
            </p:cNvPr>
            <p:cNvSpPr/>
            <p:nvPr/>
          </p:nvSpPr>
          <p:spPr>
            <a:xfrm>
              <a:off x="6434496"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B29F94D9-B029-6175-8705-C48429B2B721}"/>
              </a:ext>
            </a:extLst>
          </p:cNvPr>
          <p:cNvGrpSpPr/>
          <p:nvPr/>
        </p:nvGrpSpPr>
        <p:grpSpPr>
          <a:xfrm>
            <a:off x="925330" y="6079485"/>
            <a:ext cx="433046" cy="111262"/>
            <a:chOff x="9720261" y="4142897"/>
            <a:chExt cx="1306199" cy="335603"/>
          </a:xfrm>
        </p:grpSpPr>
        <p:sp>
          <p:nvSpPr>
            <p:cNvPr id="13" name="Graphic 202">
              <a:extLst>
                <a:ext uri="{FF2B5EF4-FFF2-40B4-BE49-F238E27FC236}">
                  <a16:creationId xmlns:a16="http://schemas.microsoft.com/office/drawing/2014/main" id="{45786696-A596-28A2-ACBA-A5B053D7DFE0}"/>
                </a:ext>
              </a:extLst>
            </p:cNvPr>
            <p:cNvSpPr/>
            <p:nvPr/>
          </p:nvSpPr>
          <p:spPr>
            <a:xfrm>
              <a:off x="9720261"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solidFill>
            <a:ln w="3739" cap="flat">
              <a:noFill/>
              <a:prstDash val="solid"/>
              <a:miter/>
            </a:ln>
          </p:spPr>
          <p:txBody>
            <a:bodyPr rtlCol="0" anchor="ctr"/>
            <a:lstStyle/>
            <a:p>
              <a:endParaRPr lang="en-US" dirty="0"/>
            </a:p>
          </p:txBody>
        </p:sp>
        <p:sp>
          <p:nvSpPr>
            <p:cNvPr id="14" name="Graphic 202">
              <a:extLst>
                <a:ext uri="{FF2B5EF4-FFF2-40B4-BE49-F238E27FC236}">
                  <a16:creationId xmlns:a16="http://schemas.microsoft.com/office/drawing/2014/main" id="{D7E71E5C-06BE-0015-A010-AB4D984B0C40}"/>
                </a:ext>
              </a:extLst>
            </p:cNvPr>
            <p:cNvSpPr/>
            <p:nvPr/>
          </p:nvSpPr>
          <p:spPr>
            <a:xfrm>
              <a:off x="10205558"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sp>
          <p:nvSpPr>
            <p:cNvPr id="15" name="Graphic 202">
              <a:extLst>
                <a:ext uri="{FF2B5EF4-FFF2-40B4-BE49-F238E27FC236}">
                  <a16:creationId xmlns:a16="http://schemas.microsoft.com/office/drawing/2014/main" id="{607C1BC6-4A3A-F7A9-A82A-25AE5F721C05}"/>
                </a:ext>
              </a:extLst>
            </p:cNvPr>
            <p:cNvSpPr/>
            <p:nvPr/>
          </p:nvSpPr>
          <p:spPr>
            <a:xfrm>
              <a:off x="10690855"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grpSp>
      <p:grpSp>
        <p:nvGrpSpPr>
          <p:cNvPr id="33" name="Group 32">
            <a:extLst>
              <a:ext uri="{FF2B5EF4-FFF2-40B4-BE49-F238E27FC236}">
                <a16:creationId xmlns:a16="http://schemas.microsoft.com/office/drawing/2014/main" id="{ADE8ED2C-A9E0-F1CE-2401-7DFC6F61071F}"/>
              </a:ext>
            </a:extLst>
          </p:cNvPr>
          <p:cNvGrpSpPr/>
          <p:nvPr/>
        </p:nvGrpSpPr>
        <p:grpSpPr>
          <a:xfrm>
            <a:off x="909139" y="6016009"/>
            <a:ext cx="469516" cy="242519"/>
            <a:chOff x="909139" y="6016009"/>
            <a:chExt cx="469516" cy="242519"/>
          </a:xfrm>
        </p:grpSpPr>
        <p:sp>
          <p:nvSpPr>
            <p:cNvPr id="28" name="Rectangle: Rounded Corners 27">
              <a:extLst>
                <a:ext uri="{FF2B5EF4-FFF2-40B4-BE49-F238E27FC236}">
                  <a16:creationId xmlns:a16="http://schemas.microsoft.com/office/drawing/2014/main" id="{9B251CFC-018F-738F-78D9-1D6FB0568180}"/>
                </a:ext>
              </a:extLst>
            </p:cNvPr>
            <p:cNvSpPr/>
            <p:nvPr/>
          </p:nvSpPr>
          <p:spPr>
            <a:xfrm>
              <a:off x="909139" y="6016009"/>
              <a:ext cx="469516" cy="242519"/>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E9419BF5-787C-BA5F-B9EF-083EF34A417F}"/>
                </a:ext>
              </a:extLst>
            </p:cNvPr>
            <p:cNvGrpSpPr/>
            <p:nvPr/>
          </p:nvGrpSpPr>
          <p:grpSpPr>
            <a:xfrm>
              <a:off x="930712" y="6067760"/>
              <a:ext cx="426371" cy="139017"/>
              <a:chOff x="5260421" y="5045904"/>
              <a:chExt cx="1147449" cy="335603"/>
            </a:xfrm>
          </p:grpSpPr>
          <p:sp>
            <p:nvSpPr>
              <p:cNvPr id="30" name="Graphic 202">
                <a:extLst>
                  <a:ext uri="{FF2B5EF4-FFF2-40B4-BE49-F238E27FC236}">
                    <a16:creationId xmlns:a16="http://schemas.microsoft.com/office/drawing/2014/main" id="{5DE6CF1A-7E3A-1F34-AA41-BA546FD15E71}"/>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
            <p:nvSpPr>
              <p:cNvPr id="31" name="Graphic 202">
                <a:extLst>
                  <a:ext uri="{FF2B5EF4-FFF2-40B4-BE49-F238E27FC236}">
                    <a16:creationId xmlns:a16="http://schemas.microsoft.com/office/drawing/2014/main" id="{2C0F3C53-14A4-2635-E306-30EB5FB385D4}"/>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sp>
          <p:nvSpPr>
            <p:cNvPr id="32" name="Graphic 202">
              <a:extLst>
                <a:ext uri="{FF2B5EF4-FFF2-40B4-BE49-F238E27FC236}">
                  <a16:creationId xmlns:a16="http://schemas.microsoft.com/office/drawing/2014/main" id="{E112A572-059A-9F99-6836-A55DCB4C6DCF}"/>
                </a:ext>
              </a:extLst>
            </p:cNvPr>
            <p:cNvSpPr/>
            <p:nvPr/>
          </p:nvSpPr>
          <p:spPr>
            <a:xfrm>
              <a:off x="1080985" y="6065607"/>
              <a:ext cx="124705" cy="139017"/>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grpSp>
        <p:nvGrpSpPr>
          <p:cNvPr id="35" name="Group 34">
            <a:extLst>
              <a:ext uri="{FF2B5EF4-FFF2-40B4-BE49-F238E27FC236}">
                <a16:creationId xmlns:a16="http://schemas.microsoft.com/office/drawing/2014/main" id="{9EBF77E4-D8C0-BD44-899B-52E3101119C6}"/>
              </a:ext>
            </a:extLst>
          </p:cNvPr>
          <p:cNvGrpSpPr/>
          <p:nvPr/>
        </p:nvGrpSpPr>
        <p:grpSpPr>
          <a:xfrm>
            <a:off x="368234" y="6022907"/>
            <a:ext cx="516538" cy="235621"/>
            <a:chOff x="5202364" y="3109011"/>
            <a:chExt cx="1263562" cy="585470"/>
          </a:xfrm>
        </p:grpSpPr>
        <p:sp>
          <p:nvSpPr>
            <p:cNvPr id="38" name="Rectangle: Rounded Corners 37">
              <a:extLst>
                <a:ext uri="{FF2B5EF4-FFF2-40B4-BE49-F238E27FC236}">
                  <a16:creationId xmlns:a16="http://schemas.microsoft.com/office/drawing/2014/main" id="{40A1BA36-5BD7-03D9-3BD0-B3B835962BC2}"/>
                </a:ext>
              </a:extLst>
            </p:cNvPr>
            <p:cNvSpPr/>
            <p:nvPr/>
          </p:nvSpPr>
          <p:spPr>
            <a:xfrm>
              <a:off x="5202364"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B526611B-62EF-33A4-35C4-F7D10C9A2376}"/>
                </a:ext>
              </a:extLst>
            </p:cNvPr>
            <p:cNvGrpSpPr/>
            <p:nvPr/>
          </p:nvGrpSpPr>
          <p:grpSpPr>
            <a:xfrm>
              <a:off x="5286035" y="3199382"/>
              <a:ext cx="1096221" cy="404728"/>
              <a:chOff x="5294061" y="2865321"/>
              <a:chExt cx="1096221" cy="404728"/>
            </a:xfrm>
          </p:grpSpPr>
          <p:sp>
            <p:nvSpPr>
              <p:cNvPr id="40" name="Graphic 106">
                <a:extLst>
                  <a:ext uri="{FF2B5EF4-FFF2-40B4-BE49-F238E27FC236}">
                    <a16:creationId xmlns:a16="http://schemas.microsoft.com/office/drawing/2014/main" id="{035058B7-191A-BA7E-70EB-9B1AF6AA6AB4}"/>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44" name="Graphic 106">
                <a:extLst>
                  <a:ext uri="{FF2B5EF4-FFF2-40B4-BE49-F238E27FC236}">
                    <a16:creationId xmlns:a16="http://schemas.microsoft.com/office/drawing/2014/main" id="{2ED838CC-B6B7-F609-5A0A-8EB7AB5DDE32}"/>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45" name="Graphic 106">
                <a:extLst>
                  <a:ext uri="{FF2B5EF4-FFF2-40B4-BE49-F238E27FC236}">
                    <a16:creationId xmlns:a16="http://schemas.microsoft.com/office/drawing/2014/main" id="{DE7EA64E-AEA4-4ED3-9A8A-A9C7583E3492}"/>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46" name="Graphic 106">
                <a:extLst>
                  <a:ext uri="{FF2B5EF4-FFF2-40B4-BE49-F238E27FC236}">
                    <a16:creationId xmlns:a16="http://schemas.microsoft.com/office/drawing/2014/main" id="{58AF67AD-F2AB-537A-3106-27F79A2AED7B}"/>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een leaf pattern with a few green leaves&#10;&#10;AI-generated content may be incorrect.">
            <a:extLst>
              <a:ext uri="{FF2B5EF4-FFF2-40B4-BE49-F238E27FC236}">
                <a16:creationId xmlns:a16="http://schemas.microsoft.com/office/drawing/2014/main" id="{9DDC2AB0-9E8F-7492-322C-79ED3CE4960D}"/>
              </a:ext>
            </a:extLst>
          </p:cNvPr>
          <p:cNvPicPr>
            <a:picLocks noChangeAspect="1"/>
          </p:cNvPicPr>
          <p:nvPr/>
        </p:nvPicPr>
        <p:blipFill rotWithShape="1">
          <a:blip r:embed="rId3">
            <a:alphaModFix/>
          </a:blip>
          <a:srcRect l="21741" r="21741"/>
          <a:stretch>
            <a:fillRect/>
          </a:stretch>
        </p:blipFill>
        <p:spPr>
          <a:xfrm>
            <a:off x="-1" y="1911763"/>
            <a:ext cx="4484914" cy="4463637"/>
          </a:xfrm>
          <a:custGeom>
            <a:avLst/>
            <a:gdLst>
              <a:gd name="connsiteX0" fmla="*/ 0 w 4484914"/>
              <a:gd name="connsiteY0" fmla="*/ 0 h 4463637"/>
              <a:gd name="connsiteX1" fmla="*/ 4484914 w 4484914"/>
              <a:gd name="connsiteY1" fmla="*/ 0 h 4463637"/>
              <a:gd name="connsiteX2" fmla="*/ 4484914 w 4484914"/>
              <a:gd name="connsiteY2" fmla="*/ 4463637 h 4463637"/>
              <a:gd name="connsiteX3" fmla="*/ 0 w 4484914"/>
              <a:gd name="connsiteY3" fmla="*/ 4463637 h 4463637"/>
            </a:gdLst>
            <a:ahLst/>
            <a:cxnLst>
              <a:cxn ang="0">
                <a:pos x="connsiteX0" y="connsiteY0"/>
              </a:cxn>
              <a:cxn ang="0">
                <a:pos x="connsiteX1" y="connsiteY1"/>
              </a:cxn>
              <a:cxn ang="0">
                <a:pos x="connsiteX2" y="connsiteY2"/>
              </a:cxn>
              <a:cxn ang="0">
                <a:pos x="connsiteX3" y="connsiteY3"/>
              </a:cxn>
            </a:cxnLst>
            <a:rect l="l" t="t" r="r" b="b"/>
            <a:pathLst>
              <a:path w="4484914" h="4463637">
                <a:moveTo>
                  <a:pt x="0" y="0"/>
                </a:moveTo>
                <a:lnTo>
                  <a:pt x="4484914" y="0"/>
                </a:lnTo>
                <a:lnTo>
                  <a:pt x="4484914" y="4463637"/>
                </a:lnTo>
                <a:lnTo>
                  <a:pt x="0" y="4463637"/>
                </a:lnTo>
                <a:close/>
              </a:path>
            </a:pathLst>
          </a:custGeom>
        </p:spPr>
      </p:pic>
      <p:sp>
        <p:nvSpPr>
          <p:cNvPr id="48" name="object 6">
            <a:extLst>
              <a:ext uri="{FF2B5EF4-FFF2-40B4-BE49-F238E27FC236}">
                <a16:creationId xmlns:a16="http://schemas.microsoft.com/office/drawing/2014/main" id="{EA8EFD3A-DD08-C892-606C-834C8FC11586}"/>
              </a:ext>
            </a:extLst>
          </p:cNvPr>
          <p:cNvSpPr txBox="1"/>
          <p:nvPr/>
        </p:nvSpPr>
        <p:spPr>
          <a:xfrm>
            <a:off x="1597450" y="6052692"/>
            <a:ext cx="1644175" cy="164019"/>
          </a:xfrm>
          <a:prstGeom prst="rect">
            <a:avLst/>
          </a:prstGeom>
        </p:spPr>
        <p:txBody>
          <a:bodyPr vert="horz" wrap="square" lIns="0" tIns="0" rIns="0" bIns="0" rtlCol="0" anchor="t" anchorCtr="0">
            <a:spAutoFit/>
          </a:bodyPr>
          <a:lstStyle/>
          <a:p>
            <a:pPr marL="10583" marR="4233">
              <a:lnSpc>
                <a:spcPct val="113700"/>
              </a:lnSpc>
              <a:spcBef>
                <a:spcPts val="83"/>
              </a:spcBef>
            </a:pPr>
            <a:r>
              <a:rPr lang="en-US" sz="1000" dirty="0">
                <a:solidFill>
                  <a:schemeClr val="bg1"/>
                </a:solidFill>
                <a:latin typeface="+mn-lt"/>
                <a:cs typeface="Graphik Medium"/>
              </a:rPr>
              <a:t>See cost sheet for pricing.</a:t>
            </a:r>
          </a:p>
        </p:txBody>
      </p:sp>
      <p:sp>
        <p:nvSpPr>
          <p:cNvPr id="4" name="Rectangle: Rounded Corners 3">
            <a:extLst>
              <a:ext uri="{FF2B5EF4-FFF2-40B4-BE49-F238E27FC236}">
                <a16:creationId xmlns:a16="http://schemas.microsoft.com/office/drawing/2014/main" id="{FEDCB99F-8839-EBA3-36AA-A24FDDC38C90}"/>
              </a:ext>
            </a:extLst>
          </p:cNvPr>
          <p:cNvSpPr/>
          <p:nvPr/>
        </p:nvSpPr>
        <p:spPr>
          <a:xfrm>
            <a:off x="324695" y="5970086"/>
            <a:ext cx="1108800" cy="331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ject 8">
            <a:extLst>
              <a:ext uri="{FF2B5EF4-FFF2-40B4-BE49-F238E27FC236}">
                <a16:creationId xmlns:a16="http://schemas.microsoft.com/office/drawing/2014/main" id="{316D8C48-728B-62EC-6BD8-050F1C8DCE3F}"/>
              </a:ext>
            </a:extLst>
          </p:cNvPr>
          <p:cNvSpPr/>
          <p:nvPr/>
        </p:nvSpPr>
        <p:spPr>
          <a:xfrm>
            <a:off x="378071" y="6023462"/>
            <a:ext cx="473604" cy="223308"/>
          </a:xfrm>
          <a:prstGeom prst="roundRect">
            <a:avLst/>
          </a:prstGeom>
          <a:solidFill>
            <a:srgbClr val="A8AAAD">
              <a:alpha val="19999"/>
            </a:srgbClr>
          </a:solidFill>
        </p:spPr>
        <p:txBody>
          <a:bodyPr wrap="square" lIns="0" tIns="0" rIns="0" bIns="0" rtlCol="0"/>
          <a:lstStyle/>
          <a:p>
            <a:endParaRPr lang="en-US" dirty="0"/>
          </a:p>
        </p:txBody>
      </p:sp>
      <p:sp>
        <p:nvSpPr>
          <p:cNvPr id="6" name="object 8">
            <a:extLst>
              <a:ext uri="{FF2B5EF4-FFF2-40B4-BE49-F238E27FC236}">
                <a16:creationId xmlns:a16="http://schemas.microsoft.com/office/drawing/2014/main" id="{EEDBCC05-0878-9FFC-2965-C73429E442C9}"/>
              </a:ext>
            </a:extLst>
          </p:cNvPr>
          <p:cNvSpPr/>
          <p:nvPr/>
        </p:nvSpPr>
        <p:spPr>
          <a:xfrm>
            <a:off x="905051" y="6023462"/>
            <a:ext cx="473604" cy="223308"/>
          </a:xfrm>
          <a:prstGeom prst="roundRect">
            <a:avLst/>
          </a:prstGeom>
          <a:solidFill>
            <a:srgbClr val="A8AAAD">
              <a:alpha val="19999"/>
            </a:srgbClr>
          </a:solidFill>
        </p:spPr>
        <p:txBody>
          <a:bodyPr wrap="square" lIns="0" tIns="0" rIns="0" bIns="0" rtlCol="0"/>
          <a:lstStyle/>
          <a:p>
            <a:endParaRPr lang="en-US" dirty="0"/>
          </a:p>
        </p:txBody>
      </p:sp>
      <p:grpSp>
        <p:nvGrpSpPr>
          <p:cNvPr id="7" name="Group 6">
            <a:extLst>
              <a:ext uri="{FF2B5EF4-FFF2-40B4-BE49-F238E27FC236}">
                <a16:creationId xmlns:a16="http://schemas.microsoft.com/office/drawing/2014/main" id="{FAADD75E-B458-8EA5-36A0-40945FFA4B07}"/>
              </a:ext>
            </a:extLst>
          </p:cNvPr>
          <p:cNvGrpSpPr/>
          <p:nvPr/>
        </p:nvGrpSpPr>
        <p:grpSpPr>
          <a:xfrm>
            <a:off x="393290" y="6068026"/>
            <a:ext cx="443166" cy="134180"/>
            <a:chOff x="5315308" y="3003434"/>
            <a:chExt cx="1336728" cy="404728"/>
          </a:xfrm>
        </p:grpSpPr>
        <p:sp>
          <p:nvSpPr>
            <p:cNvPr id="8" name="Graphic 106">
              <a:extLst>
                <a:ext uri="{FF2B5EF4-FFF2-40B4-BE49-F238E27FC236}">
                  <a16:creationId xmlns:a16="http://schemas.microsoft.com/office/drawing/2014/main" id="{C19FB6EC-634D-1CC4-5B5B-06C4BFEAEA24}"/>
                </a:ext>
              </a:extLst>
            </p:cNvPr>
            <p:cNvSpPr/>
            <p:nvPr/>
          </p:nvSpPr>
          <p:spPr>
            <a:xfrm>
              <a:off x="5315308"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endParaRPr lang="en-US" dirty="0"/>
            </a:p>
          </p:txBody>
        </p:sp>
        <p:sp>
          <p:nvSpPr>
            <p:cNvPr id="9" name="Graphic 106">
              <a:extLst>
                <a:ext uri="{FF2B5EF4-FFF2-40B4-BE49-F238E27FC236}">
                  <a16:creationId xmlns:a16="http://schemas.microsoft.com/office/drawing/2014/main" id="{2FF1B8B8-A34B-93A8-EC32-DAF77C2F6748}"/>
                </a:ext>
              </a:extLst>
            </p:cNvPr>
            <p:cNvSpPr/>
            <p:nvPr/>
          </p:nvSpPr>
          <p:spPr>
            <a:xfrm>
              <a:off x="5688371"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endParaRPr lang="en-US" dirty="0"/>
            </a:p>
          </p:txBody>
        </p:sp>
        <p:sp>
          <p:nvSpPr>
            <p:cNvPr id="10" name="Graphic 106">
              <a:extLst>
                <a:ext uri="{FF2B5EF4-FFF2-40B4-BE49-F238E27FC236}">
                  <a16:creationId xmlns:a16="http://schemas.microsoft.com/office/drawing/2014/main" id="{278D9477-2079-69AE-BE03-E145F7EF25CB}"/>
                </a:ext>
              </a:extLst>
            </p:cNvPr>
            <p:cNvSpPr/>
            <p:nvPr/>
          </p:nvSpPr>
          <p:spPr>
            <a:xfrm>
              <a:off x="6061434"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endParaRPr lang="en-US" dirty="0"/>
            </a:p>
          </p:txBody>
        </p:sp>
        <p:sp>
          <p:nvSpPr>
            <p:cNvPr id="11" name="Graphic 106">
              <a:extLst>
                <a:ext uri="{FF2B5EF4-FFF2-40B4-BE49-F238E27FC236}">
                  <a16:creationId xmlns:a16="http://schemas.microsoft.com/office/drawing/2014/main" id="{A803C36A-A9BF-8AF4-EC79-CEFFC9C30809}"/>
                </a:ext>
              </a:extLst>
            </p:cNvPr>
            <p:cNvSpPr/>
            <p:nvPr/>
          </p:nvSpPr>
          <p:spPr>
            <a:xfrm>
              <a:off x="6434496"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435033EF-BC7A-D696-EE46-BB299A171EB5}"/>
              </a:ext>
            </a:extLst>
          </p:cNvPr>
          <p:cNvGrpSpPr/>
          <p:nvPr/>
        </p:nvGrpSpPr>
        <p:grpSpPr>
          <a:xfrm>
            <a:off x="925330" y="6079485"/>
            <a:ext cx="433046" cy="111262"/>
            <a:chOff x="9720261" y="4142897"/>
            <a:chExt cx="1306199" cy="335603"/>
          </a:xfrm>
        </p:grpSpPr>
        <p:sp>
          <p:nvSpPr>
            <p:cNvPr id="13" name="Graphic 202">
              <a:extLst>
                <a:ext uri="{FF2B5EF4-FFF2-40B4-BE49-F238E27FC236}">
                  <a16:creationId xmlns:a16="http://schemas.microsoft.com/office/drawing/2014/main" id="{D157D420-78DA-EA06-99F0-AA99C5441CA6}"/>
                </a:ext>
              </a:extLst>
            </p:cNvPr>
            <p:cNvSpPr/>
            <p:nvPr/>
          </p:nvSpPr>
          <p:spPr>
            <a:xfrm>
              <a:off x="9720261"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solidFill>
            <a:ln w="3739" cap="flat">
              <a:noFill/>
              <a:prstDash val="solid"/>
              <a:miter/>
            </a:ln>
          </p:spPr>
          <p:txBody>
            <a:bodyPr rtlCol="0" anchor="ctr"/>
            <a:lstStyle/>
            <a:p>
              <a:endParaRPr lang="en-US" dirty="0"/>
            </a:p>
          </p:txBody>
        </p:sp>
        <p:sp>
          <p:nvSpPr>
            <p:cNvPr id="14" name="Graphic 202">
              <a:extLst>
                <a:ext uri="{FF2B5EF4-FFF2-40B4-BE49-F238E27FC236}">
                  <a16:creationId xmlns:a16="http://schemas.microsoft.com/office/drawing/2014/main" id="{C19B6DD3-7B0B-5164-008D-C00F41029BD6}"/>
                </a:ext>
              </a:extLst>
            </p:cNvPr>
            <p:cNvSpPr/>
            <p:nvPr/>
          </p:nvSpPr>
          <p:spPr>
            <a:xfrm>
              <a:off x="10205558"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sp>
          <p:nvSpPr>
            <p:cNvPr id="15" name="Graphic 202">
              <a:extLst>
                <a:ext uri="{FF2B5EF4-FFF2-40B4-BE49-F238E27FC236}">
                  <a16:creationId xmlns:a16="http://schemas.microsoft.com/office/drawing/2014/main" id="{7780DF41-187C-B236-32B6-D23C8C2308A3}"/>
                </a:ext>
              </a:extLst>
            </p:cNvPr>
            <p:cNvSpPr/>
            <p:nvPr/>
          </p:nvSpPr>
          <p:spPr>
            <a:xfrm>
              <a:off x="10690855"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grpSp>
      <p:sp>
        <p:nvSpPr>
          <p:cNvPr id="23" name="TextBox 22">
            <a:extLst>
              <a:ext uri="{FF2B5EF4-FFF2-40B4-BE49-F238E27FC236}">
                <a16:creationId xmlns:a16="http://schemas.microsoft.com/office/drawing/2014/main" id="{28210C0F-F081-1E4C-33FD-7F8197D3E204}"/>
              </a:ext>
            </a:extLst>
          </p:cNvPr>
          <p:cNvSpPr txBox="1">
            <a:spLocks/>
          </p:cNvSpPr>
          <p:nvPr/>
        </p:nvSpPr>
        <p:spPr>
          <a:xfrm flipH="1">
            <a:off x="0" y="5895975"/>
            <a:ext cx="11932916"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defRPr/>
            </a:pPr>
            <a:endParaRPr lang="en-US" sz="1400" dirty="0">
              <a:solidFill>
                <a:schemeClr val="accent4">
                  <a:lumMod val="75000"/>
                </a:schemeClr>
              </a:solidFill>
            </a:endParaRPr>
          </a:p>
        </p:txBody>
      </p:sp>
      <p:pic>
        <p:nvPicPr>
          <p:cNvPr id="3" name="Graphic 2">
            <a:extLst>
              <a:ext uri="{FF2B5EF4-FFF2-40B4-BE49-F238E27FC236}">
                <a16:creationId xmlns:a16="http://schemas.microsoft.com/office/drawing/2014/main" id="{CFE0052A-FD59-0FFB-4843-0DF9FD6A9BDF}"/>
              </a:ext>
            </a:extLst>
          </p:cNvPr>
          <p:cNvPicPr>
            <a:picLocks noChangeAspect="1"/>
          </p:cNvPicPr>
          <p:nvPr/>
        </p:nvPicPr>
        <p:blipFill>
          <a:blip r:embed="rId4">
            <a:extLst>
              <a:ext uri="{96DAC541-7B7A-43D3-8B79-37D633B846F1}">
                <asvg:svgBlip xmlns:asvg="http://schemas.microsoft.com/office/drawing/2016/SVG/main" r:embed="rId5"/>
              </a:ext>
            </a:extLst>
          </a:blip>
          <a:srcRect t="26499"/>
          <a:stretch>
            <a:fillRect/>
          </a:stretch>
        </p:blipFill>
        <p:spPr>
          <a:xfrm flipH="1">
            <a:off x="3799840" y="1"/>
            <a:ext cx="1749196" cy="1462788"/>
          </a:xfrm>
          <a:custGeom>
            <a:avLst/>
            <a:gdLst>
              <a:gd name="connsiteX0" fmla="*/ 0 w 2272200"/>
              <a:gd name="connsiteY0" fmla="*/ 0 h 1900157"/>
              <a:gd name="connsiteX1" fmla="*/ 2272200 w 2272200"/>
              <a:gd name="connsiteY1" fmla="*/ 0 h 1900157"/>
              <a:gd name="connsiteX2" fmla="*/ 2272200 w 2272200"/>
              <a:gd name="connsiteY2" fmla="*/ 1900157 h 1900157"/>
              <a:gd name="connsiteX3" fmla="*/ 0 w 2272200"/>
              <a:gd name="connsiteY3" fmla="*/ 1900157 h 1900157"/>
            </a:gdLst>
            <a:ahLst/>
            <a:cxnLst>
              <a:cxn ang="0">
                <a:pos x="connsiteX0" y="connsiteY0"/>
              </a:cxn>
              <a:cxn ang="0">
                <a:pos x="connsiteX1" y="connsiteY1"/>
              </a:cxn>
              <a:cxn ang="0">
                <a:pos x="connsiteX2" y="connsiteY2"/>
              </a:cxn>
              <a:cxn ang="0">
                <a:pos x="connsiteX3" y="connsiteY3"/>
              </a:cxn>
            </a:cxnLst>
            <a:rect l="l" t="t" r="r" b="b"/>
            <a:pathLst>
              <a:path w="2272200" h="1900157">
                <a:moveTo>
                  <a:pt x="0" y="0"/>
                </a:moveTo>
                <a:lnTo>
                  <a:pt x="2272200" y="0"/>
                </a:lnTo>
                <a:lnTo>
                  <a:pt x="2272200" y="1900157"/>
                </a:lnTo>
                <a:lnTo>
                  <a:pt x="0" y="1900157"/>
                </a:lnTo>
                <a:close/>
              </a:path>
            </a:pathLst>
          </a:custGeom>
        </p:spPr>
      </p:pic>
      <p:sp>
        <p:nvSpPr>
          <p:cNvPr id="16" name="Rectangle: Single Corner Rounded 15">
            <a:extLst>
              <a:ext uri="{FF2B5EF4-FFF2-40B4-BE49-F238E27FC236}">
                <a16:creationId xmlns:a16="http://schemas.microsoft.com/office/drawing/2014/main" id="{4650463E-359D-D1AF-AF9B-6EC21F21FA5E}"/>
              </a:ext>
            </a:extLst>
          </p:cNvPr>
          <p:cNvSpPr/>
          <p:nvPr/>
        </p:nvSpPr>
        <p:spPr>
          <a:xfrm flipH="1">
            <a:off x="4484913" y="304800"/>
            <a:ext cx="7448001" cy="5590351"/>
          </a:xfrm>
          <a:prstGeom prst="round1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A58F9860-4C5B-D79A-8846-03A356144CB7}"/>
              </a:ext>
            </a:extLst>
          </p:cNvPr>
          <p:cNvSpPr/>
          <p:nvPr/>
        </p:nvSpPr>
        <p:spPr>
          <a:xfrm flipH="1">
            <a:off x="4581600" y="400051"/>
            <a:ext cx="7351316" cy="5495925"/>
          </a:xfrm>
          <a:custGeom>
            <a:avLst/>
            <a:gdLst>
              <a:gd name="connsiteX0" fmla="*/ 7085442 w 7351316"/>
              <a:gd name="connsiteY0" fmla="*/ 0 h 5495925"/>
              <a:gd name="connsiteX1" fmla="*/ 0 w 7351316"/>
              <a:gd name="connsiteY1" fmla="*/ 0 h 5495925"/>
              <a:gd name="connsiteX2" fmla="*/ 0 w 7351316"/>
              <a:gd name="connsiteY2" fmla="*/ 5495925 h 5495925"/>
              <a:gd name="connsiteX3" fmla="*/ 7351316 w 7351316"/>
              <a:gd name="connsiteY3" fmla="*/ 5495925 h 5495925"/>
              <a:gd name="connsiteX4" fmla="*/ 7351316 w 7351316"/>
              <a:gd name="connsiteY4" fmla="*/ 265874 h 5495925"/>
              <a:gd name="connsiteX5" fmla="*/ 7085442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7085442" y="0"/>
                </a:moveTo>
                <a:lnTo>
                  <a:pt x="0" y="0"/>
                </a:lnTo>
                <a:lnTo>
                  <a:pt x="0" y="5495925"/>
                </a:lnTo>
                <a:lnTo>
                  <a:pt x="7351316" y="5495925"/>
                </a:lnTo>
                <a:lnTo>
                  <a:pt x="7351316" y="265874"/>
                </a:lnTo>
                <a:cubicBezTo>
                  <a:pt x="7351316" y="119036"/>
                  <a:pt x="7232280" y="0"/>
                  <a:pt x="70854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4" name="Picture 43">
            <a:extLst>
              <a:ext uri="{FF2B5EF4-FFF2-40B4-BE49-F238E27FC236}">
                <a16:creationId xmlns:a16="http://schemas.microsoft.com/office/drawing/2014/main" id="{6438D492-F900-DD46-F942-7E4442B94483}"/>
              </a:ext>
            </a:extLst>
          </p:cNvPr>
          <p:cNvPicPr/>
          <p:nvPr/>
        </p:nvPicPr>
        <p:blipFill rotWithShape="1">
          <a:blip r:embed="rId6" cstate="print"/>
          <a:srcRect l="1072" r="1072"/>
          <a:stretch>
            <a:fillRect/>
          </a:stretch>
        </p:blipFill>
        <p:spPr>
          <a:xfrm>
            <a:off x="4581600" y="400051"/>
            <a:ext cx="7351316" cy="5495925"/>
          </a:xfrm>
          <a:custGeom>
            <a:avLst/>
            <a:gdLst>
              <a:gd name="connsiteX0" fmla="*/ 265874 w 7351317"/>
              <a:gd name="connsiteY0" fmla="*/ 0 h 5495925"/>
              <a:gd name="connsiteX1" fmla="*/ 7351317 w 7351317"/>
              <a:gd name="connsiteY1" fmla="*/ 0 h 5495925"/>
              <a:gd name="connsiteX2" fmla="*/ 7351317 w 7351317"/>
              <a:gd name="connsiteY2" fmla="*/ 5495925 h 5495925"/>
              <a:gd name="connsiteX3" fmla="*/ 0 w 7351317"/>
              <a:gd name="connsiteY3" fmla="*/ 5495925 h 5495925"/>
              <a:gd name="connsiteX4" fmla="*/ 0 w 7351317"/>
              <a:gd name="connsiteY4" fmla="*/ 265874 h 5495925"/>
              <a:gd name="connsiteX5" fmla="*/ 265874 w 7351317"/>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7" h="5495925">
                <a:moveTo>
                  <a:pt x="265874" y="0"/>
                </a:moveTo>
                <a:lnTo>
                  <a:pt x="7351317" y="0"/>
                </a:lnTo>
                <a:lnTo>
                  <a:pt x="7351317" y="5495925"/>
                </a:lnTo>
                <a:lnTo>
                  <a:pt x="0" y="5495925"/>
                </a:lnTo>
                <a:lnTo>
                  <a:pt x="0" y="265874"/>
                </a:lnTo>
                <a:cubicBezTo>
                  <a:pt x="0" y="119036"/>
                  <a:pt x="119036" y="0"/>
                  <a:pt x="265874" y="0"/>
                </a:cubicBezTo>
                <a:close/>
              </a:path>
            </a:pathLst>
          </a:custGeom>
        </p:spPr>
      </p:pic>
      <p:sp>
        <p:nvSpPr>
          <p:cNvPr id="21" name="Rectangle 20">
            <a:extLst>
              <a:ext uri="{FF2B5EF4-FFF2-40B4-BE49-F238E27FC236}">
                <a16:creationId xmlns:a16="http://schemas.microsoft.com/office/drawing/2014/main" id="{023DCC21-2A96-8B28-1A26-01048FBCDD13}"/>
              </a:ext>
            </a:extLst>
          </p:cNvPr>
          <p:cNvSpPr/>
          <p:nvPr/>
        </p:nvSpPr>
        <p:spPr>
          <a:xfrm flipH="1">
            <a:off x="11891680" y="2241"/>
            <a:ext cx="45719" cy="589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latin typeface="+mj-lt"/>
            </a:endParaRPr>
          </a:p>
        </p:txBody>
      </p:sp>
      <p:cxnSp>
        <p:nvCxnSpPr>
          <p:cNvPr id="22" name="Straight Connector 21">
            <a:extLst>
              <a:ext uri="{FF2B5EF4-FFF2-40B4-BE49-F238E27FC236}">
                <a16:creationId xmlns:a16="http://schemas.microsoft.com/office/drawing/2014/main" id="{2B449527-1158-B788-D1F5-1402BBD2F822}"/>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E7ACA6C-E5FA-52AA-B690-1C127B53FF35}"/>
              </a:ext>
            </a:extLst>
          </p:cNvPr>
          <p:cNvSpPr/>
          <p:nvPr/>
        </p:nvSpPr>
        <p:spPr>
          <a:xfrm>
            <a:off x="-4302" y="1914932"/>
            <a:ext cx="4493064" cy="3999131"/>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a:endParaRPr lang="en-US" kern="1200" dirty="0"/>
          </a:p>
        </p:txBody>
      </p:sp>
      <p:cxnSp>
        <p:nvCxnSpPr>
          <p:cNvPr id="29" name="Straight Connector 28">
            <a:extLst>
              <a:ext uri="{FF2B5EF4-FFF2-40B4-BE49-F238E27FC236}">
                <a16:creationId xmlns:a16="http://schemas.microsoft.com/office/drawing/2014/main" id="{773B17D3-FD87-17D0-82BA-261146FF4BB5}"/>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3" name="object 5">
            <a:extLst>
              <a:ext uri="{FF2B5EF4-FFF2-40B4-BE49-F238E27FC236}">
                <a16:creationId xmlns:a16="http://schemas.microsoft.com/office/drawing/2014/main" id="{66FA8B24-56AC-CC66-EE3E-D6C81705102B}"/>
              </a:ext>
            </a:extLst>
          </p:cNvPr>
          <p:cNvSpPr txBox="1"/>
          <p:nvPr/>
        </p:nvSpPr>
        <p:spPr>
          <a:xfrm>
            <a:off x="308029" y="2054611"/>
            <a:ext cx="3997819" cy="2984577"/>
          </a:xfrm>
          <a:prstGeom prst="rect">
            <a:avLst/>
          </a:prstGeom>
        </p:spPr>
        <p:txBody>
          <a:bodyPr vert="horz" wrap="square" lIns="0" tIns="29633" rIns="0" bIns="0" rtlCol="0">
            <a:spAutoFit/>
          </a:bodyPr>
          <a:lstStyle/>
          <a:p>
            <a:pPr>
              <a:spcBef>
                <a:spcPts val="233"/>
              </a:spcBef>
            </a:pPr>
            <a:r>
              <a:rPr lang="en-US" sz="1400" b="1" dirty="0">
                <a:solidFill>
                  <a:srgbClr val="9DCC38"/>
                </a:solidFill>
                <a:latin typeface="+mj-lt"/>
                <a:cs typeface="Graphik Black"/>
              </a:rPr>
              <a:t>ACTIVATION IDEA</a:t>
            </a:r>
            <a:endParaRPr lang="en-US" sz="1400" dirty="0">
              <a:solidFill>
                <a:srgbClr val="9DCC38"/>
              </a:solidFill>
              <a:latin typeface="+mj-lt"/>
              <a:cs typeface="Graphik Black"/>
            </a:endParaRPr>
          </a:p>
          <a:p>
            <a:pPr marR="140970">
              <a:spcAft>
                <a:spcPts val="600"/>
              </a:spcAft>
            </a:pPr>
            <a:r>
              <a:rPr lang="en-US" sz="1200" dirty="0">
                <a:solidFill>
                  <a:schemeClr val="bg1"/>
                </a:solidFill>
                <a:latin typeface="+mn-lt"/>
                <a:cs typeface="Graphik Medium"/>
              </a:rPr>
              <a:t>Partner with campus student organizations to educate on sustainable lifestyle changes. C&amp;U organizations are provided with a toolkit for hosting events where students can learn and share sustainability tips.</a:t>
            </a:r>
          </a:p>
          <a:p>
            <a:pPr marR="140970"/>
            <a:r>
              <a:rPr lang="en-US" sz="1200" dirty="0">
                <a:solidFill>
                  <a:schemeClr val="bg1"/>
                </a:solidFill>
                <a:latin typeface="+mn-lt"/>
                <a:cs typeface="Graphik Medium"/>
              </a:rPr>
              <a:t>The toolkit includes a tent, table, seed paper, biodegradable planters, potting soil, gardening gloves, recycled paper notebooks, and wooden pencils.</a:t>
            </a:r>
          </a:p>
          <a:p>
            <a:pPr marR="140970">
              <a:spcAft>
                <a:spcPts val="600"/>
              </a:spcAft>
            </a:pPr>
            <a:r>
              <a:rPr lang="en-US" sz="1200" dirty="0">
                <a:solidFill>
                  <a:schemeClr val="bg1"/>
                </a:solidFill>
                <a:latin typeface="+mn-lt"/>
                <a:cs typeface="Graphik Medium"/>
              </a:rPr>
              <a:t>Students pledge to make small, daily changes for the planet, writing their pledges on seed paper to plant in biodegradable planters. With care instructions provided, they can watch their pledges grow over the coming weeks.</a:t>
            </a:r>
          </a:p>
          <a:p>
            <a:pPr marR="140970"/>
            <a:r>
              <a:rPr lang="en-US" sz="1200" dirty="0">
                <a:solidFill>
                  <a:schemeClr val="bg1"/>
                </a:solidFill>
                <a:latin typeface="+mn-lt"/>
                <a:cs typeface="Graphik Medium"/>
              </a:rPr>
              <a:t>The tent can also serve as a venue for speaker series with sustainability influencers, crafting activities,</a:t>
            </a:r>
          </a:p>
          <a:p>
            <a:pPr marR="140970"/>
            <a:r>
              <a:rPr lang="en-US" sz="1200" dirty="0">
                <a:solidFill>
                  <a:schemeClr val="bg1"/>
                </a:solidFill>
                <a:latin typeface="+mn-lt"/>
                <a:cs typeface="Graphik Medium"/>
              </a:rPr>
              <a:t>and coordination for off-campus sustainability initiatives.</a:t>
            </a:r>
          </a:p>
        </p:txBody>
      </p:sp>
      <p:sp>
        <p:nvSpPr>
          <p:cNvPr id="35" name="Title 118">
            <a:extLst>
              <a:ext uri="{FF2B5EF4-FFF2-40B4-BE49-F238E27FC236}">
                <a16:creationId xmlns:a16="http://schemas.microsoft.com/office/drawing/2014/main" id="{7C5D174D-4FE2-3084-60A5-8A64BB618FAE}"/>
              </a:ext>
            </a:extLst>
          </p:cNvPr>
          <p:cNvSpPr txBox="1">
            <a:spLocks/>
          </p:cNvSpPr>
          <p:nvPr/>
        </p:nvSpPr>
        <p:spPr>
          <a:xfrm>
            <a:off x="290511" y="635841"/>
            <a:ext cx="4194400" cy="646331"/>
          </a:xfrm>
          <a:prstGeom prst="rect">
            <a:avLst/>
          </a:prstGeom>
        </p:spPr>
        <p:txBody>
          <a:bodyPr wrap="square" lIns="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100000"/>
              </a:lnSpc>
              <a:spcBef>
                <a:spcPts val="90"/>
              </a:spcBef>
            </a:pPr>
            <a:r>
              <a:rPr lang="en-US" sz="3600" dirty="0">
                <a:solidFill>
                  <a:schemeClr val="accent3"/>
                </a:solidFill>
                <a:cs typeface="Tahoma"/>
              </a:rPr>
              <a:t>Planting Change</a:t>
            </a:r>
          </a:p>
        </p:txBody>
      </p:sp>
      <p:sp>
        <p:nvSpPr>
          <p:cNvPr id="2" name="object 6">
            <a:extLst>
              <a:ext uri="{FF2B5EF4-FFF2-40B4-BE49-F238E27FC236}">
                <a16:creationId xmlns:a16="http://schemas.microsoft.com/office/drawing/2014/main" id="{DCB14F53-3B32-DF4B-BAE6-4F0167E42659}"/>
              </a:ext>
            </a:extLst>
          </p:cNvPr>
          <p:cNvSpPr txBox="1"/>
          <p:nvPr/>
        </p:nvSpPr>
        <p:spPr>
          <a:xfrm>
            <a:off x="1603645" y="5965960"/>
            <a:ext cx="1644175" cy="164019"/>
          </a:xfrm>
          <a:prstGeom prst="rect">
            <a:avLst/>
          </a:prstGeom>
        </p:spPr>
        <p:txBody>
          <a:bodyPr vert="horz" wrap="square" lIns="0" tIns="0" rIns="0" bIns="0" rtlCol="0" anchor="t" anchorCtr="0">
            <a:spAutoFit/>
          </a:bodyPr>
          <a:lstStyle/>
          <a:p>
            <a:pPr marL="10583" marR="4233">
              <a:lnSpc>
                <a:spcPct val="113700"/>
              </a:lnSpc>
              <a:spcBef>
                <a:spcPts val="83"/>
              </a:spcBef>
            </a:pPr>
            <a:r>
              <a:rPr lang="en-US" sz="1000" dirty="0">
                <a:solidFill>
                  <a:schemeClr val="bg1"/>
                </a:solidFill>
                <a:latin typeface="+mn-lt"/>
                <a:cs typeface="Graphik Medium"/>
              </a:rPr>
              <a:t>See</a:t>
            </a:r>
            <a:r>
              <a:rPr lang="en-US" sz="1000" spc="-12" dirty="0">
                <a:solidFill>
                  <a:schemeClr val="bg1"/>
                </a:solidFill>
                <a:latin typeface="+mn-lt"/>
                <a:cs typeface="Graphik Medium"/>
              </a:rPr>
              <a:t> </a:t>
            </a:r>
            <a:r>
              <a:rPr lang="en-US" sz="1000" dirty="0">
                <a:solidFill>
                  <a:schemeClr val="bg1"/>
                </a:solidFill>
                <a:latin typeface="+mn-lt"/>
                <a:cs typeface="Graphik Medium"/>
              </a:rPr>
              <a:t>cost</a:t>
            </a:r>
            <a:r>
              <a:rPr lang="en-US" sz="1000" spc="-12" dirty="0">
                <a:solidFill>
                  <a:schemeClr val="bg1"/>
                </a:solidFill>
                <a:latin typeface="+mn-lt"/>
                <a:cs typeface="Graphik Medium"/>
              </a:rPr>
              <a:t> </a:t>
            </a:r>
            <a:r>
              <a:rPr lang="en-US" sz="1000" dirty="0">
                <a:solidFill>
                  <a:schemeClr val="bg1"/>
                </a:solidFill>
                <a:latin typeface="+mn-lt"/>
                <a:cs typeface="Graphik Medium"/>
              </a:rPr>
              <a:t>sheet</a:t>
            </a:r>
            <a:r>
              <a:rPr lang="en-US" sz="1000" spc="-8" dirty="0">
                <a:solidFill>
                  <a:schemeClr val="bg1"/>
                </a:solidFill>
                <a:latin typeface="+mn-lt"/>
                <a:cs typeface="Graphik Medium"/>
              </a:rPr>
              <a:t> </a:t>
            </a:r>
            <a:r>
              <a:rPr lang="en-US" sz="1000" dirty="0">
                <a:solidFill>
                  <a:schemeClr val="bg1"/>
                </a:solidFill>
                <a:latin typeface="+mn-lt"/>
                <a:cs typeface="Graphik Medium"/>
              </a:rPr>
              <a:t>for</a:t>
            </a:r>
            <a:r>
              <a:rPr lang="en-US" sz="1000" spc="-12" dirty="0">
                <a:solidFill>
                  <a:schemeClr val="bg1"/>
                </a:solidFill>
                <a:latin typeface="+mn-lt"/>
                <a:cs typeface="Graphik Medium"/>
              </a:rPr>
              <a:t> </a:t>
            </a:r>
            <a:r>
              <a:rPr lang="en-US" sz="1000" spc="-8" dirty="0">
                <a:solidFill>
                  <a:schemeClr val="bg1"/>
                </a:solidFill>
                <a:latin typeface="+mn-lt"/>
                <a:cs typeface="Graphik Medium"/>
              </a:rPr>
              <a:t>pricing. </a:t>
            </a:r>
            <a:endParaRPr lang="en-US" sz="1000" dirty="0">
              <a:solidFill>
                <a:schemeClr val="bg1"/>
              </a:solidFill>
              <a:latin typeface="+mn-lt"/>
              <a:cs typeface="Graphik Medium"/>
            </a:endParaRPr>
          </a:p>
        </p:txBody>
      </p:sp>
      <p:sp>
        <p:nvSpPr>
          <p:cNvPr id="17" name="Rectangle: Rounded Corners 16">
            <a:extLst>
              <a:ext uri="{FF2B5EF4-FFF2-40B4-BE49-F238E27FC236}">
                <a16:creationId xmlns:a16="http://schemas.microsoft.com/office/drawing/2014/main" id="{A9D00108-9740-5480-DF49-2D8C627BB1D4}"/>
              </a:ext>
            </a:extLst>
          </p:cNvPr>
          <p:cNvSpPr/>
          <p:nvPr/>
        </p:nvSpPr>
        <p:spPr>
          <a:xfrm>
            <a:off x="324695" y="5970086"/>
            <a:ext cx="1108800" cy="331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6CAA2CBB-0BD8-A8A0-AB36-EB2A6DF4A3A1}"/>
              </a:ext>
            </a:extLst>
          </p:cNvPr>
          <p:cNvGrpSpPr/>
          <p:nvPr/>
        </p:nvGrpSpPr>
        <p:grpSpPr>
          <a:xfrm>
            <a:off x="909139" y="6016009"/>
            <a:ext cx="469516" cy="242519"/>
            <a:chOff x="6557650" y="5116918"/>
            <a:chExt cx="1263562" cy="585470"/>
          </a:xfrm>
        </p:grpSpPr>
        <p:sp>
          <p:nvSpPr>
            <p:cNvPr id="20" name="Rectangle: Rounded Corners 19">
              <a:extLst>
                <a:ext uri="{FF2B5EF4-FFF2-40B4-BE49-F238E27FC236}">
                  <a16:creationId xmlns:a16="http://schemas.microsoft.com/office/drawing/2014/main" id="{C07DF5AF-16CD-1AE3-5962-145781071A67}"/>
                </a:ext>
              </a:extLst>
            </p:cNvPr>
            <p:cNvSpPr/>
            <p:nvPr/>
          </p:nvSpPr>
          <p:spPr>
            <a:xfrm>
              <a:off x="6557650" y="5116918"/>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DDFA185D-71CB-D602-A613-D283F6FD4FA5}"/>
                </a:ext>
              </a:extLst>
            </p:cNvPr>
            <p:cNvGrpSpPr/>
            <p:nvPr/>
          </p:nvGrpSpPr>
          <p:grpSpPr>
            <a:xfrm>
              <a:off x="6615707" y="5241852"/>
              <a:ext cx="1147449" cy="335603"/>
              <a:chOff x="5260421" y="5045904"/>
              <a:chExt cx="1147449" cy="335603"/>
            </a:xfrm>
          </p:grpSpPr>
          <p:sp>
            <p:nvSpPr>
              <p:cNvPr id="25" name="Graphic 202">
                <a:extLst>
                  <a:ext uri="{FF2B5EF4-FFF2-40B4-BE49-F238E27FC236}">
                    <a16:creationId xmlns:a16="http://schemas.microsoft.com/office/drawing/2014/main" id="{6074F527-33A4-DCD7-87C6-D6E8A9A3D584}"/>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
            <p:nvSpPr>
              <p:cNvPr id="27" name="Graphic 202">
                <a:extLst>
                  <a:ext uri="{FF2B5EF4-FFF2-40B4-BE49-F238E27FC236}">
                    <a16:creationId xmlns:a16="http://schemas.microsoft.com/office/drawing/2014/main" id="{1900319F-A60D-9ADD-C1AB-8B0A7011F7E5}"/>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grpSp>
      <p:grpSp>
        <p:nvGrpSpPr>
          <p:cNvPr id="31" name="Group 30">
            <a:extLst>
              <a:ext uri="{FF2B5EF4-FFF2-40B4-BE49-F238E27FC236}">
                <a16:creationId xmlns:a16="http://schemas.microsoft.com/office/drawing/2014/main" id="{ADC419C8-4A24-E2F5-4D83-3ED716C1B830}"/>
              </a:ext>
            </a:extLst>
          </p:cNvPr>
          <p:cNvGrpSpPr/>
          <p:nvPr/>
        </p:nvGrpSpPr>
        <p:grpSpPr>
          <a:xfrm>
            <a:off x="368234" y="6022907"/>
            <a:ext cx="516538" cy="235621"/>
            <a:chOff x="5202364" y="3109011"/>
            <a:chExt cx="1263562" cy="585470"/>
          </a:xfrm>
        </p:grpSpPr>
        <p:sp>
          <p:nvSpPr>
            <p:cNvPr id="36" name="Rectangle: Rounded Corners 35">
              <a:extLst>
                <a:ext uri="{FF2B5EF4-FFF2-40B4-BE49-F238E27FC236}">
                  <a16:creationId xmlns:a16="http://schemas.microsoft.com/office/drawing/2014/main" id="{70B995B4-5D2D-9DBE-EC3F-ADC5EF35363D}"/>
                </a:ext>
              </a:extLst>
            </p:cNvPr>
            <p:cNvSpPr/>
            <p:nvPr/>
          </p:nvSpPr>
          <p:spPr>
            <a:xfrm>
              <a:off x="5202364"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898B3A99-98D5-FECC-B415-D076A241788F}"/>
                </a:ext>
              </a:extLst>
            </p:cNvPr>
            <p:cNvGrpSpPr/>
            <p:nvPr/>
          </p:nvGrpSpPr>
          <p:grpSpPr>
            <a:xfrm>
              <a:off x="5286035" y="3199382"/>
              <a:ext cx="1096221" cy="404728"/>
              <a:chOff x="5294061" y="2865321"/>
              <a:chExt cx="1096221" cy="404728"/>
            </a:xfrm>
          </p:grpSpPr>
          <p:sp>
            <p:nvSpPr>
              <p:cNvPr id="38" name="Graphic 106">
                <a:extLst>
                  <a:ext uri="{FF2B5EF4-FFF2-40B4-BE49-F238E27FC236}">
                    <a16:creationId xmlns:a16="http://schemas.microsoft.com/office/drawing/2014/main" id="{46AA6354-8492-D4F5-145E-73278987A8FE}"/>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40" name="Graphic 106">
                <a:extLst>
                  <a:ext uri="{FF2B5EF4-FFF2-40B4-BE49-F238E27FC236}">
                    <a16:creationId xmlns:a16="http://schemas.microsoft.com/office/drawing/2014/main" id="{978D5FEB-DEF9-56F6-6F66-1B2056A8BC21}"/>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41" name="Graphic 106">
                <a:extLst>
                  <a:ext uri="{FF2B5EF4-FFF2-40B4-BE49-F238E27FC236}">
                    <a16:creationId xmlns:a16="http://schemas.microsoft.com/office/drawing/2014/main" id="{5A832AD5-6FAE-C3D6-CE71-51EA938A0A2C}"/>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grpSp>
      </p:grpSp>
      <p:sp>
        <p:nvSpPr>
          <p:cNvPr id="42" name="Graphic 202">
            <a:extLst>
              <a:ext uri="{FF2B5EF4-FFF2-40B4-BE49-F238E27FC236}">
                <a16:creationId xmlns:a16="http://schemas.microsoft.com/office/drawing/2014/main" id="{66A7BDC4-4B22-3708-4908-541D560733BD}"/>
              </a:ext>
            </a:extLst>
          </p:cNvPr>
          <p:cNvSpPr/>
          <p:nvPr/>
        </p:nvSpPr>
        <p:spPr>
          <a:xfrm>
            <a:off x="1076400" y="6065192"/>
            <a:ext cx="124705" cy="139017"/>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sp>
        <p:nvSpPr>
          <p:cNvPr id="43" name="Graphic 106">
            <a:extLst>
              <a:ext uri="{FF2B5EF4-FFF2-40B4-BE49-F238E27FC236}">
                <a16:creationId xmlns:a16="http://schemas.microsoft.com/office/drawing/2014/main" id="{DE5A7D42-3B8D-59A0-6DFD-9FE2C88C99B5}"/>
              </a:ext>
            </a:extLst>
          </p:cNvPr>
          <p:cNvSpPr/>
          <p:nvPr/>
        </p:nvSpPr>
        <p:spPr>
          <a:xfrm>
            <a:off x="524726" y="6059277"/>
            <a:ext cx="88929" cy="162882"/>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leaf pattern with a few green leaves&#10;&#10;AI-generated content may be incorrect.">
            <a:extLst>
              <a:ext uri="{FF2B5EF4-FFF2-40B4-BE49-F238E27FC236}">
                <a16:creationId xmlns:a16="http://schemas.microsoft.com/office/drawing/2014/main" id="{588659D8-55C6-8D2A-ED7E-B4013CDC39D6}"/>
              </a:ext>
            </a:extLst>
          </p:cNvPr>
          <p:cNvPicPr>
            <a:picLocks noChangeAspect="1"/>
          </p:cNvPicPr>
          <p:nvPr/>
        </p:nvPicPr>
        <p:blipFill rotWithShape="1">
          <a:blip r:embed="rId3">
            <a:alphaModFix/>
          </a:blip>
          <a:srcRect l="21741" r="21741"/>
          <a:stretch>
            <a:fillRect/>
          </a:stretch>
        </p:blipFill>
        <p:spPr>
          <a:xfrm>
            <a:off x="-1" y="1911763"/>
            <a:ext cx="4484914" cy="4463637"/>
          </a:xfrm>
          <a:custGeom>
            <a:avLst/>
            <a:gdLst>
              <a:gd name="connsiteX0" fmla="*/ 0 w 4484914"/>
              <a:gd name="connsiteY0" fmla="*/ 0 h 4463637"/>
              <a:gd name="connsiteX1" fmla="*/ 4484914 w 4484914"/>
              <a:gd name="connsiteY1" fmla="*/ 0 h 4463637"/>
              <a:gd name="connsiteX2" fmla="*/ 4484914 w 4484914"/>
              <a:gd name="connsiteY2" fmla="*/ 4463637 h 4463637"/>
              <a:gd name="connsiteX3" fmla="*/ 0 w 4484914"/>
              <a:gd name="connsiteY3" fmla="*/ 4463637 h 4463637"/>
            </a:gdLst>
            <a:ahLst/>
            <a:cxnLst>
              <a:cxn ang="0">
                <a:pos x="connsiteX0" y="connsiteY0"/>
              </a:cxn>
              <a:cxn ang="0">
                <a:pos x="connsiteX1" y="connsiteY1"/>
              </a:cxn>
              <a:cxn ang="0">
                <a:pos x="connsiteX2" y="connsiteY2"/>
              </a:cxn>
              <a:cxn ang="0">
                <a:pos x="connsiteX3" y="connsiteY3"/>
              </a:cxn>
            </a:cxnLst>
            <a:rect l="l" t="t" r="r" b="b"/>
            <a:pathLst>
              <a:path w="4484914" h="4463637">
                <a:moveTo>
                  <a:pt x="0" y="0"/>
                </a:moveTo>
                <a:lnTo>
                  <a:pt x="4484914" y="0"/>
                </a:lnTo>
                <a:lnTo>
                  <a:pt x="4484914" y="4463637"/>
                </a:lnTo>
                <a:lnTo>
                  <a:pt x="0" y="4463637"/>
                </a:lnTo>
                <a:close/>
              </a:path>
            </a:pathLst>
          </a:custGeom>
        </p:spPr>
      </p:pic>
      <p:sp>
        <p:nvSpPr>
          <p:cNvPr id="16" name="Rectangle 15">
            <a:extLst>
              <a:ext uri="{FF2B5EF4-FFF2-40B4-BE49-F238E27FC236}">
                <a16:creationId xmlns:a16="http://schemas.microsoft.com/office/drawing/2014/main" id="{C881DF9E-33E3-6DDB-BD2D-AEF381A1AC28}"/>
              </a:ext>
            </a:extLst>
          </p:cNvPr>
          <p:cNvSpPr/>
          <p:nvPr/>
        </p:nvSpPr>
        <p:spPr>
          <a:xfrm>
            <a:off x="-1" y="1911762"/>
            <a:ext cx="4484915" cy="4463637"/>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pic>
        <p:nvPicPr>
          <p:cNvPr id="2" name="Graphic 1">
            <a:extLst>
              <a:ext uri="{FF2B5EF4-FFF2-40B4-BE49-F238E27FC236}">
                <a16:creationId xmlns:a16="http://schemas.microsoft.com/office/drawing/2014/main" id="{D8C52F94-20FB-7E44-1E92-04A5E2170119}"/>
              </a:ext>
            </a:extLst>
          </p:cNvPr>
          <p:cNvPicPr>
            <a:picLocks noChangeAspect="1"/>
          </p:cNvPicPr>
          <p:nvPr/>
        </p:nvPicPr>
        <p:blipFill>
          <a:blip r:embed="rId4">
            <a:extLst>
              <a:ext uri="{96DAC541-7B7A-43D3-8B79-37D633B846F1}">
                <asvg:svgBlip xmlns:asvg="http://schemas.microsoft.com/office/drawing/2016/SVG/main" r:embed="rId5"/>
              </a:ext>
            </a:extLst>
          </a:blip>
          <a:srcRect t="26499"/>
          <a:stretch>
            <a:fillRect/>
          </a:stretch>
        </p:blipFill>
        <p:spPr>
          <a:xfrm flipH="1">
            <a:off x="3799840" y="1"/>
            <a:ext cx="1749196" cy="1462788"/>
          </a:xfrm>
          <a:custGeom>
            <a:avLst/>
            <a:gdLst>
              <a:gd name="connsiteX0" fmla="*/ 0 w 2272200"/>
              <a:gd name="connsiteY0" fmla="*/ 0 h 1900157"/>
              <a:gd name="connsiteX1" fmla="*/ 2272200 w 2272200"/>
              <a:gd name="connsiteY1" fmla="*/ 0 h 1900157"/>
              <a:gd name="connsiteX2" fmla="*/ 2272200 w 2272200"/>
              <a:gd name="connsiteY2" fmla="*/ 1900157 h 1900157"/>
              <a:gd name="connsiteX3" fmla="*/ 0 w 2272200"/>
              <a:gd name="connsiteY3" fmla="*/ 1900157 h 1900157"/>
            </a:gdLst>
            <a:ahLst/>
            <a:cxnLst>
              <a:cxn ang="0">
                <a:pos x="connsiteX0" y="connsiteY0"/>
              </a:cxn>
              <a:cxn ang="0">
                <a:pos x="connsiteX1" y="connsiteY1"/>
              </a:cxn>
              <a:cxn ang="0">
                <a:pos x="connsiteX2" y="connsiteY2"/>
              </a:cxn>
              <a:cxn ang="0">
                <a:pos x="connsiteX3" y="connsiteY3"/>
              </a:cxn>
            </a:cxnLst>
            <a:rect l="l" t="t" r="r" b="b"/>
            <a:pathLst>
              <a:path w="2272200" h="1900157">
                <a:moveTo>
                  <a:pt x="0" y="0"/>
                </a:moveTo>
                <a:lnTo>
                  <a:pt x="2272200" y="0"/>
                </a:lnTo>
                <a:lnTo>
                  <a:pt x="2272200" y="1900157"/>
                </a:lnTo>
                <a:lnTo>
                  <a:pt x="0" y="1900157"/>
                </a:lnTo>
                <a:close/>
              </a:path>
            </a:pathLst>
          </a:custGeom>
        </p:spPr>
      </p:pic>
      <p:cxnSp>
        <p:nvCxnSpPr>
          <p:cNvPr id="19" name="Straight Connector 18">
            <a:extLst>
              <a:ext uri="{FF2B5EF4-FFF2-40B4-BE49-F238E27FC236}">
                <a16:creationId xmlns:a16="http://schemas.microsoft.com/office/drawing/2014/main" id="{0B48B802-CD9E-FBB8-4E8E-981265C0A288}"/>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Single Corner Rounded 19">
            <a:extLst>
              <a:ext uri="{FF2B5EF4-FFF2-40B4-BE49-F238E27FC236}">
                <a16:creationId xmlns:a16="http://schemas.microsoft.com/office/drawing/2014/main" id="{3FCE05C6-410D-700B-2699-37A5455387EA}"/>
              </a:ext>
            </a:extLst>
          </p:cNvPr>
          <p:cNvSpPr/>
          <p:nvPr/>
        </p:nvSpPr>
        <p:spPr>
          <a:xfrm flipH="1">
            <a:off x="4484913" y="304800"/>
            <a:ext cx="7448001" cy="5590351"/>
          </a:xfrm>
          <a:prstGeom prst="round1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roy Medium"/>
              <a:ea typeface="+mn-ea"/>
              <a:cs typeface="+mn-cs"/>
            </a:endParaRPr>
          </a:p>
        </p:txBody>
      </p:sp>
      <p:sp>
        <p:nvSpPr>
          <p:cNvPr id="21" name="Freeform: Shape 20">
            <a:extLst>
              <a:ext uri="{FF2B5EF4-FFF2-40B4-BE49-F238E27FC236}">
                <a16:creationId xmlns:a16="http://schemas.microsoft.com/office/drawing/2014/main" id="{B88F1B08-87A6-64B8-A50B-8DA0DC43FE39}"/>
              </a:ext>
            </a:extLst>
          </p:cNvPr>
          <p:cNvSpPr/>
          <p:nvPr/>
        </p:nvSpPr>
        <p:spPr>
          <a:xfrm flipH="1">
            <a:off x="4581600" y="400051"/>
            <a:ext cx="7351316" cy="5495925"/>
          </a:xfrm>
          <a:custGeom>
            <a:avLst/>
            <a:gdLst>
              <a:gd name="connsiteX0" fmla="*/ 7085442 w 7351316"/>
              <a:gd name="connsiteY0" fmla="*/ 0 h 5495925"/>
              <a:gd name="connsiteX1" fmla="*/ 0 w 7351316"/>
              <a:gd name="connsiteY1" fmla="*/ 0 h 5495925"/>
              <a:gd name="connsiteX2" fmla="*/ 0 w 7351316"/>
              <a:gd name="connsiteY2" fmla="*/ 5495925 h 5495925"/>
              <a:gd name="connsiteX3" fmla="*/ 7351316 w 7351316"/>
              <a:gd name="connsiteY3" fmla="*/ 5495925 h 5495925"/>
              <a:gd name="connsiteX4" fmla="*/ 7351316 w 7351316"/>
              <a:gd name="connsiteY4" fmla="*/ 265874 h 5495925"/>
              <a:gd name="connsiteX5" fmla="*/ 7085442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7085442" y="0"/>
                </a:moveTo>
                <a:lnTo>
                  <a:pt x="0" y="0"/>
                </a:lnTo>
                <a:lnTo>
                  <a:pt x="0" y="5495925"/>
                </a:lnTo>
                <a:lnTo>
                  <a:pt x="7351316" y="5495925"/>
                </a:lnTo>
                <a:lnTo>
                  <a:pt x="7351316" y="265874"/>
                </a:lnTo>
                <a:cubicBezTo>
                  <a:pt x="7351316" y="119036"/>
                  <a:pt x="7232280" y="0"/>
                  <a:pt x="70854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roy Medium"/>
              <a:ea typeface="+mn-ea"/>
              <a:cs typeface="+mn-cs"/>
            </a:endParaRPr>
          </a:p>
        </p:txBody>
      </p:sp>
      <p:sp>
        <p:nvSpPr>
          <p:cNvPr id="23" name="TextBox 22">
            <a:extLst>
              <a:ext uri="{FF2B5EF4-FFF2-40B4-BE49-F238E27FC236}">
                <a16:creationId xmlns:a16="http://schemas.microsoft.com/office/drawing/2014/main" id="{4973515D-E6AB-9E03-6D9F-BC10FE08417E}"/>
              </a:ext>
            </a:extLst>
          </p:cNvPr>
          <p:cNvSpPr txBox="1">
            <a:spLocks/>
          </p:cNvSpPr>
          <p:nvPr/>
        </p:nvSpPr>
        <p:spPr>
          <a:xfrm flipH="1">
            <a:off x="0" y="5895975"/>
            <a:ext cx="11932916"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BFDE7D">
                  <a:lumMod val="75000"/>
                </a:srgbClr>
              </a:solidFill>
              <a:effectLst/>
              <a:uLnTx/>
              <a:uFillTx/>
            </a:endParaRPr>
          </a:p>
        </p:txBody>
      </p:sp>
      <p:sp>
        <p:nvSpPr>
          <p:cNvPr id="42" name="Title 118">
            <a:extLst>
              <a:ext uri="{FF2B5EF4-FFF2-40B4-BE49-F238E27FC236}">
                <a16:creationId xmlns:a16="http://schemas.microsoft.com/office/drawing/2014/main" id="{B9A5D396-5AA8-D2D8-BCA8-A6CCA3FF7D22}"/>
              </a:ext>
            </a:extLst>
          </p:cNvPr>
          <p:cNvSpPr txBox="1">
            <a:spLocks/>
          </p:cNvSpPr>
          <p:nvPr/>
        </p:nvSpPr>
        <p:spPr>
          <a:xfrm>
            <a:off x="268106" y="635841"/>
            <a:ext cx="4167045" cy="1200329"/>
          </a:xfrm>
          <a:prstGeom prst="rect">
            <a:avLst/>
          </a:prstGeom>
        </p:spPr>
        <p:txBody>
          <a:bodyPr wrap="square" lIns="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lang="en-US" sz="3600" b="0" i="0" u="none" strike="noStrike" kern="1200" cap="all" spc="0" normalizeH="0" baseline="0" noProof="0" dirty="0">
                <a:ln>
                  <a:noFill/>
                </a:ln>
                <a:solidFill>
                  <a:srgbClr val="2B660F"/>
                </a:solidFill>
                <a:effectLst/>
                <a:uLnTx/>
                <a:uFillTx/>
                <a:latin typeface="GT Pressura LCG Black"/>
                <a:ea typeface="+mj-ea"/>
                <a:cs typeface="Tahoma"/>
              </a:rPr>
              <a:t>MOVIE NIGHT POP-UPS</a:t>
            </a:r>
          </a:p>
        </p:txBody>
      </p:sp>
      <p:sp>
        <p:nvSpPr>
          <p:cNvPr id="43" name="object 5">
            <a:extLst>
              <a:ext uri="{FF2B5EF4-FFF2-40B4-BE49-F238E27FC236}">
                <a16:creationId xmlns:a16="http://schemas.microsoft.com/office/drawing/2014/main" id="{0C9B8A72-ED28-353F-16F4-23B4A25ADC30}"/>
              </a:ext>
            </a:extLst>
          </p:cNvPr>
          <p:cNvSpPr txBox="1"/>
          <p:nvPr/>
        </p:nvSpPr>
        <p:spPr>
          <a:xfrm>
            <a:off x="308029" y="2054611"/>
            <a:ext cx="3997819" cy="2887115"/>
          </a:xfrm>
          <a:prstGeom prst="rect">
            <a:avLst/>
          </a:prstGeom>
        </p:spPr>
        <p:txBody>
          <a:bodyPr vert="horz" wrap="square" lIns="0" tIns="29633" rIns="0" bIns="0" rtlCol="0">
            <a:spAutoFit/>
          </a:bodyPr>
          <a:lstStyle/>
          <a:p>
            <a:pPr marL="0" marR="0" lvl="0" indent="0" defTabSz="914400" eaLnBrk="1" fontAlgn="auto" latinLnBrk="0" hangingPunct="1">
              <a:lnSpc>
                <a:spcPct val="100000"/>
              </a:lnSpc>
              <a:spcBef>
                <a:spcPts val="233"/>
              </a:spcBef>
              <a:spcAft>
                <a:spcPts val="0"/>
              </a:spcAft>
              <a:buClrTx/>
              <a:buSzTx/>
              <a:buFontTx/>
              <a:buNone/>
              <a:tabLst/>
              <a:defRPr/>
            </a:pPr>
            <a:r>
              <a:rPr kumimoji="0" lang="en-US" sz="1400" b="1" i="0" u="none" strike="noStrike" kern="0" cap="none" spc="0" normalizeH="0" baseline="0" noProof="0" dirty="0">
                <a:ln>
                  <a:noFill/>
                </a:ln>
                <a:solidFill>
                  <a:srgbClr val="9DCC38"/>
                </a:solidFill>
                <a:effectLst/>
                <a:uLnTx/>
                <a:uFillTx/>
                <a:latin typeface="GT Pressura LCG Black"/>
                <a:cs typeface="Graphik Black"/>
              </a:rPr>
              <a:t>ACTIVATION IDEA</a:t>
            </a:r>
            <a:endParaRPr kumimoji="0" lang="en-US" sz="1400" b="0" i="0" u="none" strike="noStrike" kern="0" cap="none" spc="0" normalizeH="0" baseline="0" noProof="0" dirty="0">
              <a:ln>
                <a:noFill/>
              </a:ln>
              <a:solidFill>
                <a:srgbClr val="9DCC38"/>
              </a:solidFill>
              <a:effectLst/>
              <a:uLnTx/>
              <a:uFillTx/>
              <a:latin typeface="GT Pressura LCG Black"/>
              <a:cs typeface="Graphik Black"/>
            </a:endParaRPr>
          </a:p>
          <a:p>
            <a:pPr marL="0" marR="141282"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Gilroy Medium"/>
                <a:cs typeface="Graphik Medium"/>
              </a:rPr>
              <a:t>Let’s bring students together to spark conversation, inspire action, and celebrate sustainable choices. Organize a movie night on campus that incorporates solar energy to help minimize its environmental impact.</a:t>
            </a:r>
          </a:p>
          <a:p>
            <a:pPr marL="0" marR="141282"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Gilroy Medium"/>
              <a:cs typeface="Graphik Medium"/>
            </a:endParaRPr>
          </a:p>
          <a:p>
            <a:pPr marL="0" marR="0" lvl="0" indent="0" defTabSz="914400" eaLnBrk="1" fontAlgn="auto" latinLnBrk="0" hangingPunct="1">
              <a:lnSpc>
                <a:spcPct val="100000"/>
              </a:lnSpc>
              <a:spcBef>
                <a:spcPts val="233"/>
              </a:spcBef>
              <a:spcAft>
                <a:spcPts val="0"/>
              </a:spcAft>
              <a:buClrTx/>
              <a:buSzTx/>
              <a:buFontTx/>
              <a:buNone/>
              <a:tabLst/>
              <a:defRPr/>
            </a:pPr>
            <a:r>
              <a:rPr kumimoji="0" lang="en-US" sz="1400" b="1" i="0" u="none" strike="noStrike" kern="0" cap="none" spc="0" normalizeH="0" baseline="0" noProof="0" dirty="0">
                <a:ln>
                  <a:noFill/>
                </a:ln>
                <a:solidFill>
                  <a:srgbClr val="9DCC38"/>
                </a:solidFill>
                <a:effectLst/>
                <a:uLnTx/>
                <a:uFillTx/>
                <a:latin typeface="GT Pressura LCG Black"/>
              </a:rPr>
              <a:t>PLUS UP</a:t>
            </a:r>
          </a:p>
          <a:p>
            <a:pPr marL="0" marR="61381"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Gilroy Medium"/>
              </a:rPr>
              <a:t>Run digital influencer programs and partner with student organizations to spread awareness on campus. Host student movie night contests, where the winning film is featured as a pre-screen during the event.</a:t>
            </a:r>
          </a:p>
          <a:p>
            <a:pPr marL="0" marR="61381"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Gilroy Medium"/>
            </a:endParaRPr>
          </a:p>
          <a:p>
            <a:pPr marL="0" marR="61381"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Gilroy Medium"/>
            </a:endParaRPr>
          </a:p>
          <a:p>
            <a:pPr marL="0" marR="61381"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Gilroy Medium"/>
              </a:rPr>
              <a:t>Note: Actual screen size will vary by rental partner.</a:t>
            </a:r>
          </a:p>
        </p:txBody>
      </p:sp>
      <p:sp>
        <p:nvSpPr>
          <p:cNvPr id="70" name="object 6">
            <a:extLst>
              <a:ext uri="{FF2B5EF4-FFF2-40B4-BE49-F238E27FC236}">
                <a16:creationId xmlns:a16="http://schemas.microsoft.com/office/drawing/2014/main" id="{1F9F5883-8B5E-2258-F879-63834512EFD0}"/>
              </a:ext>
            </a:extLst>
          </p:cNvPr>
          <p:cNvSpPr txBox="1"/>
          <p:nvPr/>
        </p:nvSpPr>
        <p:spPr>
          <a:xfrm>
            <a:off x="1603645" y="5965960"/>
            <a:ext cx="1644175" cy="339452"/>
          </a:xfrm>
          <a:prstGeom prst="rect">
            <a:avLst/>
          </a:prstGeom>
        </p:spPr>
        <p:txBody>
          <a:bodyPr vert="horz" wrap="square" lIns="0" tIns="0" rIns="0" bIns="0" rtlCol="0" anchor="t" anchorCtr="0">
            <a:spAutoFit/>
          </a:bodyPr>
          <a:lstStyle/>
          <a:p>
            <a:pPr marL="10583" marR="4233" lvl="0" indent="0" defTabSz="914400" eaLnBrk="1" fontAlgn="auto" latinLnBrk="0" hangingPunct="1">
              <a:lnSpc>
                <a:spcPct val="113700"/>
              </a:lnSpc>
              <a:spcBef>
                <a:spcPts val="83"/>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Gilroy Medium"/>
                <a:cs typeface="Graphik Medium"/>
              </a:rPr>
              <a:t>See</a:t>
            </a:r>
            <a:r>
              <a:rPr kumimoji="0" lang="en-US" sz="1000" b="0" i="0" u="none" strike="noStrike" kern="0" cap="none" spc="-12" normalizeH="0" baseline="0" noProof="0" dirty="0">
                <a:ln>
                  <a:noFill/>
                </a:ln>
                <a:solidFill>
                  <a:prstClr val="white"/>
                </a:solidFill>
                <a:effectLst/>
                <a:uLnTx/>
                <a:uFillTx/>
                <a:latin typeface="Gilroy Medium"/>
                <a:cs typeface="Graphik Medium"/>
              </a:rPr>
              <a:t> </a:t>
            </a:r>
            <a:r>
              <a:rPr kumimoji="0" lang="en-US" sz="1000" b="0" i="0" u="none" strike="noStrike" kern="0" cap="none" spc="0" normalizeH="0" baseline="0" noProof="0" dirty="0">
                <a:ln>
                  <a:noFill/>
                </a:ln>
                <a:solidFill>
                  <a:prstClr val="white"/>
                </a:solidFill>
                <a:effectLst/>
                <a:uLnTx/>
                <a:uFillTx/>
                <a:latin typeface="Gilroy Medium"/>
                <a:cs typeface="Graphik Medium"/>
              </a:rPr>
              <a:t>cost</a:t>
            </a:r>
            <a:r>
              <a:rPr kumimoji="0" lang="en-US" sz="1000" b="0" i="0" u="none" strike="noStrike" kern="0" cap="none" spc="-12" normalizeH="0" baseline="0" noProof="0" dirty="0">
                <a:ln>
                  <a:noFill/>
                </a:ln>
                <a:solidFill>
                  <a:prstClr val="white"/>
                </a:solidFill>
                <a:effectLst/>
                <a:uLnTx/>
                <a:uFillTx/>
                <a:latin typeface="Gilroy Medium"/>
                <a:cs typeface="Graphik Medium"/>
              </a:rPr>
              <a:t> </a:t>
            </a:r>
            <a:r>
              <a:rPr kumimoji="0" lang="en-US" sz="1000" b="0" i="0" u="none" strike="noStrike" kern="0" cap="none" spc="0" normalizeH="0" baseline="0" noProof="0" dirty="0">
                <a:ln>
                  <a:noFill/>
                </a:ln>
                <a:solidFill>
                  <a:prstClr val="white"/>
                </a:solidFill>
                <a:effectLst/>
                <a:uLnTx/>
                <a:uFillTx/>
                <a:latin typeface="Gilroy Medium"/>
                <a:cs typeface="Graphik Medium"/>
              </a:rPr>
              <a:t>sheet</a:t>
            </a:r>
            <a:r>
              <a:rPr kumimoji="0" lang="en-US" sz="1000" b="0" i="0" u="none" strike="noStrike" kern="0" cap="none" spc="-8" normalizeH="0" baseline="0" noProof="0" dirty="0">
                <a:ln>
                  <a:noFill/>
                </a:ln>
                <a:solidFill>
                  <a:prstClr val="white"/>
                </a:solidFill>
                <a:effectLst/>
                <a:uLnTx/>
                <a:uFillTx/>
                <a:latin typeface="Gilroy Medium"/>
                <a:cs typeface="Graphik Medium"/>
              </a:rPr>
              <a:t> </a:t>
            </a:r>
            <a:r>
              <a:rPr kumimoji="0" lang="en-US" sz="1000" b="0" i="0" u="none" strike="noStrike" kern="0" cap="none" spc="0" normalizeH="0" baseline="0" noProof="0" dirty="0">
                <a:ln>
                  <a:noFill/>
                </a:ln>
                <a:solidFill>
                  <a:prstClr val="white"/>
                </a:solidFill>
                <a:effectLst/>
                <a:uLnTx/>
                <a:uFillTx/>
                <a:latin typeface="Gilroy Medium"/>
                <a:cs typeface="Graphik Medium"/>
              </a:rPr>
              <a:t>for</a:t>
            </a:r>
            <a:r>
              <a:rPr kumimoji="0" lang="en-US" sz="1000" b="0" i="0" u="none" strike="noStrike" kern="0" cap="none" spc="-12" normalizeH="0" baseline="0" noProof="0" dirty="0">
                <a:ln>
                  <a:noFill/>
                </a:ln>
                <a:solidFill>
                  <a:prstClr val="white"/>
                </a:solidFill>
                <a:effectLst/>
                <a:uLnTx/>
                <a:uFillTx/>
                <a:latin typeface="Gilroy Medium"/>
                <a:cs typeface="Graphik Medium"/>
              </a:rPr>
              <a:t> </a:t>
            </a:r>
            <a:r>
              <a:rPr kumimoji="0" lang="en-US" sz="1000" b="0" i="0" u="none" strike="noStrike" kern="0" cap="none" spc="-8" normalizeH="0" baseline="0" noProof="0" dirty="0">
                <a:ln>
                  <a:noFill/>
                </a:ln>
                <a:solidFill>
                  <a:prstClr val="white"/>
                </a:solidFill>
                <a:effectLst/>
                <a:uLnTx/>
                <a:uFillTx/>
                <a:latin typeface="Gilroy Medium"/>
                <a:cs typeface="Graphik Medium"/>
              </a:rPr>
              <a:t>pricing. </a:t>
            </a:r>
            <a:r>
              <a:rPr kumimoji="0" lang="en-US" sz="1000" b="0" i="0" u="none" strike="noStrike" kern="0" cap="none" spc="0" normalizeH="0" baseline="0" noProof="0" dirty="0">
                <a:ln>
                  <a:noFill/>
                </a:ln>
                <a:solidFill>
                  <a:prstClr val="white"/>
                </a:solidFill>
                <a:effectLst/>
                <a:uLnTx/>
                <a:uFillTx/>
                <a:latin typeface="Gilroy Medium"/>
                <a:cs typeface="Graphik Medium"/>
              </a:rPr>
              <a:t>Source:</a:t>
            </a:r>
            <a:r>
              <a:rPr kumimoji="0" lang="en-US" sz="1000" b="0" i="0" u="none" strike="noStrike" kern="0" cap="none" spc="-50" normalizeH="0" baseline="0" noProof="0" dirty="0">
                <a:ln>
                  <a:noFill/>
                </a:ln>
                <a:solidFill>
                  <a:prstClr val="white"/>
                </a:solidFill>
                <a:effectLst/>
                <a:uLnTx/>
                <a:uFillTx/>
                <a:latin typeface="Gilroy Medium"/>
                <a:cs typeface="Graphik Medium"/>
              </a:rPr>
              <a:t> </a:t>
            </a:r>
            <a:r>
              <a:rPr kumimoji="0" lang="en-US" sz="1000" b="0" i="0" u="none" strike="noStrike" kern="0" cap="none" spc="-8" normalizeH="0" baseline="0" noProof="0" dirty="0" err="1">
                <a:ln>
                  <a:noFill/>
                </a:ln>
                <a:solidFill>
                  <a:prstClr val="white"/>
                </a:solidFill>
                <a:effectLst/>
                <a:uLnTx/>
                <a:uFillTx/>
                <a:latin typeface="Gilroy Medium"/>
                <a:cs typeface="Graphik Medium"/>
              </a:rPr>
              <a:t>GoodQues</a:t>
            </a:r>
            <a:endParaRPr kumimoji="0" lang="en-US" sz="1000" b="0" i="0" u="none" strike="noStrike" kern="0" cap="none" spc="0" normalizeH="0" baseline="0" noProof="0" dirty="0">
              <a:ln>
                <a:noFill/>
              </a:ln>
              <a:solidFill>
                <a:prstClr val="white"/>
              </a:solidFill>
              <a:effectLst/>
              <a:uLnTx/>
              <a:uFillTx/>
              <a:latin typeface="Gilroy Medium"/>
              <a:cs typeface="Graphik Medium"/>
            </a:endParaRPr>
          </a:p>
        </p:txBody>
      </p:sp>
      <p:pic>
        <p:nvPicPr>
          <p:cNvPr id="79" name="Picture 78">
            <a:extLst>
              <a:ext uri="{FF2B5EF4-FFF2-40B4-BE49-F238E27FC236}">
                <a16:creationId xmlns:a16="http://schemas.microsoft.com/office/drawing/2014/main" id="{7709E1D1-29EB-4CAA-C473-E631D789E72E}"/>
              </a:ext>
            </a:extLst>
          </p:cNvPr>
          <p:cNvPicPr/>
          <p:nvPr/>
        </p:nvPicPr>
        <p:blipFill>
          <a:blip r:embed="rId6"/>
          <a:srcRect t="12619" b="12619"/>
          <a:stretch/>
        </p:blipFill>
        <p:spPr>
          <a:xfrm>
            <a:off x="4581600" y="400051"/>
            <a:ext cx="7351317" cy="5495925"/>
          </a:xfrm>
          <a:custGeom>
            <a:avLst/>
            <a:gdLst>
              <a:gd name="connsiteX0" fmla="*/ 265874 w 7351317"/>
              <a:gd name="connsiteY0" fmla="*/ 0 h 5495925"/>
              <a:gd name="connsiteX1" fmla="*/ 7351317 w 7351317"/>
              <a:gd name="connsiteY1" fmla="*/ 0 h 5495925"/>
              <a:gd name="connsiteX2" fmla="*/ 7351317 w 7351317"/>
              <a:gd name="connsiteY2" fmla="*/ 5495925 h 5495925"/>
              <a:gd name="connsiteX3" fmla="*/ 0 w 7351317"/>
              <a:gd name="connsiteY3" fmla="*/ 5495925 h 5495925"/>
              <a:gd name="connsiteX4" fmla="*/ 0 w 7351317"/>
              <a:gd name="connsiteY4" fmla="*/ 265874 h 5495925"/>
              <a:gd name="connsiteX5" fmla="*/ 265874 w 7351317"/>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7" h="5495925">
                <a:moveTo>
                  <a:pt x="265874" y="0"/>
                </a:moveTo>
                <a:lnTo>
                  <a:pt x="7351317" y="0"/>
                </a:lnTo>
                <a:lnTo>
                  <a:pt x="7351317" y="5495925"/>
                </a:lnTo>
                <a:lnTo>
                  <a:pt x="0" y="5495925"/>
                </a:lnTo>
                <a:lnTo>
                  <a:pt x="0" y="265874"/>
                </a:lnTo>
                <a:cubicBezTo>
                  <a:pt x="0" y="119036"/>
                  <a:pt x="119036" y="0"/>
                  <a:pt x="265874" y="0"/>
                </a:cubicBezTo>
                <a:close/>
              </a:path>
            </a:pathLst>
          </a:custGeom>
        </p:spPr>
      </p:pic>
      <p:sp>
        <p:nvSpPr>
          <p:cNvPr id="41" name="Rectangle 40">
            <a:extLst>
              <a:ext uri="{FF2B5EF4-FFF2-40B4-BE49-F238E27FC236}">
                <a16:creationId xmlns:a16="http://schemas.microsoft.com/office/drawing/2014/main" id="{4284DCFF-7119-E6E3-7A21-0FAD72FDBAAD}"/>
              </a:ext>
            </a:extLst>
          </p:cNvPr>
          <p:cNvSpPr/>
          <p:nvPr/>
        </p:nvSpPr>
        <p:spPr>
          <a:xfrm flipH="1">
            <a:off x="11887197" y="0"/>
            <a:ext cx="45719" cy="589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T Pressura LCG Black"/>
              <a:ea typeface="+mn-ea"/>
              <a:cs typeface="+mn-cs"/>
            </a:endParaRPr>
          </a:p>
        </p:txBody>
      </p:sp>
      <p:sp>
        <p:nvSpPr>
          <p:cNvPr id="4" name="Rectangle: Rounded Corners 3">
            <a:extLst>
              <a:ext uri="{FF2B5EF4-FFF2-40B4-BE49-F238E27FC236}">
                <a16:creationId xmlns:a16="http://schemas.microsoft.com/office/drawing/2014/main" id="{8E1817A0-A49C-357E-7762-3BED13142348}"/>
              </a:ext>
            </a:extLst>
          </p:cNvPr>
          <p:cNvSpPr/>
          <p:nvPr/>
        </p:nvSpPr>
        <p:spPr>
          <a:xfrm>
            <a:off x="324695" y="5970086"/>
            <a:ext cx="1108800" cy="331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roy Medium"/>
              <a:ea typeface="+mn-ea"/>
              <a:cs typeface="+mn-cs"/>
            </a:endParaRPr>
          </a:p>
        </p:txBody>
      </p:sp>
      <p:sp>
        <p:nvSpPr>
          <p:cNvPr id="5" name="object 8">
            <a:extLst>
              <a:ext uri="{FF2B5EF4-FFF2-40B4-BE49-F238E27FC236}">
                <a16:creationId xmlns:a16="http://schemas.microsoft.com/office/drawing/2014/main" id="{547B7638-95F1-714E-3B0C-B1ED85463AB2}"/>
              </a:ext>
            </a:extLst>
          </p:cNvPr>
          <p:cNvSpPr/>
          <p:nvPr/>
        </p:nvSpPr>
        <p:spPr>
          <a:xfrm>
            <a:off x="378071" y="6023462"/>
            <a:ext cx="473604" cy="223308"/>
          </a:xfrm>
          <a:prstGeom prst="roundRect">
            <a:avLst/>
          </a:prstGeom>
          <a:solidFill>
            <a:srgbClr val="A8AAAD">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object 8">
            <a:extLst>
              <a:ext uri="{FF2B5EF4-FFF2-40B4-BE49-F238E27FC236}">
                <a16:creationId xmlns:a16="http://schemas.microsoft.com/office/drawing/2014/main" id="{3F773A1B-9697-F152-AB8F-CEE4263A8766}"/>
              </a:ext>
            </a:extLst>
          </p:cNvPr>
          <p:cNvSpPr/>
          <p:nvPr/>
        </p:nvSpPr>
        <p:spPr>
          <a:xfrm>
            <a:off x="905051" y="6023462"/>
            <a:ext cx="473604" cy="223308"/>
          </a:xfrm>
          <a:prstGeom prst="roundRect">
            <a:avLst/>
          </a:prstGeom>
          <a:solidFill>
            <a:srgbClr val="A8AAAD">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7" name="Group 6">
            <a:extLst>
              <a:ext uri="{FF2B5EF4-FFF2-40B4-BE49-F238E27FC236}">
                <a16:creationId xmlns:a16="http://schemas.microsoft.com/office/drawing/2014/main" id="{8156C157-D8CB-D206-3820-2849C766B0F3}"/>
              </a:ext>
            </a:extLst>
          </p:cNvPr>
          <p:cNvGrpSpPr/>
          <p:nvPr/>
        </p:nvGrpSpPr>
        <p:grpSpPr>
          <a:xfrm>
            <a:off x="393290" y="6068026"/>
            <a:ext cx="443166" cy="134180"/>
            <a:chOff x="5315308" y="3003434"/>
            <a:chExt cx="1336728" cy="404728"/>
          </a:xfrm>
        </p:grpSpPr>
        <p:sp>
          <p:nvSpPr>
            <p:cNvPr id="8" name="Graphic 106">
              <a:extLst>
                <a:ext uri="{FF2B5EF4-FFF2-40B4-BE49-F238E27FC236}">
                  <a16:creationId xmlns:a16="http://schemas.microsoft.com/office/drawing/2014/main" id="{A47D89D7-BB09-9772-49CB-746CA2D57FA4}"/>
                </a:ext>
              </a:extLst>
            </p:cNvPr>
            <p:cNvSpPr/>
            <p:nvPr/>
          </p:nvSpPr>
          <p:spPr>
            <a:xfrm>
              <a:off x="5315308"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 name="Graphic 106">
              <a:extLst>
                <a:ext uri="{FF2B5EF4-FFF2-40B4-BE49-F238E27FC236}">
                  <a16:creationId xmlns:a16="http://schemas.microsoft.com/office/drawing/2014/main" id="{60DEC15E-2D19-3833-9135-07F0E5988552}"/>
                </a:ext>
              </a:extLst>
            </p:cNvPr>
            <p:cNvSpPr/>
            <p:nvPr/>
          </p:nvSpPr>
          <p:spPr>
            <a:xfrm>
              <a:off x="5688371"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Graphic 106">
              <a:extLst>
                <a:ext uri="{FF2B5EF4-FFF2-40B4-BE49-F238E27FC236}">
                  <a16:creationId xmlns:a16="http://schemas.microsoft.com/office/drawing/2014/main" id="{C696DE5F-DC28-4CD9-FD00-B4B880CF7831}"/>
                </a:ext>
              </a:extLst>
            </p:cNvPr>
            <p:cNvSpPr/>
            <p:nvPr/>
          </p:nvSpPr>
          <p:spPr>
            <a:xfrm>
              <a:off x="6061434"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 name="Graphic 106">
              <a:extLst>
                <a:ext uri="{FF2B5EF4-FFF2-40B4-BE49-F238E27FC236}">
                  <a16:creationId xmlns:a16="http://schemas.microsoft.com/office/drawing/2014/main" id="{8FA65B35-D07E-EA44-1319-04BD46E2A10F}"/>
                </a:ext>
              </a:extLst>
            </p:cNvPr>
            <p:cNvSpPr/>
            <p:nvPr/>
          </p:nvSpPr>
          <p:spPr>
            <a:xfrm>
              <a:off x="6434496"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2" name="Group 11">
            <a:extLst>
              <a:ext uri="{FF2B5EF4-FFF2-40B4-BE49-F238E27FC236}">
                <a16:creationId xmlns:a16="http://schemas.microsoft.com/office/drawing/2014/main" id="{B29F94D9-B029-6175-8705-C48429B2B721}"/>
              </a:ext>
            </a:extLst>
          </p:cNvPr>
          <p:cNvGrpSpPr/>
          <p:nvPr/>
        </p:nvGrpSpPr>
        <p:grpSpPr>
          <a:xfrm>
            <a:off x="925330" y="6079485"/>
            <a:ext cx="433046" cy="111262"/>
            <a:chOff x="9720261" y="4142897"/>
            <a:chExt cx="1306199" cy="335603"/>
          </a:xfrm>
        </p:grpSpPr>
        <p:sp>
          <p:nvSpPr>
            <p:cNvPr id="13" name="Graphic 202">
              <a:extLst>
                <a:ext uri="{FF2B5EF4-FFF2-40B4-BE49-F238E27FC236}">
                  <a16:creationId xmlns:a16="http://schemas.microsoft.com/office/drawing/2014/main" id="{45786696-A596-28A2-ACBA-A5B053D7DFE0}"/>
                </a:ext>
              </a:extLst>
            </p:cNvPr>
            <p:cNvSpPr/>
            <p:nvPr/>
          </p:nvSpPr>
          <p:spPr>
            <a:xfrm>
              <a:off x="9720261"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Graphic 202">
              <a:extLst>
                <a:ext uri="{FF2B5EF4-FFF2-40B4-BE49-F238E27FC236}">
                  <a16:creationId xmlns:a16="http://schemas.microsoft.com/office/drawing/2014/main" id="{D7E71E5C-06BE-0015-A010-AB4D984B0C40}"/>
                </a:ext>
              </a:extLst>
            </p:cNvPr>
            <p:cNvSpPr/>
            <p:nvPr/>
          </p:nvSpPr>
          <p:spPr>
            <a:xfrm>
              <a:off x="10205558"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 name="Graphic 202">
              <a:extLst>
                <a:ext uri="{FF2B5EF4-FFF2-40B4-BE49-F238E27FC236}">
                  <a16:creationId xmlns:a16="http://schemas.microsoft.com/office/drawing/2014/main" id="{607C1BC6-4A3A-F7A9-A82A-25AE5F721C05}"/>
                </a:ext>
              </a:extLst>
            </p:cNvPr>
            <p:cNvSpPr/>
            <p:nvPr/>
          </p:nvSpPr>
          <p:spPr>
            <a:xfrm>
              <a:off x="10690855"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3" name="Group 32">
            <a:extLst>
              <a:ext uri="{FF2B5EF4-FFF2-40B4-BE49-F238E27FC236}">
                <a16:creationId xmlns:a16="http://schemas.microsoft.com/office/drawing/2014/main" id="{ADE8ED2C-A9E0-F1CE-2401-7DFC6F61071F}"/>
              </a:ext>
            </a:extLst>
          </p:cNvPr>
          <p:cNvGrpSpPr/>
          <p:nvPr/>
        </p:nvGrpSpPr>
        <p:grpSpPr>
          <a:xfrm>
            <a:off x="909139" y="6016009"/>
            <a:ext cx="469516" cy="242519"/>
            <a:chOff x="909139" y="6016009"/>
            <a:chExt cx="469516" cy="242519"/>
          </a:xfrm>
        </p:grpSpPr>
        <p:sp>
          <p:nvSpPr>
            <p:cNvPr id="28" name="Rectangle: Rounded Corners 27">
              <a:extLst>
                <a:ext uri="{FF2B5EF4-FFF2-40B4-BE49-F238E27FC236}">
                  <a16:creationId xmlns:a16="http://schemas.microsoft.com/office/drawing/2014/main" id="{9B251CFC-018F-738F-78D9-1D6FB0568180}"/>
                </a:ext>
              </a:extLst>
            </p:cNvPr>
            <p:cNvSpPr/>
            <p:nvPr/>
          </p:nvSpPr>
          <p:spPr>
            <a:xfrm>
              <a:off x="909139" y="6016009"/>
              <a:ext cx="469516" cy="242519"/>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roy Medium"/>
                <a:ea typeface="+mn-ea"/>
                <a:cs typeface="+mn-cs"/>
              </a:endParaRPr>
            </a:p>
          </p:txBody>
        </p:sp>
        <p:grpSp>
          <p:nvGrpSpPr>
            <p:cNvPr id="29" name="Group 28">
              <a:extLst>
                <a:ext uri="{FF2B5EF4-FFF2-40B4-BE49-F238E27FC236}">
                  <a16:creationId xmlns:a16="http://schemas.microsoft.com/office/drawing/2014/main" id="{E9419BF5-787C-BA5F-B9EF-083EF34A417F}"/>
                </a:ext>
              </a:extLst>
            </p:cNvPr>
            <p:cNvGrpSpPr/>
            <p:nvPr/>
          </p:nvGrpSpPr>
          <p:grpSpPr>
            <a:xfrm>
              <a:off x="930712" y="6067760"/>
              <a:ext cx="426371" cy="139017"/>
              <a:chOff x="5260421" y="5045904"/>
              <a:chExt cx="1147449" cy="335603"/>
            </a:xfrm>
          </p:grpSpPr>
          <p:sp>
            <p:nvSpPr>
              <p:cNvPr id="30" name="Graphic 202">
                <a:extLst>
                  <a:ext uri="{FF2B5EF4-FFF2-40B4-BE49-F238E27FC236}">
                    <a16:creationId xmlns:a16="http://schemas.microsoft.com/office/drawing/2014/main" id="{5DE6CF1A-7E3A-1F34-AA41-BA546FD15E71}"/>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 name="Graphic 202">
                <a:extLst>
                  <a:ext uri="{FF2B5EF4-FFF2-40B4-BE49-F238E27FC236}">
                    <a16:creationId xmlns:a16="http://schemas.microsoft.com/office/drawing/2014/main" id="{2C0F3C53-14A4-2635-E306-30EB5FB385D4}"/>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2" name="Graphic 202">
              <a:extLst>
                <a:ext uri="{FF2B5EF4-FFF2-40B4-BE49-F238E27FC236}">
                  <a16:creationId xmlns:a16="http://schemas.microsoft.com/office/drawing/2014/main" id="{E112A572-059A-9F99-6836-A55DCB4C6DCF}"/>
                </a:ext>
              </a:extLst>
            </p:cNvPr>
            <p:cNvSpPr/>
            <p:nvPr/>
          </p:nvSpPr>
          <p:spPr>
            <a:xfrm>
              <a:off x="1080985" y="6065607"/>
              <a:ext cx="124705" cy="139017"/>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5" name="Group 34">
            <a:extLst>
              <a:ext uri="{FF2B5EF4-FFF2-40B4-BE49-F238E27FC236}">
                <a16:creationId xmlns:a16="http://schemas.microsoft.com/office/drawing/2014/main" id="{9EBF77E4-D8C0-BD44-899B-52E3101119C6}"/>
              </a:ext>
            </a:extLst>
          </p:cNvPr>
          <p:cNvGrpSpPr/>
          <p:nvPr/>
        </p:nvGrpSpPr>
        <p:grpSpPr>
          <a:xfrm>
            <a:off x="368234" y="6022907"/>
            <a:ext cx="516538" cy="235621"/>
            <a:chOff x="5202364" y="3109011"/>
            <a:chExt cx="1263562" cy="585470"/>
          </a:xfrm>
        </p:grpSpPr>
        <p:sp>
          <p:nvSpPr>
            <p:cNvPr id="38" name="Rectangle: Rounded Corners 37">
              <a:extLst>
                <a:ext uri="{FF2B5EF4-FFF2-40B4-BE49-F238E27FC236}">
                  <a16:creationId xmlns:a16="http://schemas.microsoft.com/office/drawing/2014/main" id="{40A1BA36-5BD7-03D9-3BD0-B3B835962BC2}"/>
                </a:ext>
              </a:extLst>
            </p:cNvPr>
            <p:cNvSpPr/>
            <p:nvPr/>
          </p:nvSpPr>
          <p:spPr>
            <a:xfrm>
              <a:off x="5202364"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roy Medium"/>
                <a:ea typeface="+mn-ea"/>
                <a:cs typeface="+mn-cs"/>
              </a:endParaRPr>
            </a:p>
          </p:txBody>
        </p:sp>
        <p:grpSp>
          <p:nvGrpSpPr>
            <p:cNvPr id="39" name="Group 38">
              <a:extLst>
                <a:ext uri="{FF2B5EF4-FFF2-40B4-BE49-F238E27FC236}">
                  <a16:creationId xmlns:a16="http://schemas.microsoft.com/office/drawing/2014/main" id="{B526611B-62EF-33A4-35C4-F7D10C9A2376}"/>
                </a:ext>
              </a:extLst>
            </p:cNvPr>
            <p:cNvGrpSpPr/>
            <p:nvPr/>
          </p:nvGrpSpPr>
          <p:grpSpPr>
            <a:xfrm>
              <a:off x="5286035" y="3199382"/>
              <a:ext cx="1096221" cy="404728"/>
              <a:chOff x="5294061" y="2865321"/>
              <a:chExt cx="1096221" cy="404728"/>
            </a:xfrm>
          </p:grpSpPr>
          <p:sp>
            <p:nvSpPr>
              <p:cNvPr id="40" name="Graphic 106">
                <a:extLst>
                  <a:ext uri="{FF2B5EF4-FFF2-40B4-BE49-F238E27FC236}">
                    <a16:creationId xmlns:a16="http://schemas.microsoft.com/office/drawing/2014/main" id="{035058B7-191A-BA7E-70EB-9B1AF6AA6AB4}"/>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 name="Graphic 106">
                <a:extLst>
                  <a:ext uri="{FF2B5EF4-FFF2-40B4-BE49-F238E27FC236}">
                    <a16:creationId xmlns:a16="http://schemas.microsoft.com/office/drawing/2014/main" id="{2ED838CC-B6B7-F609-5A0A-8EB7AB5DDE32}"/>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 name="Graphic 106">
                <a:extLst>
                  <a:ext uri="{FF2B5EF4-FFF2-40B4-BE49-F238E27FC236}">
                    <a16:creationId xmlns:a16="http://schemas.microsoft.com/office/drawing/2014/main" id="{DE7EA64E-AEA4-4ED3-9A8A-A9C7583E3492}"/>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 name="Graphic 106">
                <a:extLst>
                  <a:ext uri="{FF2B5EF4-FFF2-40B4-BE49-F238E27FC236}">
                    <a16:creationId xmlns:a16="http://schemas.microsoft.com/office/drawing/2014/main" id="{58AF67AD-F2AB-537A-3106-27F79A2AED7B}"/>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sp>
        <p:nvSpPr>
          <p:cNvPr id="17" name="Graphic 202">
            <a:extLst>
              <a:ext uri="{FF2B5EF4-FFF2-40B4-BE49-F238E27FC236}">
                <a16:creationId xmlns:a16="http://schemas.microsoft.com/office/drawing/2014/main" id="{552C16C7-5056-F004-B308-B898F51DD0DA}"/>
              </a:ext>
            </a:extLst>
          </p:cNvPr>
          <p:cNvSpPr/>
          <p:nvPr/>
        </p:nvSpPr>
        <p:spPr>
          <a:xfrm>
            <a:off x="1081545" y="6067760"/>
            <a:ext cx="124705" cy="139017"/>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Tree>
    <p:extLst>
      <p:ext uri="{BB962C8B-B14F-4D97-AF65-F5344CB8AC3E}">
        <p14:creationId xmlns:p14="http://schemas.microsoft.com/office/powerpoint/2010/main" val="1577933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leaf pattern with a few green leaves&#10;&#10;AI-generated content may be incorrect.">
            <a:extLst>
              <a:ext uri="{FF2B5EF4-FFF2-40B4-BE49-F238E27FC236}">
                <a16:creationId xmlns:a16="http://schemas.microsoft.com/office/drawing/2014/main" id="{588659D8-55C6-8D2A-ED7E-B4013CDC39D6}"/>
              </a:ext>
            </a:extLst>
          </p:cNvPr>
          <p:cNvPicPr>
            <a:picLocks noChangeAspect="1"/>
          </p:cNvPicPr>
          <p:nvPr/>
        </p:nvPicPr>
        <p:blipFill rotWithShape="1">
          <a:blip r:embed="rId3">
            <a:alphaModFix/>
          </a:blip>
          <a:srcRect l="21741" r="21741"/>
          <a:stretch>
            <a:fillRect/>
          </a:stretch>
        </p:blipFill>
        <p:spPr>
          <a:xfrm>
            <a:off x="-1" y="1911763"/>
            <a:ext cx="4484914" cy="4463637"/>
          </a:xfrm>
          <a:custGeom>
            <a:avLst/>
            <a:gdLst>
              <a:gd name="connsiteX0" fmla="*/ 0 w 4484914"/>
              <a:gd name="connsiteY0" fmla="*/ 0 h 4463637"/>
              <a:gd name="connsiteX1" fmla="*/ 4484914 w 4484914"/>
              <a:gd name="connsiteY1" fmla="*/ 0 h 4463637"/>
              <a:gd name="connsiteX2" fmla="*/ 4484914 w 4484914"/>
              <a:gd name="connsiteY2" fmla="*/ 4463637 h 4463637"/>
              <a:gd name="connsiteX3" fmla="*/ 0 w 4484914"/>
              <a:gd name="connsiteY3" fmla="*/ 4463637 h 4463637"/>
            </a:gdLst>
            <a:ahLst/>
            <a:cxnLst>
              <a:cxn ang="0">
                <a:pos x="connsiteX0" y="connsiteY0"/>
              </a:cxn>
              <a:cxn ang="0">
                <a:pos x="connsiteX1" y="connsiteY1"/>
              </a:cxn>
              <a:cxn ang="0">
                <a:pos x="connsiteX2" y="connsiteY2"/>
              </a:cxn>
              <a:cxn ang="0">
                <a:pos x="connsiteX3" y="connsiteY3"/>
              </a:cxn>
            </a:cxnLst>
            <a:rect l="l" t="t" r="r" b="b"/>
            <a:pathLst>
              <a:path w="4484914" h="4463637">
                <a:moveTo>
                  <a:pt x="0" y="0"/>
                </a:moveTo>
                <a:lnTo>
                  <a:pt x="4484914" y="0"/>
                </a:lnTo>
                <a:lnTo>
                  <a:pt x="4484914" y="4463637"/>
                </a:lnTo>
                <a:lnTo>
                  <a:pt x="0" y="4463637"/>
                </a:lnTo>
                <a:close/>
              </a:path>
            </a:pathLst>
          </a:custGeom>
        </p:spPr>
      </p:pic>
      <p:sp>
        <p:nvSpPr>
          <p:cNvPr id="16" name="Rectangle 15">
            <a:extLst>
              <a:ext uri="{FF2B5EF4-FFF2-40B4-BE49-F238E27FC236}">
                <a16:creationId xmlns:a16="http://schemas.microsoft.com/office/drawing/2014/main" id="{C881DF9E-33E3-6DDB-BD2D-AEF381A1AC28}"/>
              </a:ext>
            </a:extLst>
          </p:cNvPr>
          <p:cNvSpPr/>
          <p:nvPr/>
        </p:nvSpPr>
        <p:spPr>
          <a:xfrm>
            <a:off x="-1" y="1911762"/>
            <a:ext cx="4484915" cy="4463637"/>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pic>
        <p:nvPicPr>
          <p:cNvPr id="2" name="Graphic 1">
            <a:extLst>
              <a:ext uri="{FF2B5EF4-FFF2-40B4-BE49-F238E27FC236}">
                <a16:creationId xmlns:a16="http://schemas.microsoft.com/office/drawing/2014/main" id="{D8C52F94-20FB-7E44-1E92-04A5E2170119}"/>
              </a:ext>
            </a:extLst>
          </p:cNvPr>
          <p:cNvPicPr>
            <a:picLocks noChangeAspect="1"/>
          </p:cNvPicPr>
          <p:nvPr/>
        </p:nvPicPr>
        <p:blipFill>
          <a:blip r:embed="rId4">
            <a:extLst>
              <a:ext uri="{96DAC541-7B7A-43D3-8B79-37D633B846F1}">
                <asvg:svgBlip xmlns:asvg="http://schemas.microsoft.com/office/drawing/2016/SVG/main" r:embed="rId5"/>
              </a:ext>
            </a:extLst>
          </a:blip>
          <a:srcRect t="26499"/>
          <a:stretch>
            <a:fillRect/>
          </a:stretch>
        </p:blipFill>
        <p:spPr>
          <a:xfrm flipH="1">
            <a:off x="3799840" y="1"/>
            <a:ext cx="1749196" cy="1462788"/>
          </a:xfrm>
          <a:custGeom>
            <a:avLst/>
            <a:gdLst>
              <a:gd name="connsiteX0" fmla="*/ 0 w 2272200"/>
              <a:gd name="connsiteY0" fmla="*/ 0 h 1900157"/>
              <a:gd name="connsiteX1" fmla="*/ 2272200 w 2272200"/>
              <a:gd name="connsiteY1" fmla="*/ 0 h 1900157"/>
              <a:gd name="connsiteX2" fmla="*/ 2272200 w 2272200"/>
              <a:gd name="connsiteY2" fmla="*/ 1900157 h 1900157"/>
              <a:gd name="connsiteX3" fmla="*/ 0 w 2272200"/>
              <a:gd name="connsiteY3" fmla="*/ 1900157 h 1900157"/>
            </a:gdLst>
            <a:ahLst/>
            <a:cxnLst>
              <a:cxn ang="0">
                <a:pos x="connsiteX0" y="connsiteY0"/>
              </a:cxn>
              <a:cxn ang="0">
                <a:pos x="connsiteX1" y="connsiteY1"/>
              </a:cxn>
              <a:cxn ang="0">
                <a:pos x="connsiteX2" y="connsiteY2"/>
              </a:cxn>
              <a:cxn ang="0">
                <a:pos x="connsiteX3" y="connsiteY3"/>
              </a:cxn>
            </a:cxnLst>
            <a:rect l="l" t="t" r="r" b="b"/>
            <a:pathLst>
              <a:path w="2272200" h="1900157">
                <a:moveTo>
                  <a:pt x="0" y="0"/>
                </a:moveTo>
                <a:lnTo>
                  <a:pt x="2272200" y="0"/>
                </a:lnTo>
                <a:lnTo>
                  <a:pt x="2272200" y="1900157"/>
                </a:lnTo>
                <a:lnTo>
                  <a:pt x="0" y="1900157"/>
                </a:lnTo>
                <a:close/>
              </a:path>
            </a:pathLst>
          </a:custGeom>
        </p:spPr>
      </p:pic>
      <p:cxnSp>
        <p:nvCxnSpPr>
          <p:cNvPr id="19" name="Straight Connector 18">
            <a:extLst>
              <a:ext uri="{FF2B5EF4-FFF2-40B4-BE49-F238E27FC236}">
                <a16:creationId xmlns:a16="http://schemas.microsoft.com/office/drawing/2014/main" id="{0B48B802-CD9E-FBB8-4E8E-981265C0A288}"/>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Single Corner Rounded 19">
            <a:extLst>
              <a:ext uri="{FF2B5EF4-FFF2-40B4-BE49-F238E27FC236}">
                <a16:creationId xmlns:a16="http://schemas.microsoft.com/office/drawing/2014/main" id="{3FCE05C6-410D-700B-2699-37A5455387EA}"/>
              </a:ext>
            </a:extLst>
          </p:cNvPr>
          <p:cNvSpPr/>
          <p:nvPr/>
        </p:nvSpPr>
        <p:spPr>
          <a:xfrm flipH="1">
            <a:off x="4484913" y="304800"/>
            <a:ext cx="7448001" cy="5590351"/>
          </a:xfrm>
          <a:prstGeom prst="round1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roy Medium"/>
              <a:ea typeface="+mn-ea"/>
              <a:cs typeface="+mn-cs"/>
            </a:endParaRPr>
          </a:p>
        </p:txBody>
      </p:sp>
      <p:sp>
        <p:nvSpPr>
          <p:cNvPr id="21" name="Freeform: Shape 20">
            <a:extLst>
              <a:ext uri="{FF2B5EF4-FFF2-40B4-BE49-F238E27FC236}">
                <a16:creationId xmlns:a16="http://schemas.microsoft.com/office/drawing/2014/main" id="{B88F1B08-87A6-64B8-A50B-8DA0DC43FE39}"/>
              </a:ext>
            </a:extLst>
          </p:cNvPr>
          <p:cNvSpPr/>
          <p:nvPr/>
        </p:nvSpPr>
        <p:spPr>
          <a:xfrm flipH="1">
            <a:off x="4581600" y="400051"/>
            <a:ext cx="7351316" cy="5495925"/>
          </a:xfrm>
          <a:custGeom>
            <a:avLst/>
            <a:gdLst>
              <a:gd name="connsiteX0" fmla="*/ 7085442 w 7351316"/>
              <a:gd name="connsiteY0" fmla="*/ 0 h 5495925"/>
              <a:gd name="connsiteX1" fmla="*/ 0 w 7351316"/>
              <a:gd name="connsiteY1" fmla="*/ 0 h 5495925"/>
              <a:gd name="connsiteX2" fmla="*/ 0 w 7351316"/>
              <a:gd name="connsiteY2" fmla="*/ 5495925 h 5495925"/>
              <a:gd name="connsiteX3" fmla="*/ 7351316 w 7351316"/>
              <a:gd name="connsiteY3" fmla="*/ 5495925 h 5495925"/>
              <a:gd name="connsiteX4" fmla="*/ 7351316 w 7351316"/>
              <a:gd name="connsiteY4" fmla="*/ 265874 h 5495925"/>
              <a:gd name="connsiteX5" fmla="*/ 7085442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7085442" y="0"/>
                </a:moveTo>
                <a:lnTo>
                  <a:pt x="0" y="0"/>
                </a:lnTo>
                <a:lnTo>
                  <a:pt x="0" y="5495925"/>
                </a:lnTo>
                <a:lnTo>
                  <a:pt x="7351316" y="5495925"/>
                </a:lnTo>
                <a:lnTo>
                  <a:pt x="7351316" y="265874"/>
                </a:lnTo>
                <a:cubicBezTo>
                  <a:pt x="7351316" y="119036"/>
                  <a:pt x="7232280" y="0"/>
                  <a:pt x="70854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roy Medium"/>
              <a:ea typeface="+mn-ea"/>
              <a:cs typeface="+mn-cs"/>
            </a:endParaRPr>
          </a:p>
        </p:txBody>
      </p:sp>
      <p:sp>
        <p:nvSpPr>
          <p:cNvPr id="23" name="TextBox 22">
            <a:extLst>
              <a:ext uri="{FF2B5EF4-FFF2-40B4-BE49-F238E27FC236}">
                <a16:creationId xmlns:a16="http://schemas.microsoft.com/office/drawing/2014/main" id="{4973515D-E6AB-9E03-6D9F-BC10FE08417E}"/>
              </a:ext>
            </a:extLst>
          </p:cNvPr>
          <p:cNvSpPr txBox="1">
            <a:spLocks/>
          </p:cNvSpPr>
          <p:nvPr/>
        </p:nvSpPr>
        <p:spPr>
          <a:xfrm flipH="1">
            <a:off x="0" y="5895975"/>
            <a:ext cx="11932916"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BFDE7D">
                  <a:lumMod val="75000"/>
                </a:srgbClr>
              </a:solidFill>
              <a:effectLst/>
              <a:uLnTx/>
              <a:uFillTx/>
            </a:endParaRPr>
          </a:p>
        </p:txBody>
      </p:sp>
      <p:sp>
        <p:nvSpPr>
          <p:cNvPr id="42" name="Title 118">
            <a:extLst>
              <a:ext uri="{FF2B5EF4-FFF2-40B4-BE49-F238E27FC236}">
                <a16:creationId xmlns:a16="http://schemas.microsoft.com/office/drawing/2014/main" id="{B9A5D396-5AA8-D2D8-BCA8-A6CCA3FF7D22}"/>
              </a:ext>
            </a:extLst>
          </p:cNvPr>
          <p:cNvSpPr txBox="1">
            <a:spLocks/>
          </p:cNvSpPr>
          <p:nvPr/>
        </p:nvSpPr>
        <p:spPr>
          <a:xfrm>
            <a:off x="268106" y="1057103"/>
            <a:ext cx="4167045" cy="646331"/>
          </a:xfrm>
          <a:prstGeom prst="rect">
            <a:avLst/>
          </a:prstGeom>
        </p:spPr>
        <p:txBody>
          <a:bodyPr wrap="square" lIns="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lang="en-US" sz="3600" b="0" i="0" u="none" strike="noStrike" kern="1200" cap="all" spc="0" normalizeH="0" baseline="0" noProof="0" dirty="0">
                <a:ln>
                  <a:noFill/>
                </a:ln>
                <a:solidFill>
                  <a:srgbClr val="2B660F"/>
                </a:solidFill>
                <a:effectLst/>
                <a:uLnTx/>
                <a:uFillTx/>
                <a:latin typeface="GT Pressura LCG Black"/>
                <a:ea typeface="+mj-ea"/>
                <a:cs typeface="Tahoma"/>
              </a:rPr>
              <a:t>ECO PRIZE PACK</a:t>
            </a:r>
          </a:p>
        </p:txBody>
      </p:sp>
      <p:sp>
        <p:nvSpPr>
          <p:cNvPr id="43" name="object 5">
            <a:extLst>
              <a:ext uri="{FF2B5EF4-FFF2-40B4-BE49-F238E27FC236}">
                <a16:creationId xmlns:a16="http://schemas.microsoft.com/office/drawing/2014/main" id="{0C9B8A72-ED28-353F-16F4-23B4A25ADC30}"/>
              </a:ext>
            </a:extLst>
          </p:cNvPr>
          <p:cNvSpPr txBox="1"/>
          <p:nvPr/>
        </p:nvSpPr>
        <p:spPr>
          <a:xfrm>
            <a:off x="308029" y="2054611"/>
            <a:ext cx="3997819" cy="2887115"/>
          </a:xfrm>
          <a:prstGeom prst="rect">
            <a:avLst/>
          </a:prstGeom>
        </p:spPr>
        <p:txBody>
          <a:bodyPr vert="horz" wrap="square" lIns="0" tIns="29633" rIns="0" bIns="0" rtlCol="0">
            <a:spAutoFit/>
          </a:bodyPr>
          <a:lstStyle/>
          <a:p>
            <a:pPr marL="0" marR="0" lvl="0" indent="0" defTabSz="914400" eaLnBrk="1" fontAlgn="auto" latinLnBrk="0" hangingPunct="1">
              <a:lnSpc>
                <a:spcPct val="100000"/>
              </a:lnSpc>
              <a:spcBef>
                <a:spcPts val="233"/>
              </a:spcBef>
              <a:spcAft>
                <a:spcPts val="0"/>
              </a:spcAft>
              <a:buClrTx/>
              <a:buSzTx/>
              <a:buFontTx/>
              <a:buNone/>
              <a:tabLst/>
              <a:defRPr/>
            </a:pPr>
            <a:r>
              <a:rPr kumimoji="0" lang="en-US" sz="1400" b="1" i="0" u="none" strike="noStrike" kern="0" cap="none" spc="0" normalizeH="0" baseline="0" noProof="0" dirty="0">
                <a:ln>
                  <a:noFill/>
                </a:ln>
                <a:solidFill>
                  <a:srgbClr val="9DCC38"/>
                </a:solidFill>
                <a:effectLst/>
                <a:uLnTx/>
                <a:uFillTx/>
                <a:latin typeface="GT Pressura LCG Black"/>
                <a:cs typeface="Graphik Black"/>
              </a:rPr>
              <a:t>ACTIVATION IDEA</a:t>
            </a:r>
            <a:endParaRPr kumimoji="0" lang="en-US" sz="1400" b="0" i="0" u="none" strike="noStrike" kern="0" cap="none" spc="0" normalizeH="0" baseline="0" noProof="0" dirty="0">
              <a:ln>
                <a:noFill/>
              </a:ln>
              <a:solidFill>
                <a:srgbClr val="9DCC38"/>
              </a:solidFill>
              <a:effectLst/>
              <a:uLnTx/>
              <a:uFillTx/>
              <a:latin typeface="GT Pressura LCG Black"/>
              <a:cs typeface="Graphik Black"/>
            </a:endParaRPr>
          </a:p>
          <a:p>
            <a:pPr marL="0" marR="141282"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Gilroy Medium"/>
                <a:cs typeface="Graphik Medium"/>
              </a:rPr>
              <a:t>Gen Z is hungry for opportunities to live more sustainably and have opportunities to make an impact. Promote a lottery on campus for students who engage with our onsite recycling activation. Select winners will receive an eco-friendly prize pack featuring biking and camping gear, reusables, gift-cards to local sustainable shops and more!</a:t>
            </a:r>
          </a:p>
          <a:p>
            <a:pPr marL="0" marR="141282"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Gilroy Medium"/>
              <a:cs typeface="Graphik Medium"/>
            </a:endParaRPr>
          </a:p>
          <a:p>
            <a:pPr marL="0" marR="0" lvl="0" indent="0" defTabSz="914400" eaLnBrk="1" fontAlgn="auto" latinLnBrk="0" hangingPunct="1">
              <a:lnSpc>
                <a:spcPct val="100000"/>
              </a:lnSpc>
              <a:spcBef>
                <a:spcPts val="233"/>
              </a:spcBef>
              <a:spcAft>
                <a:spcPts val="0"/>
              </a:spcAft>
              <a:buClrTx/>
              <a:buSzTx/>
              <a:buFontTx/>
              <a:buNone/>
              <a:tabLst/>
              <a:defRPr/>
            </a:pPr>
            <a:r>
              <a:rPr kumimoji="0" lang="en-US" sz="1400" b="1" i="0" u="none" strike="noStrike" kern="0" cap="none" spc="0" normalizeH="0" baseline="0" noProof="0" dirty="0">
                <a:ln>
                  <a:noFill/>
                </a:ln>
                <a:solidFill>
                  <a:srgbClr val="9DCC38"/>
                </a:solidFill>
                <a:effectLst/>
                <a:uLnTx/>
                <a:uFillTx/>
                <a:latin typeface="GT Pressura LCG Black"/>
              </a:rPr>
              <a:t>PLUS UP</a:t>
            </a:r>
          </a:p>
          <a:p>
            <a:pPr marL="0" marR="61381"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Gilroy Medium"/>
              </a:rPr>
              <a:t>Opportunity to add this as a plus- up option to other activation ideas such as Ride in to Win and Three Points for the Planet.</a:t>
            </a:r>
          </a:p>
          <a:p>
            <a:pPr marL="0" marR="61381"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Gilroy Medium"/>
            </a:endParaRPr>
          </a:p>
          <a:p>
            <a:pPr marL="0" marR="61381"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Gilroy Medium"/>
              </a:rPr>
              <a:t>Note: Actual prizes will vary by location.</a:t>
            </a:r>
          </a:p>
        </p:txBody>
      </p:sp>
      <p:sp>
        <p:nvSpPr>
          <p:cNvPr id="70" name="object 6">
            <a:extLst>
              <a:ext uri="{FF2B5EF4-FFF2-40B4-BE49-F238E27FC236}">
                <a16:creationId xmlns:a16="http://schemas.microsoft.com/office/drawing/2014/main" id="{1F9F5883-8B5E-2258-F879-63834512EFD0}"/>
              </a:ext>
            </a:extLst>
          </p:cNvPr>
          <p:cNvSpPr txBox="1"/>
          <p:nvPr/>
        </p:nvSpPr>
        <p:spPr>
          <a:xfrm>
            <a:off x="1603645" y="5965960"/>
            <a:ext cx="1644175" cy="339452"/>
          </a:xfrm>
          <a:prstGeom prst="rect">
            <a:avLst/>
          </a:prstGeom>
        </p:spPr>
        <p:txBody>
          <a:bodyPr vert="horz" wrap="square" lIns="0" tIns="0" rIns="0" bIns="0" rtlCol="0" anchor="t" anchorCtr="0">
            <a:spAutoFit/>
          </a:bodyPr>
          <a:lstStyle/>
          <a:p>
            <a:pPr marL="10583" marR="4233" lvl="0" indent="0" defTabSz="914400" eaLnBrk="1" fontAlgn="auto" latinLnBrk="0" hangingPunct="1">
              <a:lnSpc>
                <a:spcPct val="113700"/>
              </a:lnSpc>
              <a:spcBef>
                <a:spcPts val="83"/>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Gilroy Medium"/>
                <a:cs typeface="Graphik Medium"/>
              </a:rPr>
              <a:t>See</a:t>
            </a:r>
            <a:r>
              <a:rPr kumimoji="0" lang="en-US" sz="1000" b="0" i="0" u="none" strike="noStrike" kern="0" cap="none" spc="-12" normalizeH="0" baseline="0" noProof="0" dirty="0">
                <a:ln>
                  <a:noFill/>
                </a:ln>
                <a:solidFill>
                  <a:prstClr val="white"/>
                </a:solidFill>
                <a:effectLst/>
                <a:uLnTx/>
                <a:uFillTx/>
                <a:latin typeface="Gilroy Medium"/>
                <a:cs typeface="Graphik Medium"/>
              </a:rPr>
              <a:t> </a:t>
            </a:r>
            <a:r>
              <a:rPr kumimoji="0" lang="en-US" sz="1000" b="0" i="0" u="none" strike="noStrike" kern="0" cap="none" spc="0" normalizeH="0" baseline="0" noProof="0" dirty="0">
                <a:ln>
                  <a:noFill/>
                </a:ln>
                <a:solidFill>
                  <a:prstClr val="white"/>
                </a:solidFill>
                <a:effectLst/>
                <a:uLnTx/>
                <a:uFillTx/>
                <a:latin typeface="Gilroy Medium"/>
                <a:cs typeface="Graphik Medium"/>
              </a:rPr>
              <a:t>cost</a:t>
            </a:r>
            <a:r>
              <a:rPr kumimoji="0" lang="en-US" sz="1000" b="0" i="0" u="none" strike="noStrike" kern="0" cap="none" spc="-12" normalizeH="0" baseline="0" noProof="0" dirty="0">
                <a:ln>
                  <a:noFill/>
                </a:ln>
                <a:solidFill>
                  <a:prstClr val="white"/>
                </a:solidFill>
                <a:effectLst/>
                <a:uLnTx/>
                <a:uFillTx/>
                <a:latin typeface="Gilroy Medium"/>
                <a:cs typeface="Graphik Medium"/>
              </a:rPr>
              <a:t> </a:t>
            </a:r>
            <a:r>
              <a:rPr kumimoji="0" lang="en-US" sz="1000" b="0" i="0" u="none" strike="noStrike" kern="0" cap="none" spc="0" normalizeH="0" baseline="0" noProof="0" dirty="0">
                <a:ln>
                  <a:noFill/>
                </a:ln>
                <a:solidFill>
                  <a:prstClr val="white"/>
                </a:solidFill>
                <a:effectLst/>
                <a:uLnTx/>
                <a:uFillTx/>
                <a:latin typeface="Gilroy Medium"/>
                <a:cs typeface="Graphik Medium"/>
              </a:rPr>
              <a:t>sheet</a:t>
            </a:r>
            <a:r>
              <a:rPr kumimoji="0" lang="en-US" sz="1000" b="0" i="0" u="none" strike="noStrike" kern="0" cap="none" spc="-8" normalizeH="0" baseline="0" noProof="0" dirty="0">
                <a:ln>
                  <a:noFill/>
                </a:ln>
                <a:solidFill>
                  <a:prstClr val="white"/>
                </a:solidFill>
                <a:effectLst/>
                <a:uLnTx/>
                <a:uFillTx/>
                <a:latin typeface="Gilroy Medium"/>
                <a:cs typeface="Graphik Medium"/>
              </a:rPr>
              <a:t> </a:t>
            </a:r>
            <a:r>
              <a:rPr kumimoji="0" lang="en-US" sz="1000" b="0" i="0" u="none" strike="noStrike" kern="0" cap="none" spc="0" normalizeH="0" baseline="0" noProof="0" dirty="0">
                <a:ln>
                  <a:noFill/>
                </a:ln>
                <a:solidFill>
                  <a:prstClr val="white"/>
                </a:solidFill>
                <a:effectLst/>
                <a:uLnTx/>
                <a:uFillTx/>
                <a:latin typeface="Gilroy Medium"/>
                <a:cs typeface="Graphik Medium"/>
              </a:rPr>
              <a:t>for</a:t>
            </a:r>
            <a:r>
              <a:rPr kumimoji="0" lang="en-US" sz="1000" b="0" i="0" u="none" strike="noStrike" kern="0" cap="none" spc="-12" normalizeH="0" baseline="0" noProof="0" dirty="0">
                <a:ln>
                  <a:noFill/>
                </a:ln>
                <a:solidFill>
                  <a:prstClr val="white"/>
                </a:solidFill>
                <a:effectLst/>
                <a:uLnTx/>
                <a:uFillTx/>
                <a:latin typeface="Gilroy Medium"/>
                <a:cs typeface="Graphik Medium"/>
              </a:rPr>
              <a:t> </a:t>
            </a:r>
            <a:r>
              <a:rPr kumimoji="0" lang="en-US" sz="1000" b="0" i="0" u="none" strike="noStrike" kern="0" cap="none" spc="-8" normalizeH="0" baseline="0" noProof="0" dirty="0">
                <a:ln>
                  <a:noFill/>
                </a:ln>
                <a:solidFill>
                  <a:prstClr val="white"/>
                </a:solidFill>
                <a:effectLst/>
                <a:uLnTx/>
                <a:uFillTx/>
                <a:latin typeface="Gilroy Medium"/>
                <a:cs typeface="Graphik Medium"/>
              </a:rPr>
              <a:t>pricing. </a:t>
            </a:r>
            <a:r>
              <a:rPr kumimoji="0" lang="en-US" sz="1000" b="0" i="0" u="none" strike="noStrike" kern="0" cap="none" spc="0" normalizeH="0" baseline="0" noProof="0" dirty="0">
                <a:ln>
                  <a:noFill/>
                </a:ln>
                <a:solidFill>
                  <a:prstClr val="white"/>
                </a:solidFill>
                <a:effectLst/>
                <a:uLnTx/>
                <a:uFillTx/>
                <a:latin typeface="Gilroy Medium"/>
                <a:cs typeface="Graphik Medium"/>
              </a:rPr>
              <a:t>Source:</a:t>
            </a:r>
            <a:r>
              <a:rPr kumimoji="0" lang="en-US" sz="1000" b="0" i="0" u="none" strike="noStrike" kern="0" cap="none" spc="-50" normalizeH="0" baseline="0" noProof="0" dirty="0">
                <a:ln>
                  <a:noFill/>
                </a:ln>
                <a:solidFill>
                  <a:prstClr val="white"/>
                </a:solidFill>
                <a:effectLst/>
                <a:uLnTx/>
                <a:uFillTx/>
                <a:latin typeface="Gilroy Medium"/>
                <a:cs typeface="Graphik Medium"/>
              </a:rPr>
              <a:t> </a:t>
            </a:r>
            <a:r>
              <a:rPr kumimoji="0" lang="en-US" sz="1000" b="0" i="0" u="none" strike="noStrike" kern="0" cap="none" spc="-8" normalizeH="0" baseline="0" noProof="0" dirty="0" err="1">
                <a:ln>
                  <a:noFill/>
                </a:ln>
                <a:solidFill>
                  <a:prstClr val="white"/>
                </a:solidFill>
                <a:effectLst/>
                <a:uLnTx/>
                <a:uFillTx/>
                <a:latin typeface="Gilroy Medium"/>
                <a:cs typeface="Graphik Medium"/>
              </a:rPr>
              <a:t>GoodQues</a:t>
            </a:r>
            <a:endParaRPr kumimoji="0" lang="en-US" sz="1000" b="0" i="0" u="none" strike="noStrike" kern="0" cap="none" spc="0" normalizeH="0" baseline="0" noProof="0" dirty="0">
              <a:ln>
                <a:noFill/>
              </a:ln>
              <a:solidFill>
                <a:prstClr val="white"/>
              </a:solidFill>
              <a:effectLst/>
              <a:uLnTx/>
              <a:uFillTx/>
              <a:latin typeface="Gilroy Medium"/>
              <a:cs typeface="Graphik Medium"/>
            </a:endParaRPr>
          </a:p>
        </p:txBody>
      </p:sp>
      <p:pic>
        <p:nvPicPr>
          <p:cNvPr id="79" name="Picture 78">
            <a:extLst>
              <a:ext uri="{FF2B5EF4-FFF2-40B4-BE49-F238E27FC236}">
                <a16:creationId xmlns:a16="http://schemas.microsoft.com/office/drawing/2014/main" id="{7709E1D1-29EB-4CAA-C473-E631D789E72E}"/>
              </a:ext>
            </a:extLst>
          </p:cNvPr>
          <p:cNvPicPr/>
          <p:nvPr/>
        </p:nvPicPr>
        <p:blipFill rotWithShape="1">
          <a:blip r:embed="rId6"/>
          <a:srcRect t="12619" b="12619"/>
          <a:stretch/>
        </p:blipFill>
        <p:spPr>
          <a:xfrm>
            <a:off x="4581600" y="400051"/>
            <a:ext cx="7351317" cy="5495925"/>
          </a:xfrm>
          <a:custGeom>
            <a:avLst/>
            <a:gdLst>
              <a:gd name="connsiteX0" fmla="*/ 265874 w 7351317"/>
              <a:gd name="connsiteY0" fmla="*/ 0 h 5495925"/>
              <a:gd name="connsiteX1" fmla="*/ 7351317 w 7351317"/>
              <a:gd name="connsiteY1" fmla="*/ 0 h 5495925"/>
              <a:gd name="connsiteX2" fmla="*/ 7351317 w 7351317"/>
              <a:gd name="connsiteY2" fmla="*/ 5495925 h 5495925"/>
              <a:gd name="connsiteX3" fmla="*/ 0 w 7351317"/>
              <a:gd name="connsiteY3" fmla="*/ 5495925 h 5495925"/>
              <a:gd name="connsiteX4" fmla="*/ 0 w 7351317"/>
              <a:gd name="connsiteY4" fmla="*/ 265874 h 5495925"/>
              <a:gd name="connsiteX5" fmla="*/ 265874 w 7351317"/>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7" h="5495925">
                <a:moveTo>
                  <a:pt x="265874" y="0"/>
                </a:moveTo>
                <a:lnTo>
                  <a:pt x="7351317" y="0"/>
                </a:lnTo>
                <a:lnTo>
                  <a:pt x="7351317" y="5495925"/>
                </a:lnTo>
                <a:lnTo>
                  <a:pt x="0" y="5495925"/>
                </a:lnTo>
                <a:lnTo>
                  <a:pt x="0" y="265874"/>
                </a:lnTo>
                <a:cubicBezTo>
                  <a:pt x="0" y="119036"/>
                  <a:pt x="119036" y="0"/>
                  <a:pt x="265874" y="0"/>
                </a:cubicBezTo>
                <a:close/>
              </a:path>
            </a:pathLst>
          </a:custGeom>
        </p:spPr>
      </p:pic>
      <p:sp>
        <p:nvSpPr>
          <p:cNvPr id="41" name="Rectangle 40">
            <a:extLst>
              <a:ext uri="{FF2B5EF4-FFF2-40B4-BE49-F238E27FC236}">
                <a16:creationId xmlns:a16="http://schemas.microsoft.com/office/drawing/2014/main" id="{4284DCFF-7119-E6E3-7A21-0FAD72FDBAAD}"/>
              </a:ext>
            </a:extLst>
          </p:cNvPr>
          <p:cNvSpPr/>
          <p:nvPr/>
        </p:nvSpPr>
        <p:spPr>
          <a:xfrm flipH="1">
            <a:off x="11887197" y="0"/>
            <a:ext cx="45719" cy="589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T Pressura LCG Black"/>
              <a:ea typeface="+mn-ea"/>
              <a:cs typeface="+mn-cs"/>
            </a:endParaRPr>
          </a:p>
        </p:txBody>
      </p:sp>
      <p:sp>
        <p:nvSpPr>
          <p:cNvPr id="4" name="Rectangle: Rounded Corners 3">
            <a:extLst>
              <a:ext uri="{FF2B5EF4-FFF2-40B4-BE49-F238E27FC236}">
                <a16:creationId xmlns:a16="http://schemas.microsoft.com/office/drawing/2014/main" id="{8E1817A0-A49C-357E-7762-3BED13142348}"/>
              </a:ext>
            </a:extLst>
          </p:cNvPr>
          <p:cNvSpPr/>
          <p:nvPr/>
        </p:nvSpPr>
        <p:spPr>
          <a:xfrm>
            <a:off x="324695" y="5970086"/>
            <a:ext cx="1108800" cy="331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roy Medium"/>
              <a:ea typeface="+mn-ea"/>
              <a:cs typeface="+mn-cs"/>
            </a:endParaRPr>
          </a:p>
        </p:txBody>
      </p:sp>
      <p:sp>
        <p:nvSpPr>
          <p:cNvPr id="5" name="object 8">
            <a:extLst>
              <a:ext uri="{FF2B5EF4-FFF2-40B4-BE49-F238E27FC236}">
                <a16:creationId xmlns:a16="http://schemas.microsoft.com/office/drawing/2014/main" id="{547B7638-95F1-714E-3B0C-B1ED85463AB2}"/>
              </a:ext>
            </a:extLst>
          </p:cNvPr>
          <p:cNvSpPr/>
          <p:nvPr/>
        </p:nvSpPr>
        <p:spPr>
          <a:xfrm>
            <a:off x="378071" y="6023462"/>
            <a:ext cx="473604" cy="223308"/>
          </a:xfrm>
          <a:prstGeom prst="roundRect">
            <a:avLst/>
          </a:prstGeom>
          <a:solidFill>
            <a:srgbClr val="A8AAAD">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object 8">
            <a:extLst>
              <a:ext uri="{FF2B5EF4-FFF2-40B4-BE49-F238E27FC236}">
                <a16:creationId xmlns:a16="http://schemas.microsoft.com/office/drawing/2014/main" id="{3F773A1B-9697-F152-AB8F-CEE4263A8766}"/>
              </a:ext>
            </a:extLst>
          </p:cNvPr>
          <p:cNvSpPr/>
          <p:nvPr/>
        </p:nvSpPr>
        <p:spPr>
          <a:xfrm>
            <a:off x="905051" y="6023462"/>
            <a:ext cx="473604" cy="223308"/>
          </a:xfrm>
          <a:prstGeom prst="roundRect">
            <a:avLst/>
          </a:prstGeom>
          <a:solidFill>
            <a:srgbClr val="A8AAAD">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7" name="Group 6">
            <a:extLst>
              <a:ext uri="{FF2B5EF4-FFF2-40B4-BE49-F238E27FC236}">
                <a16:creationId xmlns:a16="http://schemas.microsoft.com/office/drawing/2014/main" id="{8156C157-D8CB-D206-3820-2849C766B0F3}"/>
              </a:ext>
            </a:extLst>
          </p:cNvPr>
          <p:cNvGrpSpPr/>
          <p:nvPr/>
        </p:nvGrpSpPr>
        <p:grpSpPr>
          <a:xfrm>
            <a:off x="393290" y="6068026"/>
            <a:ext cx="443166" cy="134180"/>
            <a:chOff x="5315308" y="3003434"/>
            <a:chExt cx="1336728" cy="404728"/>
          </a:xfrm>
        </p:grpSpPr>
        <p:sp>
          <p:nvSpPr>
            <p:cNvPr id="8" name="Graphic 106">
              <a:extLst>
                <a:ext uri="{FF2B5EF4-FFF2-40B4-BE49-F238E27FC236}">
                  <a16:creationId xmlns:a16="http://schemas.microsoft.com/office/drawing/2014/main" id="{A47D89D7-BB09-9772-49CB-746CA2D57FA4}"/>
                </a:ext>
              </a:extLst>
            </p:cNvPr>
            <p:cNvSpPr/>
            <p:nvPr/>
          </p:nvSpPr>
          <p:spPr>
            <a:xfrm>
              <a:off x="5315308"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 name="Graphic 106">
              <a:extLst>
                <a:ext uri="{FF2B5EF4-FFF2-40B4-BE49-F238E27FC236}">
                  <a16:creationId xmlns:a16="http://schemas.microsoft.com/office/drawing/2014/main" id="{60DEC15E-2D19-3833-9135-07F0E5988552}"/>
                </a:ext>
              </a:extLst>
            </p:cNvPr>
            <p:cNvSpPr/>
            <p:nvPr/>
          </p:nvSpPr>
          <p:spPr>
            <a:xfrm>
              <a:off x="5688371"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Graphic 106">
              <a:extLst>
                <a:ext uri="{FF2B5EF4-FFF2-40B4-BE49-F238E27FC236}">
                  <a16:creationId xmlns:a16="http://schemas.microsoft.com/office/drawing/2014/main" id="{C696DE5F-DC28-4CD9-FD00-B4B880CF7831}"/>
                </a:ext>
              </a:extLst>
            </p:cNvPr>
            <p:cNvSpPr/>
            <p:nvPr/>
          </p:nvSpPr>
          <p:spPr>
            <a:xfrm>
              <a:off x="6061434"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 name="Graphic 106">
              <a:extLst>
                <a:ext uri="{FF2B5EF4-FFF2-40B4-BE49-F238E27FC236}">
                  <a16:creationId xmlns:a16="http://schemas.microsoft.com/office/drawing/2014/main" id="{8FA65B35-D07E-EA44-1319-04BD46E2A10F}"/>
                </a:ext>
              </a:extLst>
            </p:cNvPr>
            <p:cNvSpPr/>
            <p:nvPr/>
          </p:nvSpPr>
          <p:spPr>
            <a:xfrm>
              <a:off x="6434496"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2" name="Group 11">
            <a:extLst>
              <a:ext uri="{FF2B5EF4-FFF2-40B4-BE49-F238E27FC236}">
                <a16:creationId xmlns:a16="http://schemas.microsoft.com/office/drawing/2014/main" id="{B29F94D9-B029-6175-8705-C48429B2B721}"/>
              </a:ext>
            </a:extLst>
          </p:cNvPr>
          <p:cNvGrpSpPr/>
          <p:nvPr/>
        </p:nvGrpSpPr>
        <p:grpSpPr>
          <a:xfrm>
            <a:off x="925330" y="6079485"/>
            <a:ext cx="433046" cy="111262"/>
            <a:chOff x="9720261" y="4142897"/>
            <a:chExt cx="1306199" cy="335603"/>
          </a:xfrm>
        </p:grpSpPr>
        <p:sp>
          <p:nvSpPr>
            <p:cNvPr id="13" name="Graphic 202">
              <a:extLst>
                <a:ext uri="{FF2B5EF4-FFF2-40B4-BE49-F238E27FC236}">
                  <a16:creationId xmlns:a16="http://schemas.microsoft.com/office/drawing/2014/main" id="{45786696-A596-28A2-ACBA-A5B053D7DFE0}"/>
                </a:ext>
              </a:extLst>
            </p:cNvPr>
            <p:cNvSpPr/>
            <p:nvPr/>
          </p:nvSpPr>
          <p:spPr>
            <a:xfrm>
              <a:off x="9720261"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Graphic 202">
              <a:extLst>
                <a:ext uri="{FF2B5EF4-FFF2-40B4-BE49-F238E27FC236}">
                  <a16:creationId xmlns:a16="http://schemas.microsoft.com/office/drawing/2014/main" id="{D7E71E5C-06BE-0015-A010-AB4D984B0C40}"/>
                </a:ext>
              </a:extLst>
            </p:cNvPr>
            <p:cNvSpPr/>
            <p:nvPr/>
          </p:nvSpPr>
          <p:spPr>
            <a:xfrm>
              <a:off x="10205558"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 name="Graphic 202">
              <a:extLst>
                <a:ext uri="{FF2B5EF4-FFF2-40B4-BE49-F238E27FC236}">
                  <a16:creationId xmlns:a16="http://schemas.microsoft.com/office/drawing/2014/main" id="{607C1BC6-4A3A-F7A9-A82A-25AE5F721C05}"/>
                </a:ext>
              </a:extLst>
            </p:cNvPr>
            <p:cNvSpPr/>
            <p:nvPr/>
          </p:nvSpPr>
          <p:spPr>
            <a:xfrm>
              <a:off x="10690855"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3" name="Group 32">
            <a:extLst>
              <a:ext uri="{FF2B5EF4-FFF2-40B4-BE49-F238E27FC236}">
                <a16:creationId xmlns:a16="http://schemas.microsoft.com/office/drawing/2014/main" id="{ADE8ED2C-A9E0-F1CE-2401-7DFC6F61071F}"/>
              </a:ext>
            </a:extLst>
          </p:cNvPr>
          <p:cNvGrpSpPr/>
          <p:nvPr/>
        </p:nvGrpSpPr>
        <p:grpSpPr>
          <a:xfrm>
            <a:off x="909139" y="6016009"/>
            <a:ext cx="469516" cy="242519"/>
            <a:chOff x="909139" y="6016009"/>
            <a:chExt cx="469516" cy="242519"/>
          </a:xfrm>
        </p:grpSpPr>
        <p:sp>
          <p:nvSpPr>
            <p:cNvPr id="28" name="Rectangle: Rounded Corners 27">
              <a:extLst>
                <a:ext uri="{FF2B5EF4-FFF2-40B4-BE49-F238E27FC236}">
                  <a16:creationId xmlns:a16="http://schemas.microsoft.com/office/drawing/2014/main" id="{9B251CFC-018F-738F-78D9-1D6FB0568180}"/>
                </a:ext>
              </a:extLst>
            </p:cNvPr>
            <p:cNvSpPr/>
            <p:nvPr/>
          </p:nvSpPr>
          <p:spPr>
            <a:xfrm>
              <a:off x="909139" y="6016009"/>
              <a:ext cx="469516" cy="242519"/>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roy Medium"/>
                <a:ea typeface="+mn-ea"/>
                <a:cs typeface="+mn-cs"/>
              </a:endParaRPr>
            </a:p>
          </p:txBody>
        </p:sp>
        <p:grpSp>
          <p:nvGrpSpPr>
            <p:cNvPr id="29" name="Group 28">
              <a:extLst>
                <a:ext uri="{FF2B5EF4-FFF2-40B4-BE49-F238E27FC236}">
                  <a16:creationId xmlns:a16="http://schemas.microsoft.com/office/drawing/2014/main" id="{E9419BF5-787C-BA5F-B9EF-083EF34A417F}"/>
                </a:ext>
              </a:extLst>
            </p:cNvPr>
            <p:cNvGrpSpPr/>
            <p:nvPr/>
          </p:nvGrpSpPr>
          <p:grpSpPr>
            <a:xfrm>
              <a:off x="930712" y="6067760"/>
              <a:ext cx="426371" cy="139017"/>
              <a:chOff x="5260421" y="5045904"/>
              <a:chExt cx="1147449" cy="335603"/>
            </a:xfrm>
          </p:grpSpPr>
          <p:sp>
            <p:nvSpPr>
              <p:cNvPr id="30" name="Graphic 202">
                <a:extLst>
                  <a:ext uri="{FF2B5EF4-FFF2-40B4-BE49-F238E27FC236}">
                    <a16:creationId xmlns:a16="http://schemas.microsoft.com/office/drawing/2014/main" id="{5DE6CF1A-7E3A-1F34-AA41-BA546FD15E71}"/>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 name="Graphic 202">
                <a:extLst>
                  <a:ext uri="{FF2B5EF4-FFF2-40B4-BE49-F238E27FC236}">
                    <a16:creationId xmlns:a16="http://schemas.microsoft.com/office/drawing/2014/main" id="{2C0F3C53-14A4-2635-E306-30EB5FB385D4}"/>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2" name="Graphic 202">
              <a:extLst>
                <a:ext uri="{FF2B5EF4-FFF2-40B4-BE49-F238E27FC236}">
                  <a16:creationId xmlns:a16="http://schemas.microsoft.com/office/drawing/2014/main" id="{E112A572-059A-9F99-6836-A55DCB4C6DCF}"/>
                </a:ext>
              </a:extLst>
            </p:cNvPr>
            <p:cNvSpPr/>
            <p:nvPr/>
          </p:nvSpPr>
          <p:spPr>
            <a:xfrm>
              <a:off x="1080985" y="6065607"/>
              <a:ext cx="124705" cy="139017"/>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5" name="Group 34">
            <a:extLst>
              <a:ext uri="{FF2B5EF4-FFF2-40B4-BE49-F238E27FC236}">
                <a16:creationId xmlns:a16="http://schemas.microsoft.com/office/drawing/2014/main" id="{9EBF77E4-D8C0-BD44-899B-52E3101119C6}"/>
              </a:ext>
            </a:extLst>
          </p:cNvPr>
          <p:cNvGrpSpPr/>
          <p:nvPr/>
        </p:nvGrpSpPr>
        <p:grpSpPr>
          <a:xfrm>
            <a:off x="368234" y="6022907"/>
            <a:ext cx="516538" cy="235621"/>
            <a:chOff x="5202364" y="3109011"/>
            <a:chExt cx="1263562" cy="585470"/>
          </a:xfrm>
        </p:grpSpPr>
        <p:sp>
          <p:nvSpPr>
            <p:cNvPr id="38" name="Rectangle: Rounded Corners 37">
              <a:extLst>
                <a:ext uri="{FF2B5EF4-FFF2-40B4-BE49-F238E27FC236}">
                  <a16:creationId xmlns:a16="http://schemas.microsoft.com/office/drawing/2014/main" id="{40A1BA36-5BD7-03D9-3BD0-B3B835962BC2}"/>
                </a:ext>
              </a:extLst>
            </p:cNvPr>
            <p:cNvSpPr/>
            <p:nvPr/>
          </p:nvSpPr>
          <p:spPr>
            <a:xfrm>
              <a:off x="5202364"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roy Medium"/>
                <a:ea typeface="+mn-ea"/>
                <a:cs typeface="+mn-cs"/>
              </a:endParaRPr>
            </a:p>
          </p:txBody>
        </p:sp>
        <p:grpSp>
          <p:nvGrpSpPr>
            <p:cNvPr id="39" name="Group 38">
              <a:extLst>
                <a:ext uri="{FF2B5EF4-FFF2-40B4-BE49-F238E27FC236}">
                  <a16:creationId xmlns:a16="http://schemas.microsoft.com/office/drawing/2014/main" id="{B526611B-62EF-33A4-35C4-F7D10C9A2376}"/>
                </a:ext>
              </a:extLst>
            </p:cNvPr>
            <p:cNvGrpSpPr/>
            <p:nvPr/>
          </p:nvGrpSpPr>
          <p:grpSpPr>
            <a:xfrm>
              <a:off x="5286035" y="3199382"/>
              <a:ext cx="1096221" cy="404728"/>
              <a:chOff x="5294061" y="2865321"/>
              <a:chExt cx="1096221" cy="404728"/>
            </a:xfrm>
          </p:grpSpPr>
          <p:sp>
            <p:nvSpPr>
              <p:cNvPr id="40" name="Graphic 106">
                <a:extLst>
                  <a:ext uri="{FF2B5EF4-FFF2-40B4-BE49-F238E27FC236}">
                    <a16:creationId xmlns:a16="http://schemas.microsoft.com/office/drawing/2014/main" id="{035058B7-191A-BA7E-70EB-9B1AF6AA6AB4}"/>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 name="Graphic 106">
                <a:extLst>
                  <a:ext uri="{FF2B5EF4-FFF2-40B4-BE49-F238E27FC236}">
                    <a16:creationId xmlns:a16="http://schemas.microsoft.com/office/drawing/2014/main" id="{2ED838CC-B6B7-F609-5A0A-8EB7AB5DDE32}"/>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 name="Graphic 106">
                <a:extLst>
                  <a:ext uri="{FF2B5EF4-FFF2-40B4-BE49-F238E27FC236}">
                    <a16:creationId xmlns:a16="http://schemas.microsoft.com/office/drawing/2014/main" id="{DE7EA64E-AEA4-4ED3-9A8A-A9C7583E3492}"/>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6" name="Graphic 106">
                <a:extLst>
                  <a:ext uri="{FF2B5EF4-FFF2-40B4-BE49-F238E27FC236}">
                    <a16:creationId xmlns:a16="http://schemas.microsoft.com/office/drawing/2014/main" id="{58AF67AD-F2AB-537A-3106-27F79A2AED7B}"/>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sp>
        <p:nvSpPr>
          <p:cNvPr id="17" name="Graphic 202">
            <a:extLst>
              <a:ext uri="{FF2B5EF4-FFF2-40B4-BE49-F238E27FC236}">
                <a16:creationId xmlns:a16="http://schemas.microsoft.com/office/drawing/2014/main" id="{552C16C7-5056-F004-B308-B898F51DD0DA}"/>
              </a:ext>
            </a:extLst>
          </p:cNvPr>
          <p:cNvSpPr/>
          <p:nvPr/>
        </p:nvSpPr>
        <p:spPr>
          <a:xfrm>
            <a:off x="1081545" y="6067760"/>
            <a:ext cx="124705" cy="139017"/>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7074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F440D"/>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99AA369-632B-1B7E-2631-2DE66511E16D}"/>
              </a:ext>
            </a:extLst>
          </p:cNvPr>
          <p:cNvSpPr txBox="1"/>
          <p:nvPr/>
        </p:nvSpPr>
        <p:spPr>
          <a:xfrm>
            <a:off x="271459" y="2431804"/>
            <a:ext cx="11615741"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rgbClr val="BFDE7D"/>
                </a:solidFill>
                <a:effectLst/>
                <a:uLnTx/>
                <a:uFillTx/>
                <a:latin typeface="GT Pressura LCG Black"/>
                <a:ea typeface="+mn-ea"/>
                <a:cs typeface="+mn-cs"/>
              </a:rPr>
              <a:t>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rgbClr val="9DCC38"/>
                </a:solidFill>
                <a:effectLst/>
                <a:uLnTx/>
                <a:uFillTx/>
                <a:latin typeface="GT Pressura LCG Black"/>
                <a:ea typeface="+mn-ea"/>
                <a:cs typeface="+mn-cs"/>
              </a:rPr>
              <a:t>STUDIES</a:t>
            </a:r>
          </a:p>
        </p:txBody>
      </p:sp>
      <p:sp>
        <p:nvSpPr>
          <p:cNvPr id="17" name="TextBox 16">
            <a:extLst>
              <a:ext uri="{FF2B5EF4-FFF2-40B4-BE49-F238E27FC236}">
                <a16:creationId xmlns:a16="http://schemas.microsoft.com/office/drawing/2014/main" id="{63C6832A-FDDB-0662-1EE1-3834AC8835AD}"/>
              </a:ext>
            </a:extLst>
          </p:cNvPr>
          <p:cNvSpPr txBox="1"/>
          <p:nvPr/>
        </p:nvSpPr>
        <p:spPr>
          <a:xfrm>
            <a:off x="304796" y="6503001"/>
            <a:ext cx="2336803" cy="138499"/>
          </a:xfrm>
          <a:prstGeom prst="rect">
            <a:avLst/>
          </a:prstGeom>
          <a:noFill/>
        </p:spPr>
        <p:txBody>
          <a:bodyPr wrap="square" lIns="0" tIns="0" rIns="0" bIns="0" rtlCol="0" anchor="ctr" anchorCtr="0">
            <a:spAutoFit/>
          </a:bodyPr>
          <a:lstStyle>
            <a:defPPr>
              <a:defRPr lang="en-US"/>
            </a:defPPr>
            <a:lvl1pPr>
              <a:defRPr sz="9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9DCC38"/>
                </a:solidFill>
                <a:effectLst/>
                <a:uLnTx/>
                <a:uFillTx/>
                <a:latin typeface="Gilroy Medium"/>
                <a:ea typeface="+mn-ea"/>
                <a:cs typeface="+mn-cs"/>
              </a:rPr>
              <a:t>CONFIDENTIAL</a:t>
            </a:r>
          </a:p>
        </p:txBody>
      </p:sp>
      <p:sp>
        <p:nvSpPr>
          <p:cNvPr id="18" name="TextBox 17">
            <a:extLst>
              <a:ext uri="{FF2B5EF4-FFF2-40B4-BE49-F238E27FC236}">
                <a16:creationId xmlns:a16="http://schemas.microsoft.com/office/drawing/2014/main" id="{16140D24-9724-7646-883A-3740F6CE7AB1}"/>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0" cap="none" spc="0" normalizeH="0" baseline="0" noProof="0" smtClean="0">
                <a:ln>
                  <a:noFill/>
                </a:ln>
                <a:solidFill>
                  <a:srgbClr val="9DCC38"/>
                </a:solidFill>
                <a:effectLst/>
                <a:uLnTx/>
                <a:uFillTx/>
                <a:latin typeface="Gilroy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50" b="0" i="0" u="none" strike="noStrike" kern="0" cap="none" spc="0" normalizeH="0" baseline="0" noProof="0" dirty="0">
              <a:ln>
                <a:noFill/>
              </a:ln>
              <a:solidFill>
                <a:srgbClr val="9DCC38"/>
              </a:solidFill>
              <a:effectLst/>
              <a:uLnTx/>
              <a:uFillTx/>
              <a:latin typeface="Gilroy Medium"/>
              <a:ea typeface="+mn-ea"/>
              <a:cs typeface="+mn-cs"/>
            </a:endParaRPr>
          </a:p>
        </p:txBody>
      </p:sp>
      <p:pic>
        <p:nvPicPr>
          <p:cNvPr id="20" name="Picture 19" descr="A green leaves on a black background&#10;&#10;Description automatically generated">
            <a:extLst>
              <a:ext uri="{FF2B5EF4-FFF2-40B4-BE49-F238E27FC236}">
                <a16:creationId xmlns:a16="http://schemas.microsoft.com/office/drawing/2014/main" id="{4207D61F-5AE3-868A-D96A-B794971F9BCD}"/>
              </a:ext>
            </a:extLst>
          </p:cNvPr>
          <p:cNvPicPr>
            <a:picLocks noChangeAspect="1"/>
          </p:cNvPicPr>
          <p:nvPr/>
        </p:nvPicPr>
        <p:blipFill rotWithShape="1">
          <a:blip r:embed="rId3"/>
          <a:srcRect b="20648"/>
          <a:stretch/>
        </p:blipFill>
        <p:spPr>
          <a:xfrm>
            <a:off x="7493000" y="4661276"/>
            <a:ext cx="4421524" cy="2196724"/>
          </a:xfrm>
          <a:prstGeom prst="rect">
            <a:avLst/>
          </a:prstGeom>
        </p:spPr>
      </p:pic>
      <p:pic>
        <p:nvPicPr>
          <p:cNvPr id="21" name="Picture 20" descr="A green leaves on a black background&#10;&#10;Description automatically generated">
            <a:extLst>
              <a:ext uri="{FF2B5EF4-FFF2-40B4-BE49-F238E27FC236}">
                <a16:creationId xmlns:a16="http://schemas.microsoft.com/office/drawing/2014/main" id="{26930E96-2C4C-D554-866D-2740B3AAE00E}"/>
              </a:ext>
            </a:extLst>
          </p:cNvPr>
          <p:cNvPicPr>
            <a:picLocks noChangeAspect="1"/>
          </p:cNvPicPr>
          <p:nvPr/>
        </p:nvPicPr>
        <p:blipFill rotWithShape="1">
          <a:blip r:embed="rId4"/>
          <a:srcRect t="51758" r="6589"/>
          <a:stretch/>
        </p:blipFill>
        <p:spPr>
          <a:xfrm>
            <a:off x="9884487" y="0"/>
            <a:ext cx="2307513" cy="1245807"/>
          </a:xfrm>
          <a:prstGeom prst="rect">
            <a:avLst/>
          </a:prstGeom>
        </p:spPr>
      </p:pic>
      <p:sp>
        <p:nvSpPr>
          <p:cNvPr id="2" name="TextBox 1">
            <a:extLst>
              <a:ext uri="{FF2B5EF4-FFF2-40B4-BE49-F238E27FC236}">
                <a16:creationId xmlns:a16="http://schemas.microsoft.com/office/drawing/2014/main" id="{56A8AB5C-E6C7-F7A7-521A-94BFD040CADD}"/>
              </a:ext>
            </a:extLst>
          </p:cNvPr>
          <p:cNvSpPr txBox="1"/>
          <p:nvPr/>
        </p:nvSpPr>
        <p:spPr>
          <a:xfrm>
            <a:off x="301754" y="6225540"/>
            <a:ext cx="7006895"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All images FPO. Please work with your team to create imagery specific to your activation.</a:t>
            </a:r>
            <a:endParaRPr kumimoji="0" lang="en-US" sz="800" b="0" i="0" u="none" strike="noStrike" kern="1200" cap="none" spc="0" normalizeH="0" baseline="0" noProof="0" dirty="0">
              <a:ln>
                <a:noFill/>
              </a:ln>
              <a:solidFill>
                <a:prstClr val="white"/>
              </a:solidFill>
              <a:effectLst/>
              <a:uLnTx/>
              <a:uFillTx/>
              <a:latin typeface="Gilroy Medium"/>
              <a:ea typeface="+mn-ea"/>
              <a:cs typeface="Leelawadee" panose="020B0502040204020203" pitchFamily="34" charset="-34"/>
            </a:endParaRPr>
          </a:p>
        </p:txBody>
      </p:sp>
    </p:spTree>
    <p:extLst>
      <p:ext uri="{BB962C8B-B14F-4D97-AF65-F5344CB8AC3E}">
        <p14:creationId xmlns:p14="http://schemas.microsoft.com/office/powerpoint/2010/main" val="2867061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67845A-73F7-8894-88E7-532D4B07AFCC}"/>
              </a:ext>
            </a:extLst>
          </p:cNvPr>
          <p:cNvSpPr>
            <a:spLocks noGrp="1"/>
          </p:cNvSpPr>
          <p:nvPr>
            <p:ph type="body" sz="quarter" idx="11"/>
          </p:nvPr>
        </p:nvSpPr>
        <p:spPr/>
        <p:txBody>
          <a:bodyPr>
            <a:normAutofit fontScale="85000" lnSpcReduction="10000"/>
          </a:bodyPr>
          <a:lstStyle/>
          <a:p>
            <a:r>
              <a:rPr lang="en-US" dirty="0"/>
              <a:t>Opportunity: Drive pep+ awareness &amp; sustainability initiative education via engaging on-campus and digital student experiences.</a:t>
            </a:r>
          </a:p>
          <a:p>
            <a:endParaRPr lang="en-US" dirty="0"/>
          </a:p>
        </p:txBody>
      </p:sp>
      <p:sp>
        <p:nvSpPr>
          <p:cNvPr id="3" name="Title 2">
            <a:extLst>
              <a:ext uri="{FF2B5EF4-FFF2-40B4-BE49-F238E27FC236}">
                <a16:creationId xmlns:a16="http://schemas.microsoft.com/office/drawing/2014/main" id="{A11C7993-83F4-4A3F-E66E-A579EEC558F1}"/>
              </a:ext>
            </a:extLst>
          </p:cNvPr>
          <p:cNvSpPr>
            <a:spLocks noGrp="1"/>
          </p:cNvSpPr>
          <p:nvPr>
            <p:ph type="title"/>
          </p:nvPr>
        </p:nvSpPr>
        <p:spPr/>
        <p:txBody>
          <a:bodyPr/>
          <a:lstStyle/>
          <a:p>
            <a:r>
              <a:rPr lang="en-US" dirty="0"/>
              <a:t>EARTH DAY MOVIE NIGHT POP-UP</a:t>
            </a:r>
          </a:p>
        </p:txBody>
      </p:sp>
      <p:sp>
        <p:nvSpPr>
          <p:cNvPr id="4" name="Text Placeholder 3">
            <a:extLst>
              <a:ext uri="{FF2B5EF4-FFF2-40B4-BE49-F238E27FC236}">
                <a16:creationId xmlns:a16="http://schemas.microsoft.com/office/drawing/2014/main" id="{9164AE0A-FF58-8940-1361-953906F0FCDA}"/>
              </a:ext>
            </a:extLst>
          </p:cNvPr>
          <p:cNvSpPr>
            <a:spLocks noGrp="1"/>
          </p:cNvSpPr>
          <p:nvPr>
            <p:ph type="body" sz="quarter" idx="16"/>
          </p:nvPr>
        </p:nvSpPr>
        <p:spPr>
          <a:xfrm>
            <a:off x="217715" y="1138334"/>
            <a:ext cx="3657595" cy="1779037"/>
          </a:xfrm>
          <a:ln>
            <a:solidFill>
              <a:srgbClr val="8DBE28"/>
            </a:solidFill>
          </a:ln>
        </p:spPr>
        <p:txBody>
          <a:bodyPr/>
          <a:lstStyle/>
          <a:p>
            <a:r>
              <a:rPr lang="en-US" sz="1200" dirty="0"/>
              <a:t>For Earth Day 2024, pep+ hosted solar-powered movie nights, offering students PepsiCo drinks, Frito snacks, and popcorn in compostable bags—all powered by </a:t>
            </a:r>
            <a:r>
              <a:rPr lang="en-US" sz="1200" dirty="0" err="1"/>
              <a:t>jackerie</a:t>
            </a:r>
            <a:r>
              <a:rPr lang="en-US" sz="1200" dirty="0"/>
              <a:t> solar units.</a:t>
            </a:r>
          </a:p>
        </p:txBody>
      </p:sp>
      <p:sp>
        <p:nvSpPr>
          <p:cNvPr id="11" name="TextBox 10">
            <a:extLst>
              <a:ext uri="{FF2B5EF4-FFF2-40B4-BE49-F238E27FC236}">
                <a16:creationId xmlns:a16="http://schemas.microsoft.com/office/drawing/2014/main" id="{D68DB6DB-BC0C-5AF3-64A6-EAFC1C54DFA2}"/>
              </a:ext>
            </a:extLst>
          </p:cNvPr>
          <p:cNvSpPr txBox="1"/>
          <p:nvPr/>
        </p:nvSpPr>
        <p:spPr>
          <a:xfrm>
            <a:off x="273699" y="1187616"/>
            <a:ext cx="35331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white"/>
                </a:solidFill>
                <a:effectLst/>
                <a:uLnTx/>
                <a:uFillTx/>
                <a:latin typeface="Gilroy Medium"/>
                <a:ea typeface="+mn-ea"/>
                <a:cs typeface="+mn-cs"/>
              </a:rPr>
              <a:t>Overview</a:t>
            </a:r>
          </a:p>
        </p:txBody>
      </p:sp>
      <p:sp>
        <p:nvSpPr>
          <p:cNvPr id="12" name="Text Placeholder 3">
            <a:extLst>
              <a:ext uri="{FF2B5EF4-FFF2-40B4-BE49-F238E27FC236}">
                <a16:creationId xmlns:a16="http://schemas.microsoft.com/office/drawing/2014/main" id="{3375A94F-E003-55DD-7A17-48B269DC5365}"/>
              </a:ext>
            </a:extLst>
          </p:cNvPr>
          <p:cNvSpPr txBox="1">
            <a:spLocks/>
          </p:cNvSpPr>
          <p:nvPr/>
        </p:nvSpPr>
        <p:spPr>
          <a:xfrm>
            <a:off x="217714" y="3029807"/>
            <a:ext cx="3657595" cy="1779037"/>
          </a:xfrm>
          <a:prstGeom prst="roundRect">
            <a:avLst>
              <a:gd name="adj" fmla="val 2643"/>
            </a:avLst>
          </a:prstGeom>
          <a:solidFill>
            <a:srgbClr val="5D910D"/>
          </a:solidFill>
          <a:ln>
            <a:solidFill>
              <a:srgbClr val="8DBE28"/>
            </a:solidFill>
          </a:ln>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rgbClr val="2B660F"/>
              </a:buClr>
              <a:buFont typeface="Arial" panose="020B0604020202020204" pitchFamily="34" charset="0"/>
              <a:buNone/>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Gilroy Medium"/>
                <a:ea typeface="+mn-ea"/>
                <a:cs typeface="+mn-cs"/>
              </a:rPr>
              <a:t>Leverage Earth Day celebrations as a key moment to spread the word around pep+ messaging.</a:t>
            </a:r>
            <a:br>
              <a:rPr kumimoji="0" lang="en-US" sz="1200" b="1" i="0" u="none" strike="noStrike" kern="1200" cap="none" spc="0" normalizeH="0" baseline="0" noProof="0" dirty="0">
                <a:ln>
                  <a:noFill/>
                </a:ln>
                <a:solidFill>
                  <a:prstClr val="white"/>
                </a:solidFill>
                <a:effectLst/>
                <a:uLnTx/>
                <a:uFillTx/>
                <a:latin typeface="Gilroy Medium"/>
                <a:ea typeface="+mn-ea"/>
                <a:cs typeface="+mn-cs"/>
              </a:rPr>
            </a:br>
            <a:endParaRPr kumimoji="0" lang="en-US" sz="1200" b="1" i="0" u="none" strike="noStrike" kern="1200" cap="none" spc="0" normalizeH="0" baseline="0" noProof="0" dirty="0">
              <a:ln>
                <a:noFill/>
              </a:ln>
              <a:solidFill>
                <a:prstClr val="white"/>
              </a:solidFill>
              <a:effectLst/>
              <a:uLnTx/>
              <a:uFillTx/>
              <a:latin typeface="Gilroy Medium"/>
              <a:ea typeface="+mn-ea"/>
              <a:cs typeface="+mn-cs"/>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Gilroy Medium"/>
                <a:ea typeface="+mn-ea"/>
                <a:cs typeface="+mn-cs"/>
              </a:rPr>
              <a:t>Build connection moments with students to enable PepsiCo portfolio sampling.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Gilroy Medium"/>
              <a:ea typeface="+mn-ea"/>
              <a:cs typeface="+mn-cs"/>
            </a:endParaRPr>
          </a:p>
        </p:txBody>
      </p:sp>
      <p:sp>
        <p:nvSpPr>
          <p:cNvPr id="13" name="TextBox 12">
            <a:extLst>
              <a:ext uri="{FF2B5EF4-FFF2-40B4-BE49-F238E27FC236}">
                <a16:creationId xmlns:a16="http://schemas.microsoft.com/office/drawing/2014/main" id="{A7C92144-A146-0215-DC11-136FB186164E}"/>
              </a:ext>
            </a:extLst>
          </p:cNvPr>
          <p:cNvSpPr txBox="1"/>
          <p:nvPr/>
        </p:nvSpPr>
        <p:spPr>
          <a:xfrm>
            <a:off x="273699" y="3054449"/>
            <a:ext cx="35331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white"/>
                </a:solidFill>
                <a:effectLst/>
                <a:uLnTx/>
                <a:uFillTx/>
                <a:latin typeface="Gilroy Medium"/>
                <a:ea typeface="+mn-ea"/>
                <a:cs typeface="+mn-cs"/>
              </a:rPr>
              <a:t>Goals</a:t>
            </a:r>
          </a:p>
        </p:txBody>
      </p:sp>
      <p:sp>
        <p:nvSpPr>
          <p:cNvPr id="14" name="Text Placeholder 3">
            <a:extLst>
              <a:ext uri="{FF2B5EF4-FFF2-40B4-BE49-F238E27FC236}">
                <a16:creationId xmlns:a16="http://schemas.microsoft.com/office/drawing/2014/main" id="{EE7EB8CE-95DB-2859-9002-75300196C078}"/>
              </a:ext>
            </a:extLst>
          </p:cNvPr>
          <p:cNvSpPr txBox="1">
            <a:spLocks/>
          </p:cNvSpPr>
          <p:nvPr/>
        </p:nvSpPr>
        <p:spPr>
          <a:xfrm>
            <a:off x="217714" y="4921280"/>
            <a:ext cx="3657595" cy="1779037"/>
          </a:xfrm>
          <a:prstGeom prst="roundRect">
            <a:avLst>
              <a:gd name="adj" fmla="val 2643"/>
            </a:avLst>
          </a:prstGeom>
          <a:solidFill>
            <a:srgbClr val="5D910D"/>
          </a:solidFill>
          <a:ln>
            <a:solidFill>
              <a:srgbClr val="8DBE28"/>
            </a:solidFill>
          </a:ln>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rgbClr val="2B660F"/>
              </a:buClr>
              <a:buFont typeface="Arial" panose="020B0604020202020204" pitchFamily="34" charset="0"/>
              <a:buNone/>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Gilroy Medium"/>
              <a:ea typeface="+mn-ea"/>
              <a:cs typeface="+mn-cs"/>
            </a:endParaRPr>
          </a:p>
        </p:txBody>
      </p:sp>
      <p:sp>
        <p:nvSpPr>
          <p:cNvPr id="15" name="TextBox 14">
            <a:extLst>
              <a:ext uri="{FF2B5EF4-FFF2-40B4-BE49-F238E27FC236}">
                <a16:creationId xmlns:a16="http://schemas.microsoft.com/office/drawing/2014/main" id="{757A4867-5E1E-3364-151D-363811D9FD6C}"/>
              </a:ext>
            </a:extLst>
          </p:cNvPr>
          <p:cNvSpPr txBox="1"/>
          <p:nvPr/>
        </p:nvSpPr>
        <p:spPr>
          <a:xfrm>
            <a:off x="273699" y="4945922"/>
            <a:ext cx="35331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white"/>
                </a:solidFill>
                <a:effectLst/>
                <a:uLnTx/>
                <a:uFillTx/>
                <a:latin typeface="Gilroy Medium"/>
                <a:ea typeface="+mn-ea"/>
                <a:cs typeface="+mn-cs"/>
              </a:rPr>
              <a:t>Partner Campuses</a:t>
            </a:r>
          </a:p>
        </p:txBody>
      </p:sp>
      <p:sp>
        <p:nvSpPr>
          <p:cNvPr id="16" name="Text Placeholder 3">
            <a:extLst>
              <a:ext uri="{FF2B5EF4-FFF2-40B4-BE49-F238E27FC236}">
                <a16:creationId xmlns:a16="http://schemas.microsoft.com/office/drawing/2014/main" id="{15A44A3B-E12E-D2E0-F926-4FA24F3D83C6}"/>
              </a:ext>
            </a:extLst>
          </p:cNvPr>
          <p:cNvSpPr txBox="1">
            <a:spLocks/>
          </p:cNvSpPr>
          <p:nvPr/>
        </p:nvSpPr>
        <p:spPr>
          <a:xfrm>
            <a:off x="4061927" y="1138334"/>
            <a:ext cx="7912359" cy="1779037"/>
          </a:xfrm>
          <a:prstGeom prst="roundRect">
            <a:avLst>
              <a:gd name="adj" fmla="val 2643"/>
            </a:avLst>
          </a:prstGeom>
          <a:solidFill>
            <a:srgbClr val="5D910D"/>
          </a:solidFill>
          <a:ln>
            <a:solidFill>
              <a:srgbClr val="8DBE28"/>
            </a:solidFill>
          </a:ln>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rgbClr val="2B660F"/>
              </a:buClr>
              <a:buFont typeface="Arial" panose="020B0604020202020204" pitchFamily="34" charset="0"/>
              <a:buNone/>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Gilroy Medium"/>
              <a:ea typeface="+mn-ea"/>
              <a:cs typeface="+mn-cs"/>
            </a:endParaRPr>
          </a:p>
        </p:txBody>
      </p:sp>
      <p:sp>
        <p:nvSpPr>
          <p:cNvPr id="17" name="TextBox 16">
            <a:extLst>
              <a:ext uri="{FF2B5EF4-FFF2-40B4-BE49-F238E27FC236}">
                <a16:creationId xmlns:a16="http://schemas.microsoft.com/office/drawing/2014/main" id="{52F25948-F48B-77F4-0884-05FB225EC1E4}"/>
              </a:ext>
            </a:extLst>
          </p:cNvPr>
          <p:cNvSpPr txBox="1"/>
          <p:nvPr/>
        </p:nvSpPr>
        <p:spPr>
          <a:xfrm>
            <a:off x="4145903" y="1187616"/>
            <a:ext cx="35331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white"/>
                </a:solidFill>
                <a:effectLst/>
                <a:uLnTx/>
                <a:uFillTx/>
                <a:latin typeface="Gilroy Medium"/>
                <a:ea typeface="+mn-ea"/>
                <a:cs typeface="+mn-cs"/>
              </a:rPr>
              <a:t>Execution</a:t>
            </a:r>
          </a:p>
        </p:txBody>
      </p:sp>
      <p:sp>
        <p:nvSpPr>
          <p:cNvPr id="18" name="Text Placeholder 3">
            <a:extLst>
              <a:ext uri="{FF2B5EF4-FFF2-40B4-BE49-F238E27FC236}">
                <a16:creationId xmlns:a16="http://schemas.microsoft.com/office/drawing/2014/main" id="{B33607EA-1924-B59C-60EE-4E88E68C2205}"/>
              </a:ext>
            </a:extLst>
          </p:cNvPr>
          <p:cNvSpPr txBox="1">
            <a:spLocks/>
          </p:cNvSpPr>
          <p:nvPr/>
        </p:nvSpPr>
        <p:spPr>
          <a:xfrm>
            <a:off x="4061925" y="3029807"/>
            <a:ext cx="7912361" cy="3670510"/>
          </a:xfrm>
          <a:prstGeom prst="roundRect">
            <a:avLst>
              <a:gd name="adj" fmla="val 2643"/>
            </a:avLst>
          </a:prstGeom>
          <a:solidFill>
            <a:srgbClr val="5D910D"/>
          </a:solidFill>
          <a:ln>
            <a:solidFill>
              <a:srgbClr val="8DBE28"/>
            </a:solidFill>
          </a:ln>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rgbClr val="2B660F"/>
              </a:buClr>
              <a:buFont typeface="Arial" panose="020B0604020202020204" pitchFamily="34" charset="0"/>
              <a:buNone/>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Gilroy Medium"/>
              <a:ea typeface="+mn-ea"/>
              <a:cs typeface="+mn-cs"/>
            </a:endParaRPr>
          </a:p>
        </p:txBody>
      </p:sp>
      <p:sp>
        <p:nvSpPr>
          <p:cNvPr id="19" name="TextBox 18">
            <a:extLst>
              <a:ext uri="{FF2B5EF4-FFF2-40B4-BE49-F238E27FC236}">
                <a16:creationId xmlns:a16="http://schemas.microsoft.com/office/drawing/2014/main" id="{D8244712-CA38-F81C-7248-9A1B4DA537D8}"/>
              </a:ext>
            </a:extLst>
          </p:cNvPr>
          <p:cNvSpPr txBox="1"/>
          <p:nvPr/>
        </p:nvSpPr>
        <p:spPr>
          <a:xfrm>
            <a:off x="4220548" y="3079089"/>
            <a:ext cx="35331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white"/>
                </a:solidFill>
                <a:effectLst/>
                <a:uLnTx/>
                <a:uFillTx/>
                <a:latin typeface="Gilroy Medium"/>
                <a:ea typeface="+mn-ea"/>
                <a:cs typeface="+mn-cs"/>
              </a:rPr>
              <a:t>Program Scorecard</a:t>
            </a:r>
          </a:p>
        </p:txBody>
      </p:sp>
      <p:pic>
        <p:nvPicPr>
          <p:cNvPr id="22" name="Picture 4">
            <a:extLst>
              <a:ext uri="{FF2B5EF4-FFF2-40B4-BE49-F238E27FC236}">
                <a16:creationId xmlns:a16="http://schemas.microsoft.com/office/drawing/2014/main" id="{A2337C3E-8104-4555-6DA7-3FBED7883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254"/>
          <a:stretch/>
        </p:blipFill>
        <p:spPr bwMode="auto">
          <a:xfrm>
            <a:off x="2511363" y="5364993"/>
            <a:ext cx="727795" cy="5042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A1E8B4CC-2AB3-C0E7-C862-6E374BAEA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168" y="5454877"/>
            <a:ext cx="727795" cy="72779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2277D6D-0E04-1D4B-9693-03EF8D2DFEAB}"/>
              </a:ext>
            </a:extLst>
          </p:cNvPr>
          <p:cNvSpPr txBox="1"/>
          <p:nvPr/>
        </p:nvSpPr>
        <p:spPr>
          <a:xfrm>
            <a:off x="217714" y="6252917"/>
            <a:ext cx="221446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Gilroy Medium"/>
                <a:ea typeface="+mn-ea"/>
                <a:cs typeface="+mn-cs"/>
              </a:rPr>
              <a:t>University of Washington</a:t>
            </a:r>
          </a:p>
        </p:txBody>
      </p:sp>
      <p:sp>
        <p:nvSpPr>
          <p:cNvPr id="25" name="TextBox 24">
            <a:extLst>
              <a:ext uri="{FF2B5EF4-FFF2-40B4-BE49-F238E27FC236}">
                <a16:creationId xmlns:a16="http://schemas.microsoft.com/office/drawing/2014/main" id="{817B50B8-A505-AF92-1AB7-9B91886665CA}"/>
              </a:ext>
            </a:extLst>
          </p:cNvPr>
          <p:cNvSpPr txBox="1"/>
          <p:nvPr/>
        </p:nvSpPr>
        <p:spPr>
          <a:xfrm>
            <a:off x="1695069" y="5894673"/>
            <a:ext cx="221446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Gilroy Medium"/>
                <a:ea typeface="+mn-ea"/>
                <a:cs typeface="+mn-cs"/>
              </a:rPr>
              <a:t>University of Florida</a:t>
            </a:r>
          </a:p>
        </p:txBody>
      </p:sp>
      <p:graphicFrame>
        <p:nvGraphicFramePr>
          <p:cNvPr id="28" name="Table 6">
            <a:extLst>
              <a:ext uri="{FF2B5EF4-FFF2-40B4-BE49-F238E27FC236}">
                <a16:creationId xmlns:a16="http://schemas.microsoft.com/office/drawing/2014/main" id="{806E97F0-FDB6-173B-4797-C636107B7371}"/>
              </a:ext>
            </a:extLst>
          </p:cNvPr>
          <p:cNvGraphicFramePr>
            <a:graphicFrameLocks noGrp="1"/>
          </p:cNvGraphicFramePr>
          <p:nvPr/>
        </p:nvGraphicFramePr>
        <p:xfrm>
          <a:off x="4267200" y="3530079"/>
          <a:ext cx="7507260" cy="2993656"/>
        </p:xfrm>
        <a:graphic>
          <a:graphicData uri="http://schemas.openxmlformats.org/drawingml/2006/table">
            <a:tbl>
              <a:tblPr firstRow="1" bandRow="1">
                <a:effectLst>
                  <a:outerShdw blurRad="63500" sx="102000" sy="102000" algn="ctr" rotWithShape="0">
                    <a:prstClr val="black">
                      <a:alpha val="40000"/>
                    </a:prstClr>
                  </a:outerShdw>
                </a:effectLst>
                <a:tableStyleId>{F5AB1C69-6EDB-4FF4-983F-18BD219EF322}</a:tableStyleId>
              </a:tblPr>
              <a:tblGrid>
                <a:gridCol w="2337963">
                  <a:extLst>
                    <a:ext uri="{9D8B030D-6E8A-4147-A177-3AD203B41FA5}">
                      <a16:colId xmlns:a16="http://schemas.microsoft.com/office/drawing/2014/main" val="3411992758"/>
                    </a:ext>
                  </a:extLst>
                </a:gridCol>
                <a:gridCol w="1415667">
                  <a:extLst>
                    <a:ext uri="{9D8B030D-6E8A-4147-A177-3AD203B41FA5}">
                      <a16:colId xmlns:a16="http://schemas.microsoft.com/office/drawing/2014/main" val="4120986917"/>
                    </a:ext>
                  </a:extLst>
                </a:gridCol>
                <a:gridCol w="1876815">
                  <a:extLst>
                    <a:ext uri="{9D8B030D-6E8A-4147-A177-3AD203B41FA5}">
                      <a16:colId xmlns:a16="http://schemas.microsoft.com/office/drawing/2014/main" val="1292401552"/>
                    </a:ext>
                  </a:extLst>
                </a:gridCol>
                <a:gridCol w="1876815">
                  <a:extLst>
                    <a:ext uri="{9D8B030D-6E8A-4147-A177-3AD203B41FA5}">
                      <a16:colId xmlns:a16="http://schemas.microsoft.com/office/drawing/2014/main" val="3546629447"/>
                    </a:ext>
                  </a:extLst>
                </a:gridCol>
              </a:tblGrid>
              <a:tr h="234638">
                <a:tc>
                  <a:txBody>
                    <a:bodyPr/>
                    <a:lstStyle/>
                    <a:p>
                      <a:pPr algn="ctr"/>
                      <a:r>
                        <a:rPr lang="en-US" sz="1200" b="1" dirty="0">
                          <a:solidFill>
                            <a:schemeClr val="bg1"/>
                          </a:solidFill>
                        </a:rPr>
                        <a:t>Program Metric</a:t>
                      </a:r>
                      <a:endParaRPr lang="en-US" sz="1200" b="1" i="0" dirty="0">
                        <a:solidFill>
                          <a:schemeClr val="bg1"/>
                        </a:solidFill>
                        <a:latin typeface="Arial" panose="020B0604020202020204" pitchFamily="34" charset="0"/>
                        <a:cs typeface="Arial" panose="020B0604020202020204" pitchFamily="34" charset="0"/>
                      </a:endParaRPr>
                    </a:p>
                  </a:txBody>
                  <a:tcPr marL="58431" marR="58431" marT="29216" marB="2921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B660F"/>
                    </a:solidFill>
                  </a:tcPr>
                </a:tc>
                <a:tc>
                  <a:txBody>
                    <a:bodyPr/>
                    <a:lstStyle/>
                    <a:p>
                      <a:pPr algn="ctr"/>
                      <a:r>
                        <a:rPr lang="en-US" sz="1200" b="1" dirty="0">
                          <a:solidFill>
                            <a:schemeClr val="bg1"/>
                          </a:solidFill>
                        </a:rPr>
                        <a:t>Goal</a:t>
                      </a:r>
                      <a:endParaRPr lang="en-US" sz="1200" b="1" i="0" dirty="0">
                        <a:solidFill>
                          <a:schemeClr val="bg1"/>
                        </a:solidFill>
                        <a:latin typeface="Arial" panose="020B0604020202020204" pitchFamily="34" charset="0"/>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B660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Results</a:t>
                      </a:r>
                      <a:endParaRPr lang="en-US" sz="1200" b="1" i="0" dirty="0">
                        <a:solidFill>
                          <a:schemeClr val="bg1"/>
                        </a:solidFill>
                        <a:latin typeface="Arial" panose="020B0604020202020204" pitchFamily="34" charset="0"/>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B660F"/>
                    </a:solidFill>
                  </a:tcPr>
                </a:tc>
                <a:tc>
                  <a:txBody>
                    <a:bodyPr/>
                    <a:lstStyle/>
                    <a:p>
                      <a:pPr algn="ctr"/>
                      <a:r>
                        <a:rPr lang="en-US" sz="1200" b="1" dirty="0">
                          <a:solidFill>
                            <a:schemeClr val="bg1"/>
                          </a:solidFill>
                        </a:rPr>
                        <a:t>% to Goal</a:t>
                      </a:r>
                      <a:endParaRPr lang="en-US" sz="1200" b="1" i="0" dirty="0">
                        <a:solidFill>
                          <a:schemeClr val="bg1"/>
                        </a:solidFill>
                        <a:latin typeface="Arial" panose="020B0604020202020204" pitchFamily="34" charset="0"/>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B660F"/>
                    </a:solidFill>
                  </a:tcPr>
                </a:tc>
                <a:extLst>
                  <a:ext uri="{0D108BD9-81ED-4DB2-BD59-A6C34878D82A}">
                    <a16:rowId xmlns:a16="http://schemas.microsoft.com/office/drawing/2014/main" val="3930902652"/>
                  </a:ext>
                </a:extLst>
              </a:tr>
              <a:tr h="219820">
                <a:tc>
                  <a:txBody>
                    <a:bodyPr/>
                    <a:lstStyle/>
                    <a:p>
                      <a:r>
                        <a:rPr lang="en-US" sz="1100" b="1" dirty="0">
                          <a:solidFill>
                            <a:schemeClr val="bg1"/>
                          </a:solidFill>
                          <a:latin typeface="+mn-lt"/>
                        </a:rPr>
                        <a:t>Event Days</a:t>
                      </a:r>
                      <a:endParaRPr lang="en-US" sz="1100" b="1" i="0" dirty="0">
                        <a:solidFill>
                          <a:schemeClr val="bg1"/>
                        </a:solidFill>
                        <a:latin typeface="+mn-lt"/>
                        <a:cs typeface="Arial" panose="020B0604020202020204" pitchFamily="34" charset="0"/>
                      </a:endParaRPr>
                    </a:p>
                  </a:txBody>
                  <a:tcPr marL="58431" marR="58431" marT="29216" marB="2921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2</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2</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100%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extLst>
                  <a:ext uri="{0D108BD9-81ED-4DB2-BD59-A6C34878D82A}">
                    <a16:rowId xmlns:a16="http://schemas.microsoft.com/office/drawing/2014/main" val="2209337274"/>
                  </a:ext>
                </a:extLst>
              </a:tr>
              <a:tr h="338368">
                <a:tc>
                  <a:txBody>
                    <a:bodyPr/>
                    <a:lstStyle/>
                    <a:p>
                      <a:r>
                        <a:rPr lang="en-US" sz="1100" b="1" dirty="0">
                          <a:solidFill>
                            <a:schemeClr val="bg1"/>
                          </a:solidFill>
                          <a:latin typeface="+mn-lt"/>
                        </a:rPr>
                        <a:t>Onsite Event Impressions</a:t>
                      </a:r>
                      <a:br>
                        <a:rPr lang="en-US" sz="1100" b="1" dirty="0">
                          <a:solidFill>
                            <a:schemeClr val="bg1"/>
                          </a:solidFill>
                          <a:latin typeface="+mn-lt"/>
                        </a:rPr>
                      </a:br>
                      <a:r>
                        <a:rPr lang="en-US" sz="800" b="0" dirty="0">
                          <a:solidFill>
                            <a:schemeClr val="bg1"/>
                          </a:solidFill>
                          <a:latin typeface="+mn-lt"/>
                        </a:rPr>
                        <a:t>(passersby, view, etc.)</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750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900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120%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extLst>
                  <a:ext uri="{0D108BD9-81ED-4DB2-BD59-A6C34878D82A}">
                    <a16:rowId xmlns:a16="http://schemas.microsoft.com/office/drawing/2014/main" val="1141048620"/>
                  </a:ext>
                </a:extLst>
              </a:tr>
              <a:tr h="338368">
                <a:tc>
                  <a:txBody>
                    <a:bodyPr/>
                    <a:lstStyle/>
                    <a:p>
                      <a:r>
                        <a:rPr lang="en-US" sz="1100" b="1" dirty="0">
                          <a:solidFill>
                            <a:schemeClr val="bg1"/>
                          </a:solidFill>
                          <a:latin typeface="+mn-lt"/>
                        </a:rPr>
                        <a:t>Onsite Event Interactions</a:t>
                      </a:r>
                      <a:br>
                        <a:rPr lang="en-US" sz="1100" b="1" dirty="0">
                          <a:solidFill>
                            <a:schemeClr val="bg1"/>
                          </a:solidFill>
                          <a:latin typeface="+mn-lt"/>
                        </a:rPr>
                      </a:br>
                      <a:r>
                        <a:rPr lang="en-US" sz="800" b="0" dirty="0">
                          <a:solidFill>
                            <a:schemeClr val="bg1"/>
                          </a:solidFill>
                          <a:latin typeface="+mn-lt"/>
                        </a:rPr>
                        <a:t>(Active engagements)</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500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600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120%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extLst>
                  <a:ext uri="{0D108BD9-81ED-4DB2-BD59-A6C34878D82A}">
                    <a16:rowId xmlns:a16="http://schemas.microsoft.com/office/drawing/2014/main" val="709859423"/>
                  </a:ext>
                </a:extLst>
              </a:tr>
              <a:tr h="445785">
                <a:tc>
                  <a:txBody>
                    <a:bodyPr/>
                    <a:lstStyle/>
                    <a:p>
                      <a:r>
                        <a:rPr lang="en-US" sz="1100" b="1" dirty="0">
                          <a:solidFill>
                            <a:schemeClr val="bg1"/>
                          </a:solidFill>
                          <a:latin typeface="+mn-lt"/>
                        </a:rPr>
                        <a:t>Total Beverage Distributed</a:t>
                      </a:r>
                      <a:br>
                        <a:rPr lang="en-US" sz="1100" b="1" dirty="0">
                          <a:solidFill>
                            <a:schemeClr val="bg1"/>
                          </a:solidFill>
                          <a:latin typeface="+mn-lt"/>
                        </a:rPr>
                      </a:br>
                      <a:r>
                        <a:rPr lang="en-US" sz="700" b="0" dirty="0">
                          <a:solidFill>
                            <a:schemeClr val="bg1"/>
                          </a:solidFill>
                          <a:latin typeface="+mn-lt"/>
                        </a:rPr>
                        <a:t>(Pepsi, PZS, Pepsi Wild Cherry, </a:t>
                      </a:r>
                      <a:r>
                        <a:rPr lang="en-US" sz="700" b="0" dirty="0" err="1">
                          <a:solidFill>
                            <a:schemeClr val="bg1"/>
                          </a:solidFill>
                          <a:latin typeface="+mn-lt"/>
                        </a:rPr>
                        <a:t>bubly</a:t>
                      </a:r>
                      <a:r>
                        <a:rPr lang="en-US" sz="700" b="0" dirty="0">
                          <a:solidFill>
                            <a:schemeClr val="bg1"/>
                          </a:solidFill>
                          <a:latin typeface="+mn-lt"/>
                        </a:rPr>
                        <a:t>, MTN DEW)</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1,200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1,200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100%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extLst>
                  <a:ext uri="{0D108BD9-81ED-4DB2-BD59-A6C34878D82A}">
                    <a16:rowId xmlns:a16="http://schemas.microsoft.com/office/drawing/2014/main" val="1302356633"/>
                  </a:ext>
                </a:extLst>
              </a:tr>
              <a:tr h="279885">
                <a:tc>
                  <a:txBody>
                    <a:bodyPr/>
                    <a:lstStyle/>
                    <a:p>
                      <a:r>
                        <a:rPr lang="en-US" sz="1050" b="1" i="0" dirty="0">
                          <a:solidFill>
                            <a:schemeClr val="bg1"/>
                          </a:solidFill>
                          <a:latin typeface="+mn-lt"/>
                          <a:cs typeface="Arial"/>
                        </a:rPr>
                        <a:t>Total Frito Lay Snacks Distributed</a:t>
                      </a:r>
                    </a:p>
                  </a:txBody>
                  <a:tcPr marL="58431" marR="58431" marT="29216" marB="2921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i="0" dirty="0">
                          <a:solidFill>
                            <a:schemeClr val="bg1"/>
                          </a:solidFill>
                          <a:latin typeface="+mn-lt"/>
                          <a:cs typeface="Arial"/>
                        </a:rPr>
                        <a:t>660</a:t>
                      </a: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i="0" dirty="0">
                          <a:solidFill>
                            <a:schemeClr val="bg1"/>
                          </a:solidFill>
                          <a:latin typeface="+mn-lt"/>
                          <a:cs typeface="Arial"/>
                        </a:rPr>
                        <a:t>660</a:t>
                      </a: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i="0" dirty="0">
                          <a:solidFill>
                            <a:schemeClr val="bg1"/>
                          </a:solidFill>
                          <a:latin typeface="+mn-lt"/>
                          <a:cs typeface="Arial"/>
                        </a:rPr>
                        <a:t>100%</a:t>
                      </a: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extLst>
                  <a:ext uri="{0D108BD9-81ED-4DB2-BD59-A6C34878D82A}">
                    <a16:rowId xmlns:a16="http://schemas.microsoft.com/office/drawing/2014/main" val="3315376201"/>
                  </a:ext>
                </a:extLst>
              </a:tr>
              <a:tr h="279885">
                <a:tc>
                  <a:txBody>
                    <a:bodyPr/>
                    <a:lstStyle/>
                    <a:p>
                      <a:r>
                        <a:rPr lang="en-US" sz="1100" b="1" dirty="0">
                          <a:solidFill>
                            <a:schemeClr val="bg1"/>
                          </a:solidFill>
                          <a:latin typeface="+mn-lt"/>
                        </a:rPr>
                        <a:t>TikTok Creator Views</a:t>
                      </a:r>
                      <a:endParaRPr lang="en-US" sz="1100" b="1" i="0" dirty="0">
                        <a:solidFill>
                          <a:schemeClr val="bg1"/>
                        </a:solidFill>
                        <a:latin typeface="+mn-lt"/>
                        <a:cs typeface="Arial" panose="020B0604020202020204" pitchFamily="34" charset="0"/>
                      </a:endParaRPr>
                    </a:p>
                  </a:txBody>
                  <a:tcPr marL="58431" marR="58431" marT="29216" marB="2921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100,000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dirty="0">
                          <a:solidFill>
                            <a:schemeClr val="bg1"/>
                          </a:solidFill>
                          <a:latin typeface="+mn-lt"/>
                        </a:rPr>
                        <a:t>136,600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137%</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extLst>
                  <a:ext uri="{0D108BD9-81ED-4DB2-BD59-A6C34878D82A}">
                    <a16:rowId xmlns:a16="http://schemas.microsoft.com/office/drawing/2014/main" val="1200594786"/>
                  </a:ext>
                </a:extLst>
              </a:tr>
              <a:tr h="279885">
                <a:tc>
                  <a:txBody>
                    <a:bodyPr/>
                    <a:lstStyle/>
                    <a:p>
                      <a:r>
                        <a:rPr lang="en-US" sz="1100" b="1" dirty="0">
                          <a:solidFill>
                            <a:schemeClr val="bg1"/>
                          </a:solidFill>
                          <a:latin typeface="+mn-lt"/>
                        </a:rPr>
                        <a:t>TikTok Creator Reach</a:t>
                      </a:r>
                      <a:endParaRPr lang="en-US" sz="1100" b="1" i="0" dirty="0">
                        <a:solidFill>
                          <a:schemeClr val="bg1"/>
                        </a:solidFill>
                        <a:latin typeface="+mn-lt"/>
                        <a:cs typeface="Arial" panose="020B0604020202020204" pitchFamily="34" charset="0"/>
                      </a:endParaRPr>
                    </a:p>
                  </a:txBody>
                  <a:tcPr marL="58431" marR="58431" marT="29216" marB="2921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49,300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dirty="0">
                          <a:solidFill>
                            <a:schemeClr val="bg1"/>
                          </a:solidFill>
                          <a:latin typeface="+mn-lt"/>
                        </a:rPr>
                        <a:t>73,879</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150%</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BE28"/>
                    </a:solidFill>
                  </a:tcPr>
                </a:tc>
                <a:extLst>
                  <a:ext uri="{0D108BD9-81ED-4DB2-BD59-A6C34878D82A}">
                    <a16:rowId xmlns:a16="http://schemas.microsoft.com/office/drawing/2014/main" val="1088775712"/>
                  </a:ext>
                </a:extLst>
              </a:tr>
              <a:tr h="544848">
                <a:tc>
                  <a:txBody>
                    <a:bodyPr/>
                    <a:lstStyle/>
                    <a:p>
                      <a:r>
                        <a:rPr lang="en-US" sz="1100" b="1" dirty="0">
                          <a:solidFill>
                            <a:schemeClr val="bg1"/>
                          </a:solidFill>
                          <a:latin typeface="+mn-lt"/>
                        </a:rPr>
                        <a:t>Avg. TikTok Engagement rate</a:t>
                      </a:r>
                      <a:endParaRPr lang="en-US" sz="1100" b="1" i="0" dirty="0">
                        <a:solidFill>
                          <a:schemeClr val="bg1"/>
                        </a:solidFill>
                        <a:latin typeface="+mn-lt"/>
                        <a:cs typeface="Arial" panose="020B0604020202020204" pitchFamily="34" charset="0"/>
                      </a:endParaRPr>
                    </a:p>
                  </a:txBody>
                  <a:tcPr marL="58431" marR="58431" marT="29216" marB="2921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E28"/>
                    </a:solidFill>
                  </a:tcPr>
                </a:tc>
                <a:tc>
                  <a:txBody>
                    <a:bodyPr/>
                    <a:lstStyle/>
                    <a:p>
                      <a:pPr algn="ctr"/>
                      <a:r>
                        <a:rPr lang="en-US" sz="1100" b="0" dirty="0">
                          <a:solidFill>
                            <a:schemeClr val="bg1"/>
                          </a:solidFill>
                          <a:latin typeface="+mn-lt"/>
                        </a:rPr>
                        <a:t>3.00%</a:t>
                      </a:r>
                    </a:p>
                    <a:p>
                      <a:pPr algn="ctr"/>
                      <a:r>
                        <a:rPr lang="en-US" sz="800" b="0" dirty="0">
                          <a:solidFill>
                            <a:schemeClr val="bg1"/>
                          </a:solidFill>
                          <a:latin typeface="+mn-lt"/>
                        </a:rPr>
                        <a:t>(industry standard)</a:t>
                      </a:r>
                      <a:endParaRPr lang="en-US" sz="8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E28"/>
                    </a:solidFill>
                  </a:tcPr>
                </a:tc>
                <a:tc>
                  <a:txBody>
                    <a:bodyPr/>
                    <a:lstStyle/>
                    <a:p>
                      <a:pPr algn="ctr"/>
                      <a:r>
                        <a:rPr lang="en-US" sz="1100" dirty="0">
                          <a:solidFill>
                            <a:schemeClr val="bg1"/>
                          </a:solidFill>
                          <a:latin typeface="+mn-lt"/>
                        </a:rPr>
                        <a:t>1.02</a:t>
                      </a:r>
                      <a:r>
                        <a:rPr lang="en-US" sz="1100" b="0" dirty="0">
                          <a:solidFill>
                            <a:schemeClr val="bg1"/>
                          </a:solidFill>
                          <a:latin typeface="+mn-lt"/>
                        </a:rPr>
                        <a:t>%</a:t>
                      </a:r>
                      <a:endParaRPr lang="en-US" sz="1100" b="0" i="0" dirty="0">
                        <a:solidFill>
                          <a:schemeClr val="bg1"/>
                        </a:solidFill>
                        <a:latin typeface="+mn-lt"/>
                        <a:cs typeface="Arial" panose="020B0604020202020204" pitchFamily="34" charset="0"/>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E28"/>
                    </a:solidFill>
                  </a:tcPr>
                </a:tc>
                <a:tc>
                  <a:txBody>
                    <a:bodyPr/>
                    <a:lstStyle/>
                    <a:p>
                      <a:pPr algn="ctr"/>
                      <a:r>
                        <a:rPr lang="en-US" sz="1100" dirty="0">
                          <a:solidFill>
                            <a:schemeClr val="bg1"/>
                          </a:solidFill>
                          <a:latin typeface="+mn-lt"/>
                        </a:rPr>
                        <a:t>1.98%* </a:t>
                      </a:r>
                    </a:p>
                    <a:p>
                      <a:pPr algn="ctr"/>
                      <a:r>
                        <a:rPr lang="en-US" sz="800" dirty="0">
                          <a:solidFill>
                            <a:schemeClr val="bg1"/>
                          </a:solidFill>
                          <a:latin typeface="+mn-lt"/>
                        </a:rPr>
                        <a:t>below industry benchmark</a:t>
                      </a:r>
                      <a:endParaRPr lang="en-US" sz="800" dirty="0">
                        <a:solidFill>
                          <a:schemeClr val="bg1"/>
                        </a:solidFill>
                        <a:latin typeface="+mn-lt"/>
                        <a:cs typeface="Arial"/>
                      </a:endParaRPr>
                    </a:p>
                  </a:txBody>
                  <a:tcPr marL="58431" marR="58431" marT="29216" marB="2921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E28"/>
                    </a:solidFill>
                  </a:tcPr>
                </a:tc>
                <a:extLst>
                  <a:ext uri="{0D108BD9-81ED-4DB2-BD59-A6C34878D82A}">
                    <a16:rowId xmlns:a16="http://schemas.microsoft.com/office/drawing/2014/main" val="3799070144"/>
                  </a:ext>
                </a:extLst>
              </a:tr>
            </a:tbl>
          </a:graphicData>
        </a:graphic>
      </p:graphicFrame>
      <p:sp>
        <p:nvSpPr>
          <p:cNvPr id="30" name="TextBox 29">
            <a:extLst>
              <a:ext uri="{FF2B5EF4-FFF2-40B4-BE49-F238E27FC236}">
                <a16:creationId xmlns:a16="http://schemas.microsoft.com/office/drawing/2014/main" id="{7454BAA7-18CA-9191-A6F0-834630FAB495}"/>
              </a:ext>
            </a:extLst>
          </p:cNvPr>
          <p:cNvSpPr txBox="1"/>
          <p:nvPr/>
        </p:nvSpPr>
        <p:spPr>
          <a:xfrm>
            <a:off x="4061925" y="1489314"/>
            <a:ext cx="7999445" cy="1446550"/>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white"/>
                </a:solidFill>
                <a:effectLst/>
                <a:uLnTx/>
                <a:uFillTx/>
                <a:latin typeface="Gilroy Medium"/>
                <a:ea typeface="+mn-ea"/>
                <a:cs typeface="+mn-cs"/>
              </a:rPr>
              <a:t>pep+-branded Movie Night footprint (projector screen, seating, 10x10 “snack bar” tent with educational signage)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white"/>
                </a:solidFill>
                <a:effectLst/>
                <a:uLnTx/>
                <a:uFillTx/>
                <a:latin typeface="Gilroy Medium"/>
                <a:ea typeface="+mn-ea"/>
                <a:cs typeface="+mn-cs"/>
              </a:rPr>
              <a:t>Student TikTok influencers and university social posts promoted free event to students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white"/>
                </a:solidFill>
                <a:effectLst/>
                <a:uLnTx/>
                <a:uFillTx/>
                <a:latin typeface="Gilroy Medium"/>
                <a:ea typeface="+mn-ea"/>
                <a:cs typeface="+mn-cs"/>
              </a:rPr>
              <a:t>Relevant movie titles got students excited to tune in (Barbie = current/popular, The Lorax = strong Earth Day tie)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white"/>
                </a:solidFill>
                <a:effectLst/>
                <a:uLnTx/>
                <a:uFillTx/>
                <a:latin typeface="Gilroy Medium"/>
                <a:ea typeface="+mn-ea"/>
                <a:cs typeface="+mn-cs"/>
              </a:rPr>
              <a:t>Distributed full-can PepsiCo beverages (Pepsi, MTN Dew, </a:t>
            </a:r>
            <a:r>
              <a:rPr kumimoji="0" lang="en-US" sz="1100" b="1" i="0" u="none" strike="noStrike" kern="1200" cap="none" spc="0" normalizeH="0" baseline="0" noProof="0" dirty="0" err="1">
                <a:ln>
                  <a:noFill/>
                </a:ln>
                <a:solidFill>
                  <a:prstClr val="white"/>
                </a:solidFill>
                <a:effectLst/>
                <a:uLnTx/>
                <a:uFillTx/>
                <a:latin typeface="Gilroy Medium"/>
                <a:ea typeface="+mn-ea"/>
                <a:cs typeface="+mn-cs"/>
              </a:rPr>
              <a:t>bubly</a:t>
            </a:r>
            <a:r>
              <a:rPr kumimoji="0" lang="en-US" sz="1100" b="1" i="0" u="none" strike="noStrike" kern="1200" cap="none" spc="0" normalizeH="0" baseline="0" noProof="0" dirty="0">
                <a:ln>
                  <a:noFill/>
                </a:ln>
                <a:solidFill>
                  <a:prstClr val="white"/>
                </a:solidFill>
                <a:effectLst/>
                <a:uLnTx/>
                <a:uFillTx/>
                <a:latin typeface="Gilroy Medium"/>
                <a:ea typeface="+mn-ea"/>
                <a:cs typeface="+mn-cs"/>
              </a:rPr>
              <a:t>), Frito products, and popcorn in compostable bags via solar-powered popcorn machine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white"/>
                </a:solidFill>
                <a:effectLst/>
                <a:uLnTx/>
                <a:uFillTx/>
                <a:latin typeface="Gilroy Medium"/>
                <a:ea typeface="+mn-ea"/>
                <a:cs typeface="+mn-cs"/>
              </a:rPr>
              <a:t>Students encouraged to scan a digital QR code on banner signage to learn more about pep+ sustainability initiatives.</a:t>
            </a:r>
          </a:p>
        </p:txBody>
      </p:sp>
    </p:spTree>
    <p:extLst>
      <p:ext uri="{BB962C8B-B14F-4D97-AF65-F5344CB8AC3E}">
        <p14:creationId xmlns:p14="http://schemas.microsoft.com/office/powerpoint/2010/main" val="4215187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67845A-73F7-8894-88E7-532D4B07AFCC}"/>
              </a:ext>
            </a:extLst>
          </p:cNvPr>
          <p:cNvSpPr>
            <a:spLocks noGrp="1"/>
          </p:cNvSpPr>
          <p:nvPr>
            <p:ph type="body" sz="quarter" idx="11"/>
          </p:nvPr>
        </p:nvSpPr>
        <p:spPr/>
        <p:txBody>
          <a:bodyPr>
            <a:normAutofit fontScale="85000" lnSpcReduction="10000"/>
          </a:bodyPr>
          <a:lstStyle/>
          <a:p>
            <a:r>
              <a:rPr lang="en-US" dirty="0"/>
              <a:t>Opportunity: Drive pep+ awareness &amp; sustainability initiative education via engaging on-campus and digital student experiences.</a:t>
            </a:r>
          </a:p>
          <a:p>
            <a:endParaRPr lang="en-US" dirty="0"/>
          </a:p>
        </p:txBody>
      </p:sp>
      <p:sp>
        <p:nvSpPr>
          <p:cNvPr id="3" name="Title 2">
            <a:extLst>
              <a:ext uri="{FF2B5EF4-FFF2-40B4-BE49-F238E27FC236}">
                <a16:creationId xmlns:a16="http://schemas.microsoft.com/office/drawing/2014/main" id="{A11C7993-83F4-4A3F-E66E-A579EEC558F1}"/>
              </a:ext>
            </a:extLst>
          </p:cNvPr>
          <p:cNvSpPr>
            <a:spLocks noGrp="1"/>
          </p:cNvSpPr>
          <p:nvPr>
            <p:ph type="title"/>
          </p:nvPr>
        </p:nvSpPr>
        <p:spPr/>
        <p:txBody>
          <a:bodyPr/>
          <a:lstStyle/>
          <a:p>
            <a:r>
              <a:rPr lang="en-US" dirty="0"/>
              <a:t>EARTH DAY MOVIE NIGHT POP-UP – </a:t>
            </a:r>
            <a:r>
              <a:rPr lang="en-US" dirty="0" err="1"/>
              <a:t>CoNt.</a:t>
            </a:r>
            <a:endParaRPr lang="en-US" dirty="0"/>
          </a:p>
        </p:txBody>
      </p:sp>
      <p:sp>
        <p:nvSpPr>
          <p:cNvPr id="4" name="Text Placeholder 3">
            <a:extLst>
              <a:ext uri="{FF2B5EF4-FFF2-40B4-BE49-F238E27FC236}">
                <a16:creationId xmlns:a16="http://schemas.microsoft.com/office/drawing/2014/main" id="{9164AE0A-FF58-8940-1361-953906F0FCDA}"/>
              </a:ext>
            </a:extLst>
          </p:cNvPr>
          <p:cNvSpPr>
            <a:spLocks noGrp="1"/>
          </p:cNvSpPr>
          <p:nvPr>
            <p:ph type="body" sz="quarter" idx="16"/>
          </p:nvPr>
        </p:nvSpPr>
        <p:spPr>
          <a:xfrm>
            <a:off x="217715" y="1138333"/>
            <a:ext cx="5766318" cy="4142793"/>
          </a:xfrm>
          <a:ln>
            <a:solidFill>
              <a:srgbClr val="8DBE28"/>
            </a:solidFill>
          </a:ln>
        </p:spPr>
        <p:txBody>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11" name="TextBox 10">
            <a:extLst>
              <a:ext uri="{FF2B5EF4-FFF2-40B4-BE49-F238E27FC236}">
                <a16:creationId xmlns:a16="http://schemas.microsoft.com/office/drawing/2014/main" id="{D68DB6DB-BC0C-5AF3-64A6-EAFC1C54DFA2}"/>
              </a:ext>
            </a:extLst>
          </p:cNvPr>
          <p:cNvSpPr txBox="1"/>
          <p:nvPr/>
        </p:nvSpPr>
        <p:spPr>
          <a:xfrm>
            <a:off x="273699" y="1187616"/>
            <a:ext cx="35331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white"/>
                </a:solidFill>
                <a:effectLst/>
                <a:uLnTx/>
                <a:uFillTx/>
                <a:latin typeface="Gilroy Medium"/>
                <a:ea typeface="+mn-ea"/>
                <a:cs typeface="+mn-cs"/>
              </a:rPr>
              <a:t>Key Learnings </a:t>
            </a:r>
          </a:p>
        </p:txBody>
      </p:sp>
      <p:sp>
        <p:nvSpPr>
          <p:cNvPr id="12" name="Text Placeholder 3">
            <a:extLst>
              <a:ext uri="{FF2B5EF4-FFF2-40B4-BE49-F238E27FC236}">
                <a16:creationId xmlns:a16="http://schemas.microsoft.com/office/drawing/2014/main" id="{3375A94F-E003-55DD-7A17-48B269DC5365}"/>
              </a:ext>
            </a:extLst>
          </p:cNvPr>
          <p:cNvSpPr txBox="1">
            <a:spLocks/>
          </p:cNvSpPr>
          <p:nvPr/>
        </p:nvSpPr>
        <p:spPr>
          <a:xfrm>
            <a:off x="217713" y="5425854"/>
            <a:ext cx="5766317" cy="1274463"/>
          </a:xfrm>
          <a:prstGeom prst="roundRect">
            <a:avLst>
              <a:gd name="adj" fmla="val 2643"/>
            </a:avLst>
          </a:prstGeom>
          <a:solidFill>
            <a:srgbClr val="5D910D"/>
          </a:solidFill>
          <a:ln>
            <a:solidFill>
              <a:srgbClr val="8DBE28"/>
            </a:solidFill>
          </a:ln>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rgbClr val="2B660F"/>
              </a:buClr>
              <a:buFont typeface="Arial" panose="020B0604020202020204" pitchFamily="34" charset="0"/>
              <a:buNone/>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Gilroy Medium"/>
                <a:ea typeface="+mn-ea"/>
                <a:cs typeface="+mn-cs"/>
              </a:rPr>
              <a:t>“Can you come do this again during Welcome Week in the quad?”</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Gilroy Medium"/>
                <a:ea typeface="+mn-ea"/>
                <a:cs typeface="+mn-cs"/>
              </a:rPr>
              <a:t>“How did you capture the solar energy?”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Gilroy Medium"/>
                <a:ea typeface="+mn-ea"/>
                <a:cs typeface="+mn-cs"/>
              </a:rPr>
              <a:t>“This is great; I had no clue what pep+ was all about!”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Gilroy Medium"/>
              <a:ea typeface="+mn-ea"/>
              <a:cs typeface="+mn-cs"/>
            </a:endParaRPr>
          </a:p>
        </p:txBody>
      </p:sp>
      <p:sp>
        <p:nvSpPr>
          <p:cNvPr id="13" name="TextBox 12">
            <a:extLst>
              <a:ext uri="{FF2B5EF4-FFF2-40B4-BE49-F238E27FC236}">
                <a16:creationId xmlns:a16="http://schemas.microsoft.com/office/drawing/2014/main" id="{A7C92144-A146-0215-DC11-136FB186164E}"/>
              </a:ext>
            </a:extLst>
          </p:cNvPr>
          <p:cNvSpPr txBox="1"/>
          <p:nvPr/>
        </p:nvSpPr>
        <p:spPr>
          <a:xfrm>
            <a:off x="273699" y="5483475"/>
            <a:ext cx="35331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white"/>
                </a:solidFill>
                <a:effectLst/>
                <a:uLnTx/>
                <a:uFillTx/>
                <a:latin typeface="Gilroy Medium"/>
                <a:ea typeface="+mn-ea"/>
                <a:cs typeface="+mn-cs"/>
              </a:rPr>
              <a:t>Student Quotes</a:t>
            </a:r>
          </a:p>
        </p:txBody>
      </p:sp>
      <p:sp>
        <p:nvSpPr>
          <p:cNvPr id="16" name="Text Placeholder 3">
            <a:extLst>
              <a:ext uri="{FF2B5EF4-FFF2-40B4-BE49-F238E27FC236}">
                <a16:creationId xmlns:a16="http://schemas.microsoft.com/office/drawing/2014/main" id="{15A44A3B-E12E-D2E0-F926-4FA24F3D83C6}"/>
              </a:ext>
            </a:extLst>
          </p:cNvPr>
          <p:cNvSpPr txBox="1">
            <a:spLocks/>
          </p:cNvSpPr>
          <p:nvPr/>
        </p:nvSpPr>
        <p:spPr>
          <a:xfrm>
            <a:off x="6164424" y="1138334"/>
            <a:ext cx="5809862" cy="5561983"/>
          </a:xfrm>
          <a:prstGeom prst="roundRect">
            <a:avLst>
              <a:gd name="adj" fmla="val 2643"/>
            </a:avLst>
          </a:prstGeom>
          <a:solidFill>
            <a:srgbClr val="5D910D"/>
          </a:solidFill>
          <a:ln>
            <a:solidFill>
              <a:srgbClr val="8DBE28"/>
            </a:solidFill>
          </a:ln>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rgbClr val="2B660F"/>
              </a:buClr>
              <a:buFont typeface="Arial" panose="020B0604020202020204" pitchFamily="34" charset="0"/>
              <a:buNone/>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uLnTx/>
              <a:uFillTx/>
              <a:latin typeface="Gilroy Medium"/>
              <a:ea typeface="+mn-ea"/>
              <a:cs typeface="+mn-cs"/>
            </a:endParaRPr>
          </a:p>
        </p:txBody>
      </p:sp>
      <p:sp>
        <p:nvSpPr>
          <p:cNvPr id="17" name="TextBox 16">
            <a:extLst>
              <a:ext uri="{FF2B5EF4-FFF2-40B4-BE49-F238E27FC236}">
                <a16:creationId xmlns:a16="http://schemas.microsoft.com/office/drawing/2014/main" id="{52F25948-F48B-77F4-0884-05FB225EC1E4}"/>
              </a:ext>
            </a:extLst>
          </p:cNvPr>
          <p:cNvSpPr txBox="1"/>
          <p:nvPr/>
        </p:nvSpPr>
        <p:spPr>
          <a:xfrm>
            <a:off x="6273037" y="1184053"/>
            <a:ext cx="287638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white"/>
                </a:solidFill>
                <a:effectLst/>
                <a:uLnTx/>
                <a:uFillTx/>
                <a:latin typeface="Gilroy Medium"/>
                <a:ea typeface="+mn-ea"/>
                <a:cs typeface="+mn-cs"/>
              </a:rPr>
              <a:t>Event Photos</a:t>
            </a:r>
          </a:p>
        </p:txBody>
      </p:sp>
      <p:sp>
        <p:nvSpPr>
          <p:cNvPr id="30" name="TextBox 29">
            <a:extLst>
              <a:ext uri="{FF2B5EF4-FFF2-40B4-BE49-F238E27FC236}">
                <a16:creationId xmlns:a16="http://schemas.microsoft.com/office/drawing/2014/main" id="{7454BAA7-18CA-9191-A6F0-834630FAB495}"/>
              </a:ext>
            </a:extLst>
          </p:cNvPr>
          <p:cNvSpPr txBox="1"/>
          <p:nvPr/>
        </p:nvSpPr>
        <p:spPr>
          <a:xfrm>
            <a:off x="217712" y="1420825"/>
            <a:ext cx="5878287" cy="390106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FDE7D">
                    <a:lumMod val="40000"/>
                    <a:lumOff val="60000"/>
                  </a:srgbClr>
                </a:solidFill>
                <a:effectLst/>
                <a:uLnTx/>
                <a:uFillTx/>
                <a:latin typeface="Gilroy Medium"/>
                <a:ea typeface="+mn-ea"/>
                <a:cs typeface="+mn-cs"/>
              </a:rPr>
              <a:t>Movie nights are an exciting draw for students &amp; strong campus integration creates an authentic experience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Gilroy Medium"/>
                <a:ea typeface="+mn-ea"/>
                <a:cs typeface="+mn-cs"/>
              </a:rPr>
              <a:t>Students were excited by the offer of a free movie and plethora of PepsiCo beverages &amp; snacks.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Gilroy Medium"/>
                <a:ea typeface="+mn-ea"/>
                <a:cs typeface="+mn-cs"/>
              </a:rPr>
              <a:t>Organic campus tie-ins like the UF Late Night Breakfast event drove additional visibility, traffic and engagement opportunity.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Gilroy Medium"/>
                <a:ea typeface="+mn-ea"/>
                <a:cs typeface="+mn-cs"/>
              </a:rPr>
              <a:t>Continue to work closely with C&amp;U partners to plan curated activations that overlap with existing campus events that appeal strongly to each specific student body.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FDE7D">
                    <a:lumMod val="40000"/>
                    <a:lumOff val="60000"/>
                  </a:srgbClr>
                </a:solidFill>
                <a:effectLst/>
                <a:uLnTx/>
                <a:uFillTx/>
                <a:latin typeface="Gilroy Medium"/>
                <a:ea typeface="+mn-ea"/>
                <a:cs typeface="+mn-cs"/>
              </a:rPr>
              <a:t>Solar-supported elements contrasted with nighttime activation window</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Gilroy Medium"/>
                <a:ea typeface="+mn-ea"/>
                <a:cs typeface="+mn-cs"/>
              </a:rPr>
              <a:t>While solar generators ran many of the onsite assets, some students were confused about how solar connected to an evening activation.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Gilroy Medium"/>
                <a:ea typeface="+mn-ea"/>
                <a:cs typeface="+mn-cs"/>
              </a:rPr>
              <a:t>In the future, consider ways to strengthen the Movie Night sustainability hook (ex. activate during the day as well while charging the solar generator with the solar panel, to pre-promote event and drive pep+ conversation).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FDE7D">
                    <a:lumMod val="40000"/>
                    <a:lumOff val="60000"/>
                  </a:srgbClr>
                </a:solidFill>
                <a:effectLst/>
                <a:uLnTx/>
                <a:uFillTx/>
                <a:latin typeface="Gilroy Medium"/>
                <a:ea typeface="+mn-ea"/>
                <a:cs typeface="+mn-cs"/>
              </a:rPr>
              <a:t>Earth Day is a hot-button issue on college campuses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Gilroy Medium"/>
                <a:ea typeface="+mn-ea"/>
                <a:cs typeface="+mn-cs"/>
              </a:rPr>
              <a:t>Students are very involved in Earth Day campus events &amp; activities; while some are celebratory in nature, others highlight student grievances &amp; demands.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ilroy Medium"/>
                <a:ea typeface="+mn-ea"/>
                <a:cs typeface="+mn-cs"/>
              </a:rPr>
              <a:t>Ex. For a 2024 national C&amp;U “Reclaim Earth Day” campaign UW students </a:t>
            </a:r>
            <a:r>
              <a:rPr kumimoji="0" lang="en-US" sz="1050" b="1" i="0" u="none" strike="noStrike" kern="1200" cap="none" spc="0" normalizeH="0" baseline="0" noProof="0" dirty="0" err="1">
                <a:ln>
                  <a:noFill/>
                </a:ln>
                <a:solidFill>
                  <a:prstClr val="white"/>
                </a:solidFill>
                <a:effectLst/>
                <a:uLnTx/>
                <a:uFillTx/>
                <a:latin typeface="Gilroy Medium"/>
                <a:ea typeface="+mn-ea"/>
                <a:cs typeface="+mn-cs"/>
              </a:rPr>
              <a:t>flyered</a:t>
            </a:r>
            <a:r>
              <a:rPr kumimoji="0" lang="en-US" sz="1050" b="1" i="0" u="none" strike="noStrike" kern="1200" cap="none" spc="0" normalizeH="0" baseline="0" noProof="0" dirty="0">
                <a:ln>
                  <a:noFill/>
                </a:ln>
                <a:solidFill>
                  <a:prstClr val="white"/>
                </a:solidFill>
                <a:effectLst/>
                <a:uLnTx/>
                <a:uFillTx/>
                <a:latin typeface="Gilroy Medium"/>
                <a:ea typeface="+mn-ea"/>
                <a:cs typeface="+mn-cs"/>
              </a:rPr>
              <a:t> to promote the campaign onsite at the event, and left comments on the UW TikTok content.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Gilroy Medium"/>
                <a:ea typeface="+mn-ea"/>
                <a:cs typeface="+mn-cs"/>
              </a:rPr>
              <a:t>In the future, work closely with PepsiCo comms teams and partner C&amp;Us to create a contingency plan for any negative student reaction to pep+ sustainability-related events. </a:t>
            </a:r>
          </a:p>
        </p:txBody>
      </p:sp>
      <p:pic>
        <p:nvPicPr>
          <p:cNvPr id="5" name="Picture 4" descr="A group of people standing in a grassy area&#10;&#10;Description automatically generated">
            <a:extLst>
              <a:ext uri="{FF2B5EF4-FFF2-40B4-BE49-F238E27FC236}">
                <a16:creationId xmlns:a16="http://schemas.microsoft.com/office/drawing/2014/main" id="{56C7ADF2-E064-4153-4D3A-4B63981EE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39435" y="2429883"/>
            <a:ext cx="1868820" cy="1401616"/>
          </a:xfrm>
          <a:prstGeom prst="rect">
            <a:avLst/>
          </a:prstGeom>
        </p:spPr>
      </p:pic>
      <p:pic>
        <p:nvPicPr>
          <p:cNvPr id="6" name="Picture 5" descr="A group of people sitting in a field watching a movie&#10;&#10;Description automatically generated">
            <a:extLst>
              <a:ext uri="{FF2B5EF4-FFF2-40B4-BE49-F238E27FC236}">
                <a16:creationId xmlns:a16="http://schemas.microsoft.com/office/drawing/2014/main" id="{438B3856-8F5F-0BCF-3F89-959426478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34137" y="2429883"/>
            <a:ext cx="1868820" cy="1401616"/>
          </a:xfrm>
          <a:prstGeom prst="rect">
            <a:avLst/>
          </a:prstGeom>
        </p:spPr>
      </p:pic>
      <p:pic>
        <p:nvPicPr>
          <p:cNvPr id="7" name="Picture 6" descr="A group of people sitting on the grass&#10;&#10;Description automatically generated">
            <a:extLst>
              <a:ext uri="{FF2B5EF4-FFF2-40B4-BE49-F238E27FC236}">
                <a16:creationId xmlns:a16="http://schemas.microsoft.com/office/drawing/2014/main" id="{FADF47F2-126A-AB80-CCE6-51DD1022F604}"/>
              </a:ext>
            </a:extLst>
          </p:cNvPr>
          <p:cNvPicPr>
            <a:picLocks noChangeAspect="1"/>
          </p:cNvPicPr>
          <p:nvPr/>
        </p:nvPicPr>
        <p:blipFill rotWithShape="1">
          <a:blip r:embed="rId4">
            <a:extLst>
              <a:ext uri="{28A0092B-C50C-407E-A947-70E740481C1C}">
                <a14:useLocalDpi xmlns:a14="http://schemas.microsoft.com/office/drawing/2010/main" val="0"/>
              </a:ext>
            </a:extLst>
          </a:blip>
          <a:srcRect l="16204" t="6250" r="19616" b="36856"/>
          <a:stretch/>
        </p:blipFill>
        <p:spPr>
          <a:xfrm rot="10800000">
            <a:off x="9069354" y="2199088"/>
            <a:ext cx="2806602" cy="1866011"/>
          </a:xfrm>
          <a:prstGeom prst="rect">
            <a:avLst/>
          </a:prstGeom>
        </p:spPr>
      </p:pic>
      <p:pic>
        <p:nvPicPr>
          <p:cNvPr id="20" name="Picture 19" descr="A television in a grassy area&#10;&#10;Description automatically generated">
            <a:extLst>
              <a:ext uri="{FF2B5EF4-FFF2-40B4-BE49-F238E27FC236}">
                <a16:creationId xmlns:a16="http://schemas.microsoft.com/office/drawing/2014/main" id="{8A44DEC8-A277-E9C8-DECD-9E7BAE7C1841}"/>
              </a:ext>
            </a:extLst>
          </p:cNvPr>
          <p:cNvPicPr>
            <a:picLocks noChangeAspect="1"/>
          </p:cNvPicPr>
          <p:nvPr/>
        </p:nvPicPr>
        <p:blipFill rotWithShape="1">
          <a:blip r:embed="rId5">
            <a:extLst>
              <a:ext uri="{28A0092B-C50C-407E-A947-70E740481C1C}">
                <a14:useLocalDpi xmlns:a14="http://schemas.microsoft.com/office/drawing/2010/main" val="0"/>
              </a:ext>
            </a:extLst>
          </a:blip>
          <a:srcRect l="34940" t="26806" r="48940" b="25198"/>
          <a:stretch/>
        </p:blipFill>
        <p:spPr>
          <a:xfrm rot="5400000">
            <a:off x="8445849" y="3955997"/>
            <a:ext cx="1546825" cy="3454361"/>
          </a:xfrm>
          <a:prstGeom prst="rect">
            <a:avLst/>
          </a:prstGeom>
        </p:spPr>
      </p:pic>
      <p:sp>
        <p:nvSpPr>
          <p:cNvPr id="21" name="TextBox 20">
            <a:extLst>
              <a:ext uri="{FF2B5EF4-FFF2-40B4-BE49-F238E27FC236}">
                <a16:creationId xmlns:a16="http://schemas.microsoft.com/office/drawing/2014/main" id="{D34081B9-AD9C-4C36-22C7-CAA46381C26E}"/>
              </a:ext>
            </a:extLst>
          </p:cNvPr>
          <p:cNvSpPr txBox="1"/>
          <p:nvPr/>
        </p:nvSpPr>
        <p:spPr>
          <a:xfrm>
            <a:off x="7328124" y="4287526"/>
            <a:ext cx="185714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Gilroy Medium"/>
                <a:ea typeface="+mn-ea"/>
                <a:cs typeface="+mn-cs"/>
              </a:rPr>
              <a:t>University of Washington</a:t>
            </a:r>
          </a:p>
        </p:txBody>
      </p:sp>
      <p:pic>
        <p:nvPicPr>
          <p:cNvPr id="8" name="Picture 7" descr="People standing in a grassy area&#10;&#10;Description automatically generated">
            <a:extLst>
              <a:ext uri="{FF2B5EF4-FFF2-40B4-BE49-F238E27FC236}">
                <a16:creationId xmlns:a16="http://schemas.microsoft.com/office/drawing/2014/main" id="{557589B3-CA8A-A75C-C0B6-70C6AD609FFA}"/>
              </a:ext>
            </a:extLst>
          </p:cNvPr>
          <p:cNvPicPr>
            <a:picLocks noChangeAspect="1"/>
          </p:cNvPicPr>
          <p:nvPr/>
        </p:nvPicPr>
        <p:blipFill rotWithShape="1">
          <a:blip r:embed="rId6">
            <a:extLst>
              <a:ext uri="{28A0092B-C50C-407E-A947-70E740481C1C}">
                <a14:useLocalDpi xmlns:a14="http://schemas.microsoft.com/office/drawing/2010/main" val="0"/>
              </a:ext>
            </a:extLst>
          </a:blip>
          <a:srcRect l="18888" t="17863" r="43287" b="21893"/>
          <a:stretch/>
        </p:blipFill>
        <p:spPr>
          <a:xfrm rot="5400000">
            <a:off x="6316972" y="4840814"/>
            <a:ext cx="1546824" cy="1684722"/>
          </a:xfrm>
          <a:prstGeom prst="rect">
            <a:avLst/>
          </a:prstGeom>
        </p:spPr>
      </p:pic>
      <p:pic>
        <p:nvPicPr>
          <p:cNvPr id="9" name="Picture 8" descr="A group of people sitting on the grass in front of a large screen&#10;&#10;Description automatically generated">
            <a:extLst>
              <a:ext uri="{FF2B5EF4-FFF2-40B4-BE49-F238E27FC236}">
                <a16:creationId xmlns:a16="http://schemas.microsoft.com/office/drawing/2014/main" id="{8FC649F1-E593-5716-B433-7F2D24258365}"/>
              </a:ext>
            </a:extLst>
          </p:cNvPr>
          <p:cNvPicPr>
            <a:picLocks noChangeAspect="1"/>
          </p:cNvPicPr>
          <p:nvPr/>
        </p:nvPicPr>
        <p:blipFill rotWithShape="1">
          <a:blip r:embed="rId7">
            <a:extLst>
              <a:ext uri="{28A0092B-C50C-407E-A947-70E740481C1C}">
                <a14:useLocalDpi xmlns:a14="http://schemas.microsoft.com/office/drawing/2010/main" val="0"/>
              </a:ext>
            </a:extLst>
          </a:blip>
          <a:srcRect l="48036" t="14603" r="-461"/>
          <a:stretch/>
        </p:blipFill>
        <p:spPr>
          <a:xfrm>
            <a:off x="10550283" y="4909761"/>
            <a:ext cx="1325673" cy="1546826"/>
          </a:xfrm>
          <a:prstGeom prst="rect">
            <a:avLst/>
          </a:prstGeom>
        </p:spPr>
      </p:pic>
      <p:pic>
        <p:nvPicPr>
          <p:cNvPr id="2050" name="Picture 2">
            <a:extLst>
              <a:ext uri="{FF2B5EF4-FFF2-40B4-BE49-F238E27FC236}">
                <a16:creationId xmlns:a16="http://schemas.microsoft.com/office/drawing/2014/main" id="{2872F29F-0822-01C5-A747-EC0AC1F4D4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0028" y="4382761"/>
            <a:ext cx="844017" cy="33274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278AB1E-A248-E909-B742-5F3550AAE100}"/>
              </a:ext>
            </a:extLst>
          </p:cNvPr>
          <p:cNvSpPr txBox="1"/>
          <p:nvPr/>
        </p:nvSpPr>
        <p:spPr>
          <a:xfrm>
            <a:off x="9088453" y="4392838"/>
            <a:ext cx="243645" cy="359848"/>
          </a:xfrm>
          <a:prstGeom prst="rect">
            <a:avLst/>
          </a:prstGeom>
          <a:noFill/>
        </p:spPr>
        <p:txBody>
          <a:bodyPr wrap="none" lIns="0" tIns="0" rIns="0" bIns="0" rtlCol="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x</a:t>
            </a:r>
          </a:p>
        </p:txBody>
      </p:sp>
      <p:sp>
        <p:nvSpPr>
          <p:cNvPr id="31" name="TextBox 30">
            <a:extLst>
              <a:ext uri="{FF2B5EF4-FFF2-40B4-BE49-F238E27FC236}">
                <a16:creationId xmlns:a16="http://schemas.microsoft.com/office/drawing/2014/main" id="{BF7D3475-1F40-679A-28CC-5E80366A0C76}"/>
              </a:ext>
            </a:extLst>
          </p:cNvPr>
          <p:cNvSpPr txBox="1"/>
          <p:nvPr/>
        </p:nvSpPr>
        <p:spPr>
          <a:xfrm>
            <a:off x="7315974" y="1608944"/>
            <a:ext cx="185714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Gilroy Medium"/>
                <a:ea typeface="+mn-ea"/>
                <a:cs typeface="+mn-cs"/>
              </a:rPr>
              <a:t>University of Florida</a:t>
            </a:r>
          </a:p>
        </p:txBody>
      </p:sp>
      <p:sp>
        <p:nvSpPr>
          <p:cNvPr id="2048" name="TextBox 2047">
            <a:extLst>
              <a:ext uri="{FF2B5EF4-FFF2-40B4-BE49-F238E27FC236}">
                <a16:creationId xmlns:a16="http://schemas.microsoft.com/office/drawing/2014/main" id="{95C42176-8A80-03EC-B27A-A1D1E7B06B7E}"/>
              </a:ext>
            </a:extLst>
          </p:cNvPr>
          <p:cNvSpPr txBox="1"/>
          <p:nvPr/>
        </p:nvSpPr>
        <p:spPr>
          <a:xfrm>
            <a:off x="9076303" y="1714256"/>
            <a:ext cx="243645" cy="359848"/>
          </a:xfrm>
          <a:prstGeom prst="rect">
            <a:avLst/>
          </a:prstGeom>
          <a:noFill/>
        </p:spPr>
        <p:txBody>
          <a:bodyPr wrap="none" lIns="0" tIns="0" rIns="0" bIns="0" rtlCol="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x</a:t>
            </a:r>
          </a:p>
        </p:txBody>
      </p:sp>
      <p:pic>
        <p:nvPicPr>
          <p:cNvPr id="2051" name="Picture 2050">
            <a:extLst>
              <a:ext uri="{FF2B5EF4-FFF2-40B4-BE49-F238E27FC236}">
                <a16:creationId xmlns:a16="http://schemas.microsoft.com/office/drawing/2014/main" id="{422B1509-CCB8-CE27-1347-C813CCB315A3}"/>
              </a:ext>
            </a:extLst>
          </p:cNvPr>
          <p:cNvPicPr>
            <a:picLocks noChangeAspect="1"/>
          </p:cNvPicPr>
          <p:nvPr/>
        </p:nvPicPr>
        <p:blipFill>
          <a:blip r:embed="rId9"/>
          <a:stretch>
            <a:fillRect/>
          </a:stretch>
        </p:blipFill>
        <p:spPr>
          <a:xfrm>
            <a:off x="9388373" y="1555309"/>
            <a:ext cx="1070647" cy="489439"/>
          </a:xfrm>
          <a:prstGeom prst="rect">
            <a:avLst/>
          </a:prstGeom>
        </p:spPr>
      </p:pic>
    </p:spTree>
    <p:extLst>
      <p:ext uri="{BB962C8B-B14F-4D97-AF65-F5344CB8AC3E}">
        <p14:creationId xmlns:p14="http://schemas.microsoft.com/office/powerpoint/2010/main" val="3864789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1FC77A4A-BAC8-8F7B-9D0E-D52553F769CF}"/>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4" name="think-cell data - do not delete" hidden="1">
                        <a:extLst>
                          <a:ext uri="{FF2B5EF4-FFF2-40B4-BE49-F238E27FC236}">
                            <a16:creationId xmlns:a16="http://schemas.microsoft.com/office/drawing/2014/main" id="{1FC77A4A-BAC8-8F7B-9D0E-D52553F769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7" name="Graphic 26">
            <a:extLst>
              <a:ext uri="{FF2B5EF4-FFF2-40B4-BE49-F238E27FC236}">
                <a16:creationId xmlns:a16="http://schemas.microsoft.com/office/drawing/2014/main" id="{8355E033-846B-E432-FAD1-9BB54C7F88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49403" y="5640034"/>
            <a:ext cx="837059" cy="1212662"/>
          </a:xfrm>
          <a:prstGeom prst="rect">
            <a:avLst/>
          </a:prstGeom>
        </p:spPr>
      </p:pic>
      <p:pic>
        <p:nvPicPr>
          <p:cNvPr id="20" name="Picture 19">
            <a:extLst>
              <a:ext uri="{FF2B5EF4-FFF2-40B4-BE49-F238E27FC236}">
                <a16:creationId xmlns:a16="http://schemas.microsoft.com/office/drawing/2014/main" id="{AD4479A7-E547-C188-6DDC-B30899D30679}"/>
              </a:ext>
            </a:extLst>
          </p:cNvPr>
          <p:cNvPicPr>
            <a:picLocks noChangeAspect="1"/>
          </p:cNvPicPr>
          <p:nvPr/>
        </p:nvPicPr>
        <p:blipFill rotWithShape="1">
          <a:blip r:embed="rId8"/>
          <a:srcRect t="7964" b="67592"/>
          <a:stretch>
            <a:fillRect/>
          </a:stretch>
        </p:blipFill>
        <p:spPr>
          <a:xfrm>
            <a:off x="0" y="0"/>
            <a:ext cx="12192000" cy="1676400"/>
          </a:xfrm>
          <a:prstGeom prst="rect">
            <a:avLst/>
          </a:prstGeom>
        </p:spPr>
      </p:pic>
      <p:sp>
        <p:nvSpPr>
          <p:cNvPr id="15" name="Rectangle 14">
            <a:extLst>
              <a:ext uri="{FF2B5EF4-FFF2-40B4-BE49-F238E27FC236}">
                <a16:creationId xmlns:a16="http://schemas.microsoft.com/office/drawing/2014/main" id="{2A7B808E-E8E6-72B2-9EBF-433F04F36FBA}"/>
              </a:ext>
            </a:extLst>
          </p:cNvPr>
          <p:cNvSpPr/>
          <p:nvPr/>
        </p:nvSpPr>
        <p:spPr>
          <a:xfrm>
            <a:off x="0" y="-8469"/>
            <a:ext cx="12192000" cy="1676400"/>
          </a:xfrm>
          <a:prstGeom prst="rect">
            <a:avLst/>
          </a:prstGeom>
          <a:solidFill>
            <a:schemeClr val="accent3">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9CFA1457-8148-53B7-FDCA-612DDBDE100F}"/>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2</a:t>
            </a:fld>
            <a:endParaRPr lang="en-US" sz="1350" dirty="0">
              <a:solidFill>
                <a:srgbClr val="2B660F"/>
              </a:solidFill>
              <a:latin typeface="+mn-lt"/>
            </a:endParaRPr>
          </a:p>
        </p:txBody>
      </p:sp>
      <p:sp>
        <p:nvSpPr>
          <p:cNvPr id="24" name="TextBox 23">
            <a:extLst>
              <a:ext uri="{FF2B5EF4-FFF2-40B4-BE49-F238E27FC236}">
                <a16:creationId xmlns:a16="http://schemas.microsoft.com/office/drawing/2014/main" id="{0E0C4F1E-9DEB-7521-3DD8-96E44B19F8A2}"/>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dirty="0">
                <a:solidFill>
                  <a:srgbClr val="2B660F"/>
                </a:solidFill>
                <a:latin typeface="+mn-lt"/>
              </a:rPr>
              <a:t>CONFIDENTIAL</a:t>
            </a:r>
          </a:p>
        </p:txBody>
      </p:sp>
      <p:grpSp>
        <p:nvGrpSpPr>
          <p:cNvPr id="3" name="Group 2">
            <a:extLst>
              <a:ext uri="{FF2B5EF4-FFF2-40B4-BE49-F238E27FC236}">
                <a16:creationId xmlns:a16="http://schemas.microsoft.com/office/drawing/2014/main" id="{BCE46659-0617-DAB2-FA56-EF1765A2BD9F}"/>
              </a:ext>
            </a:extLst>
          </p:cNvPr>
          <p:cNvGrpSpPr/>
          <p:nvPr/>
        </p:nvGrpSpPr>
        <p:grpSpPr>
          <a:xfrm>
            <a:off x="355600" y="265872"/>
            <a:ext cx="4267200" cy="855739"/>
            <a:chOff x="3936996" y="265872"/>
            <a:chExt cx="4267200" cy="855739"/>
          </a:xfrm>
        </p:grpSpPr>
        <p:sp>
          <p:nvSpPr>
            <p:cNvPr id="16" name="object 10">
              <a:extLst>
                <a:ext uri="{FF2B5EF4-FFF2-40B4-BE49-F238E27FC236}">
                  <a16:creationId xmlns:a16="http://schemas.microsoft.com/office/drawing/2014/main" id="{A65763FE-5926-AD91-B71A-098738DDEFB2}"/>
                </a:ext>
              </a:extLst>
            </p:cNvPr>
            <p:cNvSpPr txBox="1">
              <a:spLocks/>
            </p:cNvSpPr>
            <p:nvPr/>
          </p:nvSpPr>
          <p:spPr>
            <a:xfrm>
              <a:off x="3936996" y="554789"/>
              <a:ext cx="4267200" cy="566822"/>
            </a:xfrm>
            <a:prstGeom prst="rect">
              <a:avLst/>
            </a:prstGeom>
          </p:spPr>
          <p:txBody>
            <a:bodyPr vert="horz" wrap="square" lIns="0" tIns="0" rIns="1097280" bIns="0" rtlCol="0" anchor="ctr">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gn="ctr">
                <a:lnSpc>
                  <a:spcPct val="100000"/>
                </a:lnSpc>
                <a:spcBef>
                  <a:spcPts val="100"/>
                </a:spcBef>
              </a:pPr>
              <a:r>
                <a:rPr lang="en-US" sz="3600" spc="-10" dirty="0">
                  <a:solidFill>
                    <a:srgbClr val="8DBD29"/>
                  </a:solidFill>
                </a:rPr>
                <a:t>Contents</a:t>
              </a:r>
              <a:endParaRPr lang="en-US" sz="3600" dirty="0">
                <a:solidFill>
                  <a:srgbClr val="8DBD29"/>
                </a:solidFill>
              </a:endParaRPr>
            </a:p>
          </p:txBody>
        </p:sp>
        <p:pic>
          <p:nvPicPr>
            <p:cNvPr id="28" name="Picture 27">
              <a:extLst>
                <a:ext uri="{FF2B5EF4-FFF2-40B4-BE49-F238E27FC236}">
                  <a16:creationId xmlns:a16="http://schemas.microsoft.com/office/drawing/2014/main" id="{BDF3B426-FA38-B42D-B233-9C53D36A825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6996" y="265872"/>
              <a:ext cx="458858" cy="458858"/>
            </a:xfrm>
            <a:prstGeom prst="rect">
              <a:avLst/>
            </a:prstGeom>
          </p:spPr>
        </p:pic>
      </p:grpSp>
      <p:sp>
        <p:nvSpPr>
          <p:cNvPr id="29" name="Rectangle 28">
            <a:extLst>
              <a:ext uri="{FF2B5EF4-FFF2-40B4-BE49-F238E27FC236}">
                <a16:creationId xmlns:a16="http://schemas.microsoft.com/office/drawing/2014/main" id="{D4D43574-2092-3814-504B-2D2D906FD561}"/>
              </a:ext>
            </a:extLst>
          </p:cNvPr>
          <p:cNvSpPr/>
          <p:nvPr/>
        </p:nvSpPr>
        <p:spPr>
          <a:xfrm>
            <a:off x="1405147" y="2034335"/>
            <a:ext cx="4270153" cy="424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spcBef>
                <a:spcPts val="500"/>
              </a:spcBef>
              <a:spcAft>
                <a:spcPts val="500"/>
              </a:spcAft>
            </a:pPr>
            <a:r>
              <a:rPr lang="en-US" sz="2000" dirty="0">
                <a:solidFill>
                  <a:schemeClr val="tx1"/>
                </a:solidFill>
              </a:rPr>
              <a:t>Approval Process</a:t>
            </a:r>
          </a:p>
          <a:p>
            <a:pPr algn="l">
              <a:spcBef>
                <a:spcPts val="500"/>
              </a:spcBef>
              <a:spcAft>
                <a:spcPts val="500"/>
              </a:spcAft>
            </a:pPr>
            <a:r>
              <a:rPr lang="en-US" sz="2000" dirty="0">
                <a:solidFill>
                  <a:schemeClr val="tx1"/>
                </a:solidFill>
              </a:rPr>
              <a:t>Overview &amp; Objective</a:t>
            </a:r>
          </a:p>
          <a:p>
            <a:pPr algn="l">
              <a:spcBef>
                <a:spcPts val="500"/>
              </a:spcBef>
              <a:spcAft>
                <a:spcPts val="500"/>
              </a:spcAft>
            </a:pPr>
            <a:r>
              <a:rPr lang="en-US" sz="2000" dirty="0">
                <a:solidFill>
                  <a:schemeClr val="tx1"/>
                </a:solidFill>
              </a:rPr>
              <a:t>Insights</a:t>
            </a:r>
          </a:p>
          <a:p>
            <a:pPr algn="l">
              <a:spcBef>
                <a:spcPts val="500"/>
              </a:spcBef>
              <a:spcAft>
                <a:spcPts val="500"/>
              </a:spcAft>
            </a:pPr>
            <a:r>
              <a:rPr lang="en-US" sz="2000" dirty="0">
                <a:solidFill>
                  <a:schemeClr val="tx1"/>
                </a:solidFill>
              </a:rPr>
              <a:t>How It Works</a:t>
            </a:r>
          </a:p>
          <a:p>
            <a:pPr algn="l">
              <a:spcBef>
                <a:spcPts val="500"/>
              </a:spcBef>
              <a:spcAft>
                <a:spcPts val="500"/>
              </a:spcAft>
            </a:pPr>
            <a:r>
              <a:rPr lang="en-US" sz="2000" dirty="0">
                <a:solidFill>
                  <a:schemeClr val="tx1"/>
                </a:solidFill>
              </a:rPr>
              <a:t>Considerations</a:t>
            </a:r>
          </a:p>
          <a:p>
            <a:pPr algn="l">
              <a:spcBef>
                <a:spcPts val="500"/>
              </a:spcBef>
              <a:spcAft>
                <a:spcPts val="500"/>
              </a:spcAft>
            </a:pPr>
            <a:r>
              <a:rPr lang="en-US" sz="2000" dirty="0">
                <a:solidFill>
                  <a:schemeClr val="tx1"/>
                </a:solidFill>
              </a:rPr>
              <a:t>Activation Ideas</a:t>
            </a:r>
            <a:endParaRPr lang="en-US" sz="2000" dirty="0"/>
          </a:p>
          <a:p>
            <a:pPr algn="l">
              <a:spcBef>
                <a:spcPts val="500"/>
              </a:spcBef>
              <a:spcAft>
                <a:spcPts val="500"/>
              </a:spcAft>
            </a:pPr>
            <a:endParaRPr lang="en-US" sz="2000" dirty="0">
              <a:solidFill>
                <a:schemeClr val="tx1"/>
              </a:solidFill>
            </a:endParaRPr>
          </a:p>
          <a:p>
            <a:pPr algn="l">
              <a:spcBef>
                <a:spcPts val="500"/>
              </a:spcBef>
              <a:spcAft>
                <a:spcPts val="500"/>
              </a:spcAft>
            </a:pPr>
            <a:endParaRPr lang="en-US" sz="2000" dirty="0">
              <a:solidFill>
                <a:schemeClr val="tx1"/>
              </a:solidFill>
            </a:endParaRPr>
          </a:p>
          <a:p>
            <a:pPr algn="l">
              <a:spcBef>
                <a:spcPts val="500"/>
              </a:spcBef>
              <a:spcAft>
                <a:spcPts val="500"/>
              </a:spcAft>
            </a:pPr>
            <a:r>
              <a:rPr lang="en-US" sz="2000" dirty="0">
                <a:solidFill>
                  <a:schemeClr val="tx1"/>
                </a:solidFill>
              </a:rPr>
              <a:t>Awareness Strategies</a:t>
            </a:r>
          </a:p>
        </p:txBody>
      </p:sp>
      <p:sp>
        <p:nvSpPr>
          <p:cNvPr id="36" name="Rectangle 35">
            <a:extLst>
              <a:ext uri="{FF2B5EF4-FFF2-40B4-BE49-F238E27FC236}">
                <a16:creationId xmlns:a16="http://schemas.microsoft.com/office/drawing/2014/main" id="{2F422268-9DAD-6F14-401D-5F5C1A396320}"/>
              </a:ext>
            </a:extLst>
          </p:cNvPr>
          <p:cNvSpPr/>
          <p:nvPr/>
        </p:nvSpPr>
        <p:spPr>
          <a:xfrm>
            <a:off x="1738170" y="4689232"/>
            <a:ext cx="4110097" cy="769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0955" algn="l">
              <a:lnSpc>
                <a:spcPct val="100000"/>
              </a:lnSpc>
              <a:spcAft>
                <a:spcPts val="1200"/>
              </a:spcAft>
              <a:tabLst>
                <a:tab pos="901065" algn="l"/>
              </a:tabLst>
            </a:pPr>
            <a:r>
              <a:rPr lang="en-US" sz="1600" dirty="0">
                <a:solidFill>
                  <a:schemeClr val="tx1"/>
                </a:solidFill>
                <a:cs typeface="Graphik Medium"/>
              </a:rPr>
              <a:t>Section 1 – Recycling</a:t>
            </a:r>
            <a:endParaRPr lang="en-US" dirty="0">
              <a:solidFill>
                <a:schemeClr val="tx1"/>
              </a:solidFill>
            </a:endParaRPr>
          </a:p>
          <a:p>
            <a:pPr marL="20955" algn="l">
              <a:lnSpc>
                <a:spcPct val="100000"/>
              </a:lnSpc>
              <a:spcAft>
                <a:spcPts val="1200"/>
              </a:spcAft>
              <a:tabLst>
                <a:tab pos="901065" algn="l"/>
              </a:tabLst>
            </a:pPr>
            <a:r>
              <a:rPr lang="en-US" sz="1600" dirty="0">
                <a:solidFill>
                  <a:schemeClr val="tx1"/>
                </a:solidFill>
                <a:cs typeface="Graphik Medium"/>
              </a:rPr>
              <a:t>Section 2 – Greenhouse Gas Reduction</a:t>
            </a:r>
            <a:endParaRPr lang="en-US" dirty="0">
              <a:solidFill>
                <a:schemeClr val="tx1"/>
              </a:solidFill>
              <a:cs typeface="Graphik Medium"/>
            </a:endParaRPr>
          </a:p>
        </p:txBody>
      </p:sp>
      <p:sp>
        <p:nvSpPr>
          <p:cNvPr id="42" name="TextBox 41">
            <a:extLst>
              <a:ext uri="{FF2B5EF4-FFF2-40B4-BE49-F238E27FC236}">
                <a16:creationId xmlns:a16="http://schemas.microsoft.com/office/drawing/2014/main" id="{141EF605-DDC4-F530-5658-7F0430AB405A}"/>
              </a:ext>
            </a:extLst>
          </p:cNvPr>
          <p:cNvSpPr txBox="1"/>
          <p:nvPr/>
        </p:nvSpPr>
        <p:spPr>
          <a:xfrm>
            <a:off x="1002582" y="1995755"/>
            <a:ext cx="361832" cy="3939540"/>
          </a:xfrm>
          <a:prstGeom prst="rect">
            <a:avLst/>
          </a:prstGeom>
          <a:noFill/>
        </p:spPr>
        <p:txBody>
          <a:bodyPr wrap="square" lIns="0" tIns="0" rIns="0" bIns="0" rtlCol="0" anchor="t">
            <a:spAutoFit/>
          </a:bodyPr>
          <a:lstStyle/>
          <a:p>
            <a:pPr algn="l">
              <a:spcBef>
                <a:spcPts val="300"/>
              </a:spcBef>
              <a:spcAft>
                <a:spcPts val="300"/>
              </a:spcAft>
            </a:pPr>
            <a:r>
              <a:rPr lang="en-US" sz="2400" b="1" dirty="0">
                <a:solidFill>
                  <a:srgbClr val="5D910D"/>
                </a:solidFill>
                <a:latin typeface="Gilroy Medium"/>
              </a:rPr>
              <a:t>3.</a:t>
            </a:r>
            <a:endParaRPr lang="en-US" b="1" dirty="0">
              <a:solidFill>
                <a:srgbClr val="000000"/>
              </a:solidFill>
              <a:latin typeface="Gilroy Medium"/>
            </a:endParaRPr>
          </a:p>
          <a:p>
            <a:pPr algn="l">
              <a:spcBef>
                <a:spcPts val="300"/>
              </a:spcBef>
              <a:spcAft>
                <a:spcPts val="300"/>
              </a:spcAft>
            </a:pPr>
            <a:r>
              <a:rPr lang="en-US" sz="2400" b="1" dirty="0">
                <a:solidFill>
                  <a:srgbClr val="5D910D"/>
                </a:solidFill>
                <a:latin typeface="Gilroy Medium"/>
              </a:rPr>
              <a:t>4.</a:t>
            </a:r>
          </a:p>
          <a:p>
            <a:pPr algn="l">
              <a:spcBef>
                <a:spcPts val="300"/>
              </a:spcBef>
              <a:spcAft>
                <a:spcPts val="300"/>
              </a:spcAft>
            </a:pPr>
            <a:r>
              <a:rPr lang="en-US" sz="2400" b="1" dirty="0">
                <a:solidFill>
                  <a:srgbClr val="5D910D"/>
                </a:solidFill>
                <a:latin typeface="Gilroy Medium"/>
              </a:rPr>
              <a:t>5.</a:t>
            </a:r>
          </a:p>
          <a:p>
            <a:pPr algn="l">
              <a:spcBef>
                <a:spcPts val="300"/>
              </a:spcBef>
              <a:spcAft>
                <a:spcPts val="300"/>
              </a:spcAft>
            </a:pPr>
            <a:r>
              <a:rPr lang="en-US" sz="2400" b="1" dirty="0">
                <a:solidFill>
                  <a:srgbClr val="5D910D"/>
                </a:solidFill>
                <a:latin typeface="Gilroy Medium"/>
              </a:rPr>
              <a:t>6.</a:t>
            </a:r>
          </a:p>
          <a:p>
            <a:pPr algn="l">
              <a:spcBef>
                <a:spcPts val="300"/>
              </a:spcBef>
              <a:spcAft>
                <a:spcPts val="300"/>
              </a:spcAft>
            </a:pPr>
            <a:r>
              <a:rPr lang="en-US" sz="2400" b="1" dirty="0">
                <a:solidFill>
                  <a:srgbClr val="5D910D"/>
                </a:solidFill>
                <a:latin typeface="Gilroy Medium"/>
              </a:rPr>
              <a:t>7.</a:t>
            </a:r>
          </a:p>
          <a:p>
            <a:pPr algn="l">
              <a:spcBef>
                <a:spcPts val="300"/>
              </a:spcBef>
              <a:spcAft>
                <a:spcPts val="300"/>
              </a:spcAft>
            </a:pPr>
            <a:r>
              <a:rPr lang="en-US" sz="2400" b="1" dirty="0">
                <a:solidFill>
                  <a:srgbClr val="5D910D"/>
                </a:solidFill>
                <a:latin typeface="Gilroy Medium"/>
              </a:rPr>
              <a:t>8.</a:t>
            </a:r>
          </a:p>
          <a:p>
            <a:pPr algn="l">
              <a:spcBef>
                <a:spcPts val="300"/>
              </a:spcBef>
              <a:spcAft>
                <a:spcPts val="300"/>
              </a:spcAft>
            </a:pPr>
            <a:endParaRPr lang="en-US" sz="2400" b="1" dirty="0">
              <a:solidFill>
                <a:srgbClr val="5D910D"/>
              </a:solidFill>
              <a:latin typeface="Gilroy Medium"/>
            </a:endParaRPr>
          </a:p>
          <a:p>
            <a:pPr algn="l">
              <a:spcBef>
                <a:spcPts val="300"/>
              </a:spcBef>
              <a:spcAft>
                <a:spcPts val="300"/>
              </a:spcAft>
            </a:pPr>
            <a:endParaRPr lang="en-US" sz="2400" b="1" dirty="0">
              <a:solidFill>
                <a:srgbClr val="5D910D"/>
              </a:solidFill>
              <a:latin typeface="Gilroy Medium"/>
            </a:endParaRPr>
          </a:p>
          <a:p>
            <a:pPr algn="l">
              <a:spcBef>
                <a:spcPts val="300"/>
              </a:spcBef>
              <a:spcAft>
                <a:spcPts val="300"/>
              </a:spcAft>
            </a:pPr>
            <a:r>
              <a:rPr lang="en-US" sz="2400" b="1" dirty="0">
                <a:solidFill>
                  <a:srgbClr val="5D910D"/>
                </a:solidFill>
                <a:latin typeface="Gilroy Medium"/>
              </a:rPr>
              <a:t>15</a:t>
            </a:r>
            <a:endParaRPr lang="en-US" sz="2400" dirty="0">
              <a:solidFill>
                <a:srgbClr val="5D910D"/>
              </a:solidFill>
              <a:latin typeface="+mj-lt"/>
            </a:endParaRPr>
          </a:p>
        </p:txBody>
      </p:sp>
      <p:sp>
        <p:nvSpPr>
          <p:cNvPr id="2" name="TextBox 1">
            <a:extLst>
              <a:ext uri="{FF2B5EF4-FFF2-40B4-BE49-F238E27FC236}">
                <a16:creationId xmlns:a16="http://schemas.microsoft.com/office/drawing/2014/main" id="{8820F902-9AB4-C1BB-F0B2-FA9EB8197966}"/>
              </a:ext>
            </a:extLst>
          </p:cNvPr>
          <p:cNvSpPr txBox="1"/>
          <p:nvPr/>
        </p:nvSpPr>
        <p:spPr>
          <a:xfrm>
            <a:off x="1385930" y="4698698"/>
            <a:ext cx="361832" cy="661720"/>
          </a:xfrm>
          <a:prstGeom prst="rect">
            <a:avLst/>
          </a:prstGeom>
          <a:noFill/>
        </p:spPr>
        <p:txBody>
          <a:bodyPr wrap="square" lIns="0" tIns="0" rIns="0" bIns="0" rtlCol="0" anchor="t">
            <a:spAutoFit/>
          </a:bodyPr>
          <a:lstStyle/>
          <a:p>
            <a:pPr algn="l">
              <a:spcBef>
                <a:spcPts val="300"/>
              </a:spcBef>
              <a:spcAft>
                <a:spcPts val="300"/>
              </a:spcAft>
            </a:pPr>
            <a:r>
              <a:rPr lang="en-US" sz="1400" b="1" dirty="0">
                <a:solidFill>
                  <a:srgbClr val="5D910D"/>
                </a:solidFill>
                <a:latin typeface="Gilroy Medium"/>
              </a:rPr>
              <a:t>9.</a:t>
            </a:r>
            <a:endParaRPr lang="en-US" sz="1400"/>
          </a:p>
          <a:p>
            <a:pPr algn="l">
              <a:spcBef>
                <a:spcPts val="300"/>
              </a:spcBef>
              <a:spcAft>
                <a:spcPts val="300"/>
              </a:spcAft>
            </a:pPr>
            <a:r>
              <a:rPr lang="en-US" sz="1400" b="1" dirty="0">
                <a:solidFill>
                  <a:srgbClr val="5D910D"/>
                </a:solidFill>
                <a:latin typeface="Gilroy Medium"/>
              </a:rPr>
              <a:t>12</a:t>
            </a:r>
            <a:r>
              <a:rPr lang="en-US" sz="2400" b="1" dirty="0">
                <a:solidFill>
                  <a:srgbClr val="5D910D"/>
                </a:solidFill>
                <a:latin typeface="Gilroy Medium"/>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F440D"/>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99AA369-632B-1B7E-2631-2DE66511E16D}"/>
              </a:ext>
            </a:extLst>
          </p:cNvPr>
          <p:cNvSpPr txBox="1"/>
          <p:nvPr/>
        </p:nvSpPr>
        <p:spPr>
          <a:xfrm>
            <a:off x="271459" y="2431804"/>
            <a:ext cx="11615741"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kern="0" dirty="0">
                <a:solidFill>
                  <a:srgbClr val="BFDE7D"/>
                </a:solidFill>
                <a:latin typeface="GT Pressura LCG Black"/>
              </a:rPr>
              <a:t>AWARENESS</a:t>
            </a:r>
            <a:endParaRPr kumimoji="0" lang="en-US" sz="7200" b="0" i="0" u="none" strike="noStrike" kern="0" cap="none" spc="0" normalizeH="0" baseline="0" noProof="0" dirty="0">
              <a:ln>
                <a:noFill/>
              </a:ln>
              <a:solidFill>
                <a:srgbClr val="BFDE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rgbClr val="9DCC38"/>
                </a:solidFill>
                <a:effectLst/>
                <a:uLnTx/>
                <a:uFillTx/>
                <a:latin typeface="GT Pressura LCG Black"/>
                <a:ea typeface="+mn-ea"/>
                <a:cs typeface="+mn-cs"/>
              </a:rPr>
              <a:t>STRATEGIES</a:t>
            </a:r>
          </a:p>
        </p:txBody>
      </p:sp>
      <p:sp>
        <p:nvSpPr>
          <p:cNvPr id="17" name="TextBox 16">
            <a:extLst>
              <a:ext uri="{FF2B5EF4-FFF2-40B4-BE49-F238E27FC236}">
                <a16:creationId xmlns:a16="http://schemas.microsoft.com/office/drawing/2014/main" id="{63C6832A-FDDB-0662-1EE1-3834AC8835AD}"/>
              </a:ext>
            </a:extLst>
          </p:cNvPr>
          <p:cNvSpPr txBox="1"/>
          <p:nvPr/>
        </p:nvSpPr>
        <p:spPr>
          <a:xfrm>
            <a:off x="304796" y="6503001"/>
            <a:ext cx="2336803" cy="138499"/>
          </a:xfrm>
          <a:prstGeom prst="rect">
            <a:avLst/>
          </a:prstGeom>
          <a:noFill/>
        </p:spPr>
        <p:txBody>
          <a:bodyPr wrap="square" lIns="0" tIns="0" rIns="0" bIns="0" rtlCol="0" anchor="ctr" anchorCtr="0">
            <a:spAutoFit/>
          </a:bodyPr>
          <a:lstStyle>
            <a:defPPr>
              <a:defRPr lang="en-US"/>
            </a:defPPr>
            <a:lvl1pPr>
              <a:defRPr sz="9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9DCC38"/>
                </a:solidFill>
                <a:effectLst/>
                <a:uLnTx/>
                <a:uFillTx/>
                <a:latin typeface="Gilroy Medium"/>
                <a:ea typeface="+mn-ea"/>
                <a:cs typeface="+mn-cs"/>
              </a:rPr>
              <a:t>CONFIDENTIAL</a:t>
            </a:r>
          </a:p>
        </p:txBody>
      </p:sp>
      <p:sp>
        <p:nvSpPr>
          <p:cNvPr id="18" name="TextBox 17">
            <a:extLst>
              <a:ext uri="{FF2B5EF4-FFF2-40B4-BE49-F238E27FC236}">
                <a16:creationId xmlns:a16="http://schemas.microsoft.com/office/drawing/2014/main" id="{16140D24-9724-7646-883A-3740F6CE7AB1}"/>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0" cap="none" spc="0" normalizeH="0" baseline="0" noProof="0" smtClean="0">
                <a:ln>
                  <a:noFill/>
                </a:ln>
                <a:solidFill>
                  <a:srgbClr val="9DCC38"/>
                </a:solidFill>
                <a:effectLst/>
                <a:uLnTx/>
                <a:uFillTx/>
                <a:latin typeface="Gilroy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50" b="0" i="0" u="none" strike="noStrike" kern="0" cap="none" spc="0" normalizeH="0" baseline="0" noProof="0" dirty="0">
              <a:ln>
                <a:noFill/>
              </a:ln>
              <a:solidFill>
                <a:srgbClr val="9DCC38"/>
              </a:solidFill>
              <a:effectLst/>
              <a:uLnTx/>
              <a:uFillTx/>
              <a:latin typeface="Gilroy Medium"/>
              <a:ea typeface="+mn-ea"/>
              <a:cs typeface="+mn-cs"/>
            </a:endParaRPr>
          </a:p>
        </p:txBody>
      </p:sp>
      <p:pic>
        <p:nvPicPr>
          <p:cNvPr id="20" name="Picture 19" descr="A green leaves on a black background&#10;&#10;Description automatically generated">
            <a:extLst>
              <a:ext uri="{FF2B5EF4-FFF2-40B4-BE49-F238E27FC236}">
                <a16:creationId xmlns:a16="http://schemas.microsoft.com/office/drawing/2014/main" id="{4207D61F-5AE3-868A-D96A-B794971F9BCD}"/>
              </a:ext>
            </a:extLst>
          </p:cNvPr>
          <p:cNvPicPr>
            <a:picLocks noChangeAspect="1"/>
          </p:cNvPicPr>
          <p:nvPr/>
        </p:nvPicPr>
        <p:blipFill rotWithShape="1">
          <a:blip r:embed="rId3"/>
          <a:srcRect b="20648"/>
          <a:stretch/>
        </p:blipFill>
        <p:spPr>
          <a:xfrm>
            <a:off x="7493000" y="4661276"/>
            <a:ext cx="4421524" cy="2196724"/>
          </a:xfrm>
          <a:prstGeom prst="rect">
            <a:avLst/>
          </a:prstGeom>
        </p:spPr>
      </p:pic>
      <p:pic>
        <p:nvPicPr>
          <p:cNvPr id="21" name="Picture 20" descr="A green leaves on a black background&#10;&#10;Description automatically generated">
            <a:extLst>
              <a:ext uri="{FF2B5EF4-FFF2-40B4-BE49-F238E27FC236}">
                <a16:creationId xmlns:a16="http://schemas.microsoft.com/office/drawing/2014/main" id="{26930E96-2C4C-D554-866D-2740B3AAE00E}"/>
              </a:ext>
            </a:extLst>
          </p:cNvPr>
          <p:cNvPicPr>
            <a:picLocks noChangeAspect="1"/>
          </p:cNvPicPr>
          <p:nvPr/>
        </p:nvPicPr>
        <p:blipFill rotWithShape="1">
          <a:blip r:embed="rId4"/>
          <a:srcRect t="51758" r="6589"/>
          <a:stretch/>
        </p:blipFill>
        <p:spPr>
          <a:xfrm>
            <a:off x="9884487" y="0"/>
            <a:ext cx="2307513" cy="1245807"/>
          </a:xfrm>
          <a:prstGeom prst="rect">
            <a:avLst/>
          </a:prstGeom>
        </p:spPr>
      </p:pic>
      <p:sp>
        <p:nvSpPr>
          <p:cNvPr id="2" name="TextBox 1">
            <a:extLst>
              <a:ext uri="{FF2B5EF4-FFF2-40B4-BE49-F238E27FC236}">
                <a16:creationId xmlns:a16="http://schemas.microsoft.com/office/drawing/2014/main" id="{56A8AB5C-E6C7-F7A7-521A-94BFD040CADD}"/>
              </a:ext>
            </a:extLst>
          </p:cNvPr>
          <p:cNvSpPr txBox="1"/>
          <p:nvPr/>
        </p:nvSpPr>
        <p:spPr>
          <a:xfrm>
            <a:off x="301754" y="6225540"/>
            <a:ext cx="7006895"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All images FPO. Please work with your team to create imagery specific to your activation.</a:t>
            </a:r>
            <a:endParaRPr kumimoji="0" lang="en-US" sz="800" b="0" i="0" u="none" strike="noStrike" kern="1200" cap="none" spc="0" normalizeH="0" baseline="0" noProof="0" dirty="0">
              <a:ln>
                <a:noFill/>
              </a:ln>
              <a:solidFill>
                <a:prstClr val="white"/>
              </a:solidFill>
              <a:effectLst/>
              <a:uLnTx/>
              <a:uFillTx/>
              <a:latin typeface="Gilroy Medium"/>
              <a:ea typeface="+mn-ea"/>
              <a:cs typeface="Leelawadee" panose="020B0502040204020203" pitchFamily="34" charset="-34"/>
            </a:endParaRPr>
          </a:p>
        </p:txBody>
      </p:sp>
    </p:spTree>
    <p:extLst>
      <p:ext uri="{BB962C8B-B14F-4D97-AF65-F5344CB8AC3E}">
        <p14:creationId xmlns:p14="http://schemas.microsoft.com/office/powerpoint/2010/main" val="668874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050469CD-1C84-4A49-E699-4DCCC999A62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0" progId="TCLayout.ActiveDocument.1">
                  <p:embed/>
                </p:oleObj>
              </mc:Choice>
              <mc:Fallback>
                <p:oleObj name="think-cell Slide" r:id="rId4" imgW="532" imgH="530" progId="TCLayout.ActiveDocument.1">
                  <p:embed/>
                  <p:pic>
                    <p:nvPicPr>
                      <p:cNvPr id="15" name="think-cell data - do not delete" hidden="1">
                        <a:extLst>
                          <a:ext uri="{FF2B5EF4-FFF2-40B4-BE49-F238E27FC236}">
                            <a16:creationId xmlns:a16="http://schemas.microsoft.com/office/drawing/2014/main" id="{050469CD-1C84-4A49-E699-4DCCC999A6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descr="A green leaf pattern with a few green leaves&#10;&#10;AI-generated content may be incorrect.">
            <a:extLst>
              <a:ext uri="{FF2B5EF4-FFF2-40B4-BE49-F238E27FC236}">
                <a16:creationId xmlns:a16="http://schemas.microsoft.com/office/drawing/2014/main" id="{86C68D85-CA28-2B19-31B1-666343F366E6}"/>
              </a:ext>
            </a:extLst>
          </p:cNvPr>
          <p:cNvPicPr>
            <a:picLocks noChangeAspect="1"/>
          </p:cNvPicPr>
          <p:nvPr/>
        </p:nvPicPr>
        <p:blipFill rotWithShape="1">
          <a:blip r:embed="rId6">
            <a:alphaModFix/>
          </a:blip>
          <a:srcRect l="21741" r="21741"/>
          <a:stretch>
            <a:fillRect/>
          </a:stretch>
        </p:blipFill>
        <p:spPr>
          <a:xfrm>
            <a:off x="-1" y="1911763"/>
            <a:ext cx="4484914" cy="4463637"/>
          </a:xfrm>
          <a:custGeom>
            <a:avLst/>
            <a:gdLst>
              <a:gd name="connsiteX0" fmla="*/ 0 w 4484914"/>
              <a:gd name="connsiteY0" fmla="*/ 0 h 4463637"/>
              <a:gd name="connsiteX1" fmla="*/ 4484914 w 4484914"/>
              <a:gd name="connsiteY1" fmla="*/ 0 h 4463637"/>
              <a:gd name="connsiteX2" fmla="*/ 4484914 w 4484914"/>
              <a:gd name="connsiteY2" fmla="*/ 4463637 h 4463637"/>
              <a:gd name="connsiteX3" fmla="*/ 0 w 4484914"/>
              <a:gd name="connsiteY3" fmla="*/ 4463637 h 4463637"/>
            </a:gdLst>
            <a:ahLst/>
            <a:cxnLst>
              <a:cxn ang="0">
                <a:pos x="connsiteX0" y="connsiteY0"/>
              </a:cxn>
              <a:cxn ang="0">
                <a:pos x="connsiteX1" y="connsiteY1"/>
              </a:cxn>
              <a:cxn ang="0">
                <a:pos x="connsiteX2" y="connsiteY2"/>
              </a:cxn>
              <a:cxn ang="0">
                <a:pos x="connsiteX3" y="connsiteY3"/>
              </a:cxn>
            </a:cxnLst>
            <a:rect l="l" t="t" r="r" b="b"/>
            <a:pathLst>
              <a:path w="4484914" h="4463637">
                <a:moveTo>
                  <a:pt x="0" y="0"/>
                </a:moveTo>
                <a:lnTo>
                  <a:pt x="4484914" y="0"/>
                </a:lnTo>
                <a:lnTo>
                  <a:pt x="4484914" y="4463637"/>
                </a:lnTo>
                <a:lnTo>
                  <a:pt x="0" y="4463637"/>
                </a:lnTo>
                <a:close/>
              </a:path>
            </a:pathLst>
          </a:custGeom>
        </p:spPr>
      </p:pic>
      <p:sp>
        <p:nvSpPr>
          <p:cNvPr id="3" name="Rectangle 2">
            <a:extLst>
              <a:ext uri="{FF2B5EF4-FFF2-40B4-BE49-F238E27FC236}">
                <a16:creationId xmlns:a16="http://schemas.microsoft.com/office/drawing/2014/main" id="{F3E9F741-AD08-05FA-9CB5-D992F913791A}"/>
              </a:ext>
            </a:extLst>
          </p:cNvPr>
          <p:cNvSpPr/>
          <p:nvPr/>
        </p:nvSpPr>
        <p:spPr>
          <a:xfrm>
            <a:off x="-1" y="1911762"/>
            <a:ext cx="4484915" cy="4463637"/>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a:endParaRPr lang="en-US" kern="1200" dirty="0"/>
          </a:p>
        </p:txBody>
      </p:sp>
      <p:pic>
        <p:nvPicPr>
          <p:cNvPr id="4" name="Graphic 3">
            <a:extLst>
              <a:ext uri="{FF2B5EF4-FFF2-40B4-BE49-F238E27FC236}">
                <a16:creationId xmlns:a16="http://schemas.microsoft.com/office/drawing/2014/main" id="{CDBA7256-03B4-75C5-5968-BEF81832919C}"/>
              </a:ext>
            </a:extLst>
          </p:cNvPr>
          <p:cNvPicPr>
            <a:picLocks noChangeAspect="1"/>
          </p:cNvPicPr>
          <p:nvPr/>
        </p:nvPicPr>
        <p:blipFill>
          <a:blip r:embed="rId7">
            <a:extLst>
              <a:ext uri="{96DAC541-7B7A-43D3-8B79-37D633B846F1}">
                <asvg:svgBlip xmlns:asvg="http://schemas.microsoft.com/office/drawing/2016/SVG/main" r:embed="rId8"/>
              </a:ext>
            </a:extLst>
          </a:blip>
          <a:srcRect t="26499"/>
          <a:stretch>
            <a:fillRect/>
          </a:stretch>
        </p:blipFill>
        <p:spPr>
          <a:xfrm flipH="1">
            <a:off x="3799840" y="1"/>
            <a:ext cx="1749196" cy="1462788"/>
          </a:xfrm>
          <a:custGeom>
            <a:avLst/>
            <a:gdLst>
              <a:gd name="connsiteX0" fmla="*/ 0 w 2272200"/>
              <a:gd name="connsiteY0" fmla="*/ 0 h 1900157"/>
              <a:gd name="connsiteX1" fmla="*/ 2272200 w 2272200"/>
              <a:gd name="connsiteY1" fmla="*/ 0 h 1900157"/>
              <a:gd name="connsiteX2" fmla="*/ 2272200 w 2272200"/>
              <a:gd name="connsiteY2" fmla="*/ 1900157 h 1900157"/>
              <a:gd name="connsiteX3" fmla="*/ 0 w 2272200"/>
              <a:gd name="connsiteY3" fmla="*/ 1900157 h 1900157"/>
            </a:gdLst>
            <a:ahLst/>
            <a:cxnLst>
              <a:cxn ang="0">
                <a:pos x="connsiteX0" y="connsiteY0"/>
              </a:cxn>
              <a:cxn ang="0">
                <a:pos x="connsiteX1" y="connsiteY1"/>
              </a:cxn>
              <a:cxn ang="0">
                <a:pos x="connsiteX2" y="connsiteY2"/>
              </a:cxn>
              <a:cxn ang="0">
                <a:pos x="connsiteX3" y="connsiteY3"/>
              </a:cxn>
            </a:cxnLst>
            <a:rect l="l" t="t" r="r" b="b"/>
            <a:pathLst>
              <a:path w="2272200" h="1900157">
                <a:moveTo>
                  <a:pt x="0" y="0"/>
                </a:moveTo>
                <a:lnTo>
                  <a:pt x="2272200" y="0"/>
                </a:lnTo>
                <a:lnTo>
                  <a:pt x="2272200" y="1900157"/>
                </a:lnTo>
                <a:lnTo>
                  <a:pt x="0" y="1900157"/>
                </a:lnTo>
                <a:close/>
              </a:path>
            </a:pathLst>
          </a:custGeom>
        </p:spPr>
      </p:pic>
      <p:cxnSp>
        <p:nvCxnSpPr>
          <p:cNvPr id="5" name="Straight Connector 4">
            <a:extLst>
              <a:ext uri="{FF2B5EF4-FFF2-40B4-BE49-F238E27FC236}">
                <a16:creationId xmlns:a16="http://schemas.microsoft.com/office/drawing/2014/main" id="{6A3BF44D-139B-8948-9CAA-2A3C9FA9B3D0}"/>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Single Corner Rounded 5">
            <a:extLst>
              <a:ext uri="{FF2B5EF4-FFF2-40B4-BE49-F238E27FC236}">
                <a16:creationId xmlns:a16="http://schemas.microsoft.com/office/drawing/2014/main" id="{ABF4451F-556E-DEBA-5DAE-AD959F56C58D}"/>
              </a:ext>
            </a:extLst>
          </p:cNvPr>
          <p:cNvSpPr/>
          <p:nvPr/>
        </p:nvSpPr>
        <p:spPr>
          <a:xfrm flipH="1">
            <a:off x="4484913" y="304800"/>
            <a:ext cx="7448001" cy="5590351"/>
          </a:xfrm>
          <a:prstGeom prst="round1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AEF7D0C9-C8FC-61CF-70D6-C9D5B07FBED5}"/>
              </a:ext>
            </a:extLst>
          </p:cNvPr>
          <p:cNvSpPr/>
          <p:nvPr/>
        </p:nvSpPr>
        <p:spPr>
          <a:xfrm flipH="1">
            <a:off x="4581600" y="400051"/>
            <a:ext cx="7351316" cy="5495925"/>
          </a:xfrm>
          <a:custGeom>
            <a:avLst/>
            <a:gdLst>
              <a:gd name="connsiteX0" fmla="*/ 7085442 w 7351316"/>
              <a:gd name="connsiteY0" fmla="*/ 0 h 5495925"/>
              <a:gd name="connsiteX1" fmla="*/ 0 w 7351316"/>
              <a:gd name="connsiteY1" fmla="*/ 0 h 5495925"/>
              <a:gd name="connsiteX2" fmla="*/ 0 w 7351316"/>
              <a:gd name="connsiteY2" fmla="*/ 5495925 h 5495925"/>
              <a:gd name="connsiteX3" fmla="*/ 7351316 w 7351316"/>
              <a:gd name="connsiteY3" fmla="*/ 5495925 h 5495925"/>
              <a:gd name="connsiteX4" fmla="*/ 7351316 w 7351316"/>
              <a:gd name="connsiteY4" fmla="*/ 265874 h 5495925"/>
              <a:gd name="connsiteX5" fmla="*/ 7085442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7085442" y="0"/>
                </a:moveTo>
                <a:lnTo>
                  <a:pt x="0" y="0"/>
                </a:lnTo>
                <a:lnTo>
                  <a:pt x="0" y="5495925"/>
                </a:lnTo>
                <a:lnTo>
                  <a:pt x="7351316" y="5495925"/>
                </a:lnTo>
                <a:lnTo>
                  <a:pt x="7351316" y="265874"/>
                </a:lnTo>
                <a:cubicBezTo>
                  <a:pt x="7351316" y="119036"/>
                  <a:pt x="7232280" y="0"/>
                  <a:pt x="70854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Box 7">
            <a:extLst>
              <a:ext uri="{FF2B5EF4-FFF2-40B4-BE49-F238E27FC236}">
                <a16:creationId xmlns:a16="http://schemas.microsoft.com/office/drawing/2014/main" id="{427D6E04-4CCE-8453-F110-44820F1A770E}"/>
              </a:ext>
            </a:extLst>
          </p:cNvPr>
          <p:cNvSpPr txBox="1">
            <a:spLocks/>
          </p:cNvSpPr>
          <p:nvPr/>
        </p:nvSpPr>
        <p:spPr>
          <a:xfrm flipH="1">
            <a:off x="0" y="5895975"/>
            <a:ext cx="11932916"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defRPr/>
            </a:pPr>
            <a:endParaRPr lang="en-US" sz="1400" dirty="0">
              <a:solidFill>
                <a:schemeClr val="accent4">
                  <a:lumMod val="75000"/>
                </a:schemeClr>
              </a:solidFill>
            </a:endParaRPr>
          </a:p>
        </p:txBody>
      </p:sp>
      <p:sp>
        <p:nvSpPr>
          <p:cNvPr id="9" name="object 5">
            <a:extLst>
              <a:ext uri="{FF2B5EF4-FFF2-40B4-BE49-F238E27FC236}">
                <a16:creationId xmlns:a16="http://schemas.microsoft.com/office/drawing/2014/main" id="{CF03E6BB-2864-DA12-0B87-917766EA7DCF}"/>
              </a:ext>
            </a:extLst>
          </p:cNvPr>
          <p:cNvSpPr txBox="1"/>
          <p:nvPr/>
        </p:nvSpPr>
        <p:spPr>
          <a:xfrm>
            <a:off x="308029" y="2054611"/>
            <a:ext cx="3997819" cy="1753471"/>
          </a:xfrm>
          <a:prstGeom prst="rect">
            <a:avLst/>
          </a:prstGeom>
        </p:spPr>
        <p:txBody>
          <a:bodyPr vert="horz" wrap="square" lIns="0" tIns="29633" rIns="0" bIns="0" rtlCol="0" anchor="t">
            <a:spAutoFit/>
          </a:bodyPr>
          <a:lstStyle/>
          <a:p>
            <a:pPr marR="140970">
              <a:spcAft>
                <a:spcPts val="600"/>
              </a:spcAft>
            </a:pPr>
            <a:r>
              <a:rPr lang="en-US" sz="1400" dirty="0">
                <a:solidFill>
                  <a:schemeClr val="bg1"/>
                </a:solidFill>
                <a:latin typeface="+mn-lt"/>
              </a:rPr>
              <a:t>Digital asset templates can be provided for any of the activation ideas shown in this playbook. C&amp;Us will be provided with editable files to download and repurpose for their own activation needs, in order to drive student awareness and participation. C&amp;U student organizations could also leverage digital assets for their own social media channels.</a:t>
            </a:r>
          </a:p>
        </p:txBody>
      </p:sp>
      <p:sp>
        <p:nvSpPr>
          <p:cNvPr id="10" name="Title 118">
            <a:extLst>
              <a:ext uri="{FF2B5EF4-FFF2-40B4-BE49-F238E27FC236}">
                <a16:creationId xmlns:a16="http://schemas.microsoft.com/office/drawing/2014/main" id="{F41AB8BD-72E1-762E-109C-4D27864D148A}"/>
              </a:ext>
            </a:extLst>
          </p:cNvPr>
          <p:cNvSpPr txBox="1">
            <a:spLocks/>
          </p:cNvSpPr>
          <p:nvPr/>
        </p:nvSpPr>
        <p:spPr>
          <a:xfrm>
            <a:off x="290511" y="686809"/>
            <a:ext cx="4194400" cy="1200329"/>
          </a:xfrm>
          <a:prstGeom prst="rect">
            <a:avLst/>
          </a:prstGeom>
        </p:spPr>
        <p:txBody>
          <a:bodyPr wrap="square" lIns="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100000"/>
              </a:lnSpc>
              <a:spcBef>
                <a:spcPts val="90"/>
              </a:spcBef>
            </a:pPr>
            <a:r>
              <a:rPr lang="en-US" sz="3600" dirty="0">
                <a:solidFill>
                  <a:schemeClr val="accent3"/>
                </a:solidFill>
                <a:ea typeface="+mn-ea"/>
                <a:cs typeface="Tahoma"/>
              </a:rPr>
              <a:t>DIGITAL </a:t>
            </a:r>
            <a:br>
              <a:rPr lang="en-US" sz="3600" dirty="0">
                <a:solidFill>
                  <a:schemeClr val="accent3"/>
                </a:solidFill>
                <a:ea typeface="+mn-ea"/>
                <a:cs typeface="Tahoma"/>
              </a:rPr>
            </a:br>
            <a:r>
              <a:rPr lang="en-US" sz="3600" dirty="0">
                <a:solidFill>
                  <a:schemeClr val="accent3"/>
                </a:solidFill>
                <a:ea typeface="+mn-ea"/>
                <a:cs typeface="Tahoma"/>
              </a:rPr>
              <a:t>ASSETS</a:t>
            </a:r>
          </a:p>
        </p:txBody>
      </p:sp>
      <p:sp>
        <p:nvSpPr>
          <p:cNvPr id="11" name="Rectangle 10">
            <a:extLst>
              <a:ext uri="{FF2B5EF4-FFF2-40B4-BE49-F238E27FC236}">
                <a16:creationId xmlns:a16="http://schemas.microsoft.com/office/drawing/2014/main" id="{CEA263A7-3FC7-8F82-70FF-3C3144177FCC}"/>
              </a:ext>
            </a:extLst>
          </p:cNvPr>
          <p:cNvSpPr/>
          <p:nvPr/>
        </p:nvSpPr>
        <p:spPr>
          <a:xfrm flipH="1">
            <a:off x="11887197" y="0"/>
            <a:ext cx="45719" cy="589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latin typeface="+mj-lt"/>
            </a:endParaRPr>
          </a:p>
        </p:txBody>
      </p:sp>
      <p:sp>
        <p:nvSpPr>
          <p:cNvPr id="13" name="TextBox 12">
            <a:extLst>
              <a:ext uri="{FF2B5EF4-FFF2-40B4-BE49-F238E27FC236}">
                <a16:creationId xmlns:a16="http://schemas.microsoft.com/office/drawing/2014/main" id="{851F64B1-64F1-1B96-34FE-BC7B3063EF92}"/>
              </a:ext>
            </a:extLst>
          </p:cNvPr>
          <p:cNvSpPr txBox="1"/>
          <p:nvPr/>
        </p:nvSpPr>
        <p:spPr>
          <a:xfrm>
            <a:off x="301754" y="6225540"/>
            <a:ext cx="1472184"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chemeClr val="bg1"/>
                </a:solidFill>
                <a:effectLst/>
                <a:uLnTx/>
                <a:uFillTx/>
                <a:latin typeface="+mn-lt"/>
                <a:ea typeface="+mn-ea"/>
                <a:cs typeface="Leelawadee" panose="020B0502040204020203" pitchFamily="34" charset="-34"/>
              </a:rPr>
              <a:t>See cost sheet for pricing.</a:t>
            </a:r>
          </a:p>
        </p:txBody>
      </p:sp>
      <p:grpSp>
        <p:nvGrpSpPr>
          <p:cNvPr id="16" name="Group 15">
            <a:extLst>
              <a:ext uri="{FF2B5EF4-FFF2-40B4-BE49-F238E27FC236}">
                <a16:creationId xmlns:a16="http://schemas.microsoft.com/office/drawing/2014/main" id="{4FF66444-168B-836F-2E2D-278A31D03759}"/>
              </a:ext>
            </a:extLst>
          </p:cNvPr>
          <p:cNvGrpSpPr/>
          <p:nvPr/>
        </p:nvGrpSpPr>
        <p:grpSpPr>
          <a:xfrm>
            <a:off x="5230838" y="587234"/>
            <a:ext cx="6052839" cy="5121560"/>
            <a:chOff x="5240700" y="591260"/>
            <a:chExt cx="6052839" cy="5121560"/>
          </a:xfrm>
        </p:grpSpPr>
        <p:pic>
          <p:nvPicPr>
            <p:cNvPr id="36" name="object 15">
              <a:extLst>
                <a:ext uri="{FF2B5EF4-FFF2-40B4-BE49-F238E27FC236}">
                  <a16:creationId xmlns:a16="http://schemas.microsoft.com/office/drawing/2014/main" id="{92536E71-C57F-4238-4045-C6BAD4CDC18E}"/>
                </a:ext>
              </a:extLst>
            </p:cNvPr>
            <p:cNvPicPr/>
            <p:nvPr/>
          </p:nvPicPr>
          <p:blipFill>
            <a:blip r:embed="rId9" cstate="print"/>
            <a:stretch>
              <a:fillRect/>
            </a:stretch>
          </p:blipFill>
          <p:spPr>
            <a:xfrm>
              <a:off x="5240700" y="591260"/>
              <a:ext cx="1663522" cy="1644578"/>
            </a:xfrm>
            <a:prstGeom prst="roundRect">
              <a:avLst>
                <a:gd name="adj" fmla="val 6847"/>
              </a:avLst>
            </a:prstGeom>
          </p:spPr>
        </p:pic>
        <p:pic>
          <p:nvPicPr>
            <p:cNvPr id="37" name="object 16">
              <a:extLst>
                <a:ext uri="{FF2B5EF4-FFF2-40B4-BE49-F238E27FC236}">
                  <a16:creationId xmlns:a16="http://schemas.microsoft.com/office/drawing/2014/main" id="{713B89A8-C484-A62E-7EF8-FADAF8CFFFA5}"/>
                </a:ext>
              </a:extLst>
            </p:cNvPr>
            <p:cNvPicPr/>
            <p:nvPr/>
          </p:nvPicPr>
          <p:blipFill>
            <a:blip r:embed="rId10" cstate="print"/>
            <a:stretch>
              <a:fillRect/>
            </a:stretch>
          </p:blipFill>
          <p:spPr>
            <a:xfrm>
              <a:off x="5240700" y="2596308"/>
              <a:ext cx="1663087" cy="2957382"/>
            </a:xfrm>
            <a:prstGeom prst="roundRect">
              <a:avLst>
                <a:gd name="adj" fmla="val 6403"/>
              </a:avLst>
            </a:prstGeom>
          </p:spPr>
        </p:pic>
        <p:pic>
          <p:nvPicPr>
            <p:cNvPr id="38" name="object 17">
              <a:extLst>
                <a:ext uri="{FF2B5EF4-FFF2-40B4-BE49-F238E27FC236}">
                  <a16:creationId xmlns:a16="http://schemas.microsoft.com/office/drawing/2014/main" id="{01E017B4-C83E-948B-0909-CA32047C8D3E}"/>
                </a:ext>
              </a:extLst>
            </p:cNvPr>
            <p:cNvPicPr/>
            <p:nvPr/>
          </p:nvPicPr>
          <p:blipFill>
            <a:blip r:embed="rId11" cstate="print"/>
            <a:stretch>
              <a:fillRect/>
            </a:stretch>
          </p:blipFill>
          <p:spPr>
            <a:xfrm>
              <a:off x="7497445" y="3181045"/>
              <a:ext cx="3796094" cy="2135303"/>
            </a:xfrm>
            <a:prstGeom prst="roundRect">
              <a:avLst>
                <a:gd name="adj" fmla="val 6847"/>
              </a:avLst>
            </a:prstGeom>
          </p:spPr>
        </p:pic>
        <p:pic>
          <p:nvPicPr>
            <p:cNvPr id="39" name="object 18">
              <a:extLst>
                <a:ext uri="{FF2B5EF4-FFF2-40B4-BE49-F238E27FC236}">
                  <a16:creationId xmlns:a16="http://schemas.microsoft.com/office/drawing/2014/main" id="{AD9B9BE0-AE97-988A-E115-51C9880E4F6F}"/>
                </a:ext>
              </a:extLst>
            </p:cNvPr>
            <p:cNvPicPr/>
            <p:nvPr/>
          </p:nvPicPr>
          <p:blipFill>
            <a:blip r:embed="rId12" cstate="print"/>
            <a:stretch>
              <a:fillRect/>
            </a:stretch>
          </p:blipFill>
          <p:spPr>
            <a:xfrm>
              <a:off x="7497445" y="591260"/>
              <a:ext cx="3796093" cy="2091605"/>
            </a:xfrm>
            <a:prstGeom prst="roundRect">
              <a:avLst>
                <a:gd name="adj" fmla="val 5611"/>
              </a:avLst>
            </a:prstGeom>
          </p:spPr>
        </p:pic>
        <p:sp>
          <p:nvSpPr>
            <p:cNvPr id="27" name="object 6">
              <a:extLst>
                <a:ext uri="{FF2B5EF4-FFF2-40B4-BE49-F238E27FC236}">
                  <a16:creationId xmlns:a16="http://schemas.microsoft.com/office/drawing/2014/main" id="{0E77C020-B925-ED44-BF96-DE630C31EF39}"/>
                </a:ext>
              </a:extLst>
            </p:cNvPr>
            <p:cNvSpPr txBox="1"/>
            <p:nvPr/>
          </p:nvSpPr>
          <p:spPr>
            <a:xfrm>
              <a:off x="5240700" y="2256713"/>
              <a:ext cx="1089988" cy="137003"/>
            </a:xfrm>
            <a:prstGeom prst="rect">
              <a:avLst/>
            </a:prstGeom>
          </p:spPr>
          <p:txBody>
            <a:bodyPr vert="horz" wrap="square" lIns="0" tIns="13758" rIns="0" bIns="0" rtlCol="0">
              <a:spAutoFit/>
            </a:bodyPr>
            <a:lstStyle/>
            <a:p>
              <a:pPr marL="10583" algn="l">
                <a:spcBef>
                  <a:spcPts val="108"/>
                </a:spcBef>
              </a:pPr>
              <a:r>
                <a:rPr lang="en-US" sz="800" dirty="0">
                  <a:solidFill>
                    <a:schemeClr val="tx1"/>
                  </a:solidFill>
                  <a:latin typeface="+mn-lt"/>
                  <a:cs typeface="Graphik Medium"/>
                </a:rPr>
                <a:t>In-Feed</a:t>
              </a:r>
              <a:r>
                <a:rPr lang="en-US" sz="800" spc="58" dirty="0">
                  <a:solidFill>
                    <a:schemeClr val="tx1"/>
                  </a:solidFill>
                  <a:latin typeface="+mn-lt"/>
                  <a:cs typeface="Graphik Medium"/>
                </a:rPr>
                <a:t> </a:t>
              </a:r>
              <a:r>
                <a:rPr lang="en-US" sz="800" dirty="0">
                  <a:solidFill>
                    <a:schemeClr val="tx1"/>
                  </a:solidFill>
                  <a:latin typeface="+mn-lt"/>
                  <a:cs typeface="Graphik Medium"/>
                </a:rPr>
                <a:t>Social</a:t>
              </a:r>
              <a:r>
                <a:rPr lang="en-US" sz="800" spc="58" dirty="0">
                  <a:solidFill>
                    <a:schemeClr val="tx1"/>
                  </a:solidFill>
                  <a:latin typeface="+mn-lt"/>
                  <a:cs typeface="Graphik Medium"/>
                </a:rPr>
                <a:t> </a:t>
              </a:r>
              <a:r>
                <a:rPr lang="en-US" sz="800" spc="-17" dirty="0">
                  <a:solidFill>
                    <a:schemeClr val="tx1"/>
                  </a:solidFill>
                  <a:latin typeface="+mn-lt"/>
                  <a:cs typeface="Graphik Medium"/>
                </a:rPr>
                <a:t>Post</a:t>
              </a:r>
              <a:endParaRPr lang="en-US" sz="800" dirty="0">
                <a:solidFill>
                  <a:schemeClr val="tx1"/>
                </a:solidFill>
                <a:latin typeface="+mn-lt"/>
                <a:cs typeface="Graphik Medium"/>
              </a:endParaRPr>
            </a:p>
          </p:txBody>
        </p:sp>
        <p:sp>
          <p:nvSpPr>
            <p:cNvPr id="31" name="object 10">
              <a:extLst>
                <a:ext uri="{FF2B5EF4-FFF2-40B4-BE49-F238E27FC236}">
                  <a16:creationId xmlns:a16="http://schemas.microsoft.com/office/drawing/2014/main" id="{52447784-AB41-3A1D-243C-B5CC245AA4FE}"/>
                </a:ext>
              </a:extLst>
            </p:cNvPr>
            <p:cNvSpPr txBox="1"/>
            <p:nvPr/>
          </p:nvSpPr>
          <p:spPr>
            <a:xfrm>
              <a:off x="6210578" y="2257440"/>
              <a:ext cx="693209" cy="134866"/>
            </a:xfrm>
            <a:prstGeom prst="rect">
              <a:avLst/>
            </a:prstGeom>
          </p:spPr>
          <p:txBody>
            <a:bodyPr vert="horz" wrap="square" lIns="0" tIns="11642" rIns="0" bIns="0" rtlCol="0">
              <a:spAutoFit/>
            </a:bodyPr>
            <a:lstStyle/>
            <a:p>
              <a:pPr marL="10583" algn="r">
                <a:spcBef>
                  <a:spcPts val="92"/>
                </a:spcBef>
              </a:pPr>
              <a:r>
                <a:rPr lang="en-US" sz="800" dirty="0">
                  <a:solidFill>
                    <a:schemeClr val="tx1"/>
                  </a:solidFill>
                  <a:latin typeface="+mn-lt"/>
                  <a:cs typeface="Graphik Regular"/>
                </a:rPr>
                <a:t>1080 x</a:t>
              </a:r>
              <a:r>
                <a:rPr lang="en-US" sz="800" spc="4" dirty="0">
                  <a:solidFill>
                    <a:schemeClr val="tx1"/>
                  </a:solidFill>
                  <a:latin typeface="+mn-lt"/>
                  <a:cs typeface="Graphik Regular"/>
                </a:rPr>
                <a:t> </a:t>
              </a:r>
              <a:r>
                <a:rPr lang="en-US" sz="800" spc="-8" dirty="0">
                  <a:solidFill>
                    <a:schemeClr val="tx1"/>
                  </a:solidFill>
                  <a:latin typeface="+mn-lt"/>
                  <a:cs typeface="Graphik Regular"/>
                </a:rPr>
                <a:t>1080px</a:t>
              </a:r>
              <a:endParaRPr lang="en-US" sz="800" dirty="0">
                <a:solidFill>
                  <a:schemeClr val="tx1"/>
                </a:solidFill>
                <a:latin typeface="+mn-lt"/>
                <a:cs typeface="Graphik Regular"/>
              </a:endParaRPr>
            </a:p>
          </p:txBody>
        </p:sp>
        <p:sp>
          <p:nvSpPr>
            <p:cNvPr id="30" name="object 9">
              <a:extLst>
                <a:ext uri="{FF2B5EF4-FFF2-40B4-BE49-F238E27FC236}">
                  <a16:creationId xmlns:a16="http://schemas.microsoft.com/office/drawing/2014/main" id="{B1A94E4E-3E94-DAA9-268F-99CBBB8BBD18}"/>
                </a:ext>
              </a:extLst>
            </p:cNvPr>
            <p:cNvSpPr txBox="1"/>
            <p:nvPr/>
          </p:nvSpPr>
          <p:spPr>
            <a:xfrm>
              <a:off x="7497445" y="2716108"/>
              <a:ext cx="792690" cy="137003"/>
            </a:xfrm>
            <a:prstGeom prst="rect">
              <a:avLst/>
            </a:prstGeom>
          </p:spPr>
          <p:txBody>
            <a:bodyPr vert="horz" wrap="square" lIns="0" tIns="13758" rIns="0" bIns="0" rtlCol="0">
              <a:spAutoFit/>
            </a:bodyPr>
            <a:lstStyle/>
            <a:p>
              <a:pPr marL="10583">
                <a:spcBef>
                  <a:spcPts val="108"/>
                </a:spcBef>
              </a:pPr>
              <a:r>
                <a:rPr lang="en-US" sz="800" dirty="0">
                  <a:solidFill>
                    <a:schemeClr val="tx1"/>
                  </a:solidFill>
                  <a:latin typeface="+mn-lt"/>
                  <a:cs typeface="Graphik Medium"/>
                </a:rPr>
                <a:t>Email</a:t>
              </a:r>
              <a:r>
                <a:rPr lang="en-US" sz="800" spc="42" dirty="0">
                  <a:solidFill>
                    <a:schemeClr val="tx1"/>
                  </a:solidFill>
                  <a:latin typeface="+mn-lt"/>
                  <a:cs typeface="Graphik Medium"/>
                </a:rPr>
                <a:t> </a:t>
              </a:r>
              <a:r>
                <a:rPr lang="en-US" sz="800" spc="-8" dirty="0">
                  <a:solidFill>
                    <a:schemeClr val="tx1"/>
                  </a:solidFill>
                  <a:latin typeface="+mn-lt"/>
                  <a:cs typeface="Graphik Medium"/>
                </a:rPr>
                <a:t>Header</a:t>
              </a:r>
              <a:endParaRPr lang="en-US" sz="800" dirty="0">
                <a:solidFill>
                  <a:schemeClr val="tx1"/>
                </a:solidFill>
                <a:latin typeface="+mn-lt"/>
                <a:cs typeface="Graphik Medium"/>
              </a:endParaRPr>
            </a:p>
          </p:txBody>
        </p:sp>
        <p:sp>
          <p:nvSpPr>
            <p:cNvPr id="34" name="object 13">
              <a:extLst>
                <a:ext uri="{FF2B5EF4-FFF2-40B4-BE49-F238E27FC236}">
                  <a16:creationId xmlns:a16="http://schemas.microsoft.com/office/drawing/2014/main" id="{2860A983-0EA3-B01F-53D9-8741E9FBDF8A}"/>
                </a:ext>
              </a:extLst>
            </p:cNvPr>
            <p:cNvSpPr txBox="1"/>
            <p:nvPr/>
          </p:nvSpPr>
          <p:spPr>
            <a:xfrm>
              <a:off x="10670801" y="2716835"/>
              <a:ext cx="622738" cy="134866"/>
            </a:xfrm>
            <a:prstGeom prst="rect">
              <a:avLst/>
            </a:prstGeom>
          </p:spPr>
          <p:txBody>
            <a:bodyPr vert="horz" wrap="square" lIns="0" tIns="11642" rIns="0" bIns="0" rtlCol="0">
              <a:spAutoFit/>
            </a:bodyPr>
            <a:lstStyle/>
            <a:p>
              <a:pPr marL="10583" algn="r">
                <a:spcBef>
                  <a:spcPts val="92"/>
                </a:spcBef>
              </a:pPr>
              <a:r>
                <a:rPr lang="en-US" sz="800" dirty="0">
                  <a:solidFill>
                    <a:schemeClr val="tx1"/>
                  </a:solidFill>
                  <a:latin typeface="+mn-lt"/>
                  <a:cs typeface="Graphik Regular"/>
                </a:rPr>
                <a:t>800</a:t>
              </a:r>
              <a:r>
                <a:rPr lang="en-US" sz="800" spc="4" dirty="0">
                  <a:solidFill>
                    <a:schemeClr val="tx1"/>
                  </a:solidFill>
                  <a:latin typeface="+mn-lt"/>
                  <a:cs typeface="Graphik Regular"/>
                </a:rPr>
                <a:t> </a:t>
              </a:r>
              <a:r>
                <a:rPr lang="en-US" sz="800" dirty="0">
                  <a:solidFill>
                    <a:schemeClr val="tx1"/>
                  </a:solidFill>
                  <a:latin typeface="+mn-lt"/>
                  <a:cs typeface="Graphik Regular"/>
                </a:rPr>
                <a:t>x</a:t>
              </a:r>
              <a:r>
                <a:rPr lang="en-US" sz="800" spc="4" dirty="0">
                  <a:solidFill>
                    <a:schemeClr val="tx1"/>
                  </a:solidFill>
                  <a:latin typeface="+mn-lt"/>
                  <a:cs typeface="Graphik Regular"/>
                </a:rPr>
                <a:t> </a:t>
              </a:r>
              <a:r>
                <a:rPr lang="en-US" sz="800" spc="-8" dirty="0">
                  <a:solidFill>
                    <a:schemeClr val="tx1"/>
                  </a:solidFill>
                  <a:latin typeface="+mn-lt"/>
                  <a:cs typeface="Graphik Regular"/>
                </a:rPr>
                <a:t>450px</a:t>
              </a:r>
              <a:endParaRPr lang="en-US" sz="800" dirty="0">
                <a:solidFill>
                  <a:schemeClr val="tx1"/>
                </a:solidFill>
                <a:latin typeface="+mn-lt"/>
                <a:cs typeface="Graphik Regular"/>
              </a:endParaRPr>
            </a:p>
          </p:txBody>
        </p:sp>
        <p:sp>
          <p:nvSpPr>
            <p:cNvPr id="29" name="object 8">
              <a:extLst>
                <a:ext uri="{FF2B5EF4-FFF2-40B4-BE49-F238E27FC236}">
                  <a16:creationId xmlns:a16="http://schemas.microsoft.com/office/drawing/2014/main" id="{48629B86-426B-F5BD-EC95-B939DCDBF2B0}"/>
                </a:ext>
              </a:extLst>
            </p:cNvPr>
            <p:cNvSpPr txBox="1"/>
            <p:nvPr/>
          </p:nvSpPr>
          <p:spPr>
            <a:xfrm>
              <a:off x="7497445" y="5349590"/>
              <a:ext cx="1558794" cy="137003"/>
            </a:xfrm>
            <a:prstGeom prst="rect">
              <a:avLst/>
            </a:prstGeom>
          </p:spPr>
          <p:txBody>
            <a:bodyPr vert="horz" wrap="square" lIns="0" tIns="13758" rIns="0" bIns="0" rtlCol="0">
              <a:spAutoFit/>
            </a:bodyPr>
            <a:lstStyle/>
            <a:p>
              <a:pPr marL="10583">
                <a:spcBef>
                  <a:spcPts val="108"/>
                </a:spcBef>
              </a:pPr>
              <a:r>
                <a:rPr lang="en-US" sz="800" dirty="0">
                  <a:solidFill>
                    <a:schemeClr val="tx1"/>
                  </a:solidFill>
                  <a:latin typeface="+mn-lt"/>
                  <a:cs typeface="Graphik Medium"/>
                </a:rPr>
                <a:t>On-Campus</a:t>
              </a:r>
              <a:r>
                <a:rPr lang="en-US" sz="800" spc="83" dirty="0">
                  <a:solidFill>
                    <a:schemeClr val="tx1"/>
                  </a:solidFill>
                  <a:latin typeface="+mn-lt"/>
                  <a:cs typeface="Graphik Medium"/>
                </a:rPr>
                <a:t> </a:t>
              </a:r>
              <a:r>
                <a:rPr lang="en-US" sz="800" dirty="0">
                  <a:solidFill>
                    <a:schemeClr val="tx1"/>
                  </a:solidFill>
                  <a:latin typeface="+mn-lt"/>
                  <a:cs typeface="Graphik Medium"/>
                </a:rPr>
                <a:t>Digital</a:t>
              </a:r>
              <a:r>
                <a:rPr lang="en-US" sz="800" spc="87" dirty="0">
                  <a:solidFill>
                    <a:schemeClr val="tx1"/>
                  </a:solidFill>
                  <a:latin typeface="+mn-lt"/>
                  <a:cs typeface="Graphik Medium"/>
                </a:rPr>
                <a:t> </a:t>
              </a:r>
              <a:r>
                <a:rPr lang="en-US" sz="800" spc="-8" dirty="0">
                  <a:solidFill>
                    <a:schemeClr val="tx1"/>
                  </a:solidFill>
                  <a:latin typeface="+mn-lt"/>
                  <a:cs typeface="Graphik Medium"/>
                </a:rPr>
                <a:t>Screen</a:t>
              </a:r>
              <a:endParaRPr lang="en-US" sz="800" dirty="0">
                <a:solidFill>
                  <a:schemeClr val="tx1"/>
                </a:solidFill>
                <a:latin typeface="+mn-lt"/>
                <a:cs typeface="Graphik Medium"/>
              </a:endParaRPr>
            </a:p>
          </p:txBody>
        </p:sp>
        <p:sp>
          <p:nvSpPr>
            <p:cNvPr id="33" name="object 12">
              <a:extLst>
                <a:ext uri="{FF2B5EF4-FFF2-40B4-BE49-F238E27FC236}">
                  <a16:creationId xmlns:a16="http://schemas.microsoft.com/office/drawing/2014/main" id="{3F1AB6D0-8538-8A30-BF0D-6B71F702974C}"/>
                </a:ext>
              </a:extLst>
            </p:cNvPr>
            <p:cNvSpPr txBox="1"/>
            <p:nvPr/>
          </p:nvSpPr>
          <p:spPr>
            <a:xfrm>
              <a:off x="10596845" y="5350317"/>
              <a:ext cx="696694" cy="134866"/>
            </a:xfrm>
            <a:prstGeom prst="rect">
              <a:avLst/>
            </a:prstGeom>
          </p:spPr>
          <p:txBody>
            <a:bodyPr vert="horz" wrap="square" lIns="0" tIns="11642" rIns="0" bIns="0" rtlCol="0">
              <a:spAutoFit/>
            </a:bodyPr>
            <a:lstStyle/>
            <a:p>
              <a:pPr marL="10583" algn="r">
                <a:spcBef>
                  <a:spcPts val="92"/>
                </a:spcBef>
              </a:pPr>
              <a:r>
                <a:rPr lang="en-US" sz="800" dirty="0">
                  <a:solidFill>
                    <a:schemeClr val="tx1"/>
                  </a:solidFill>
                  <a:latin typeface="+mn-lt"/>
                  <a:cs typeface="Graphik Regular"/>
                </a:rPr>
                <a:t>1080 x</a:t>
              </a:r>
              <a:r>
                <a:rPr lang="en-US" sz="800" spc="4" dirty="0">
                  <a:solidFill>
                    <a:schemeClr val="tx1"/>
                  </a:solidFill>
                  <a:latin typeface="+mn-lt"/>
                  <a:cs typeface="Graphik Regular"/>
                </a:rPr>
                <a:t> </a:t>
              </a:r>
              <a:r>
                <a:rPr lang="en-US" sz="800" spc="-8" dirty="0">
                  <a:solidFill>
                    <a:schemeClr val="tx1"/>
                  </a:solidFill>
                  <a:latin typeface="+mn-lt"/>
                  <a:cs typeface="Graphik Regular"/>
                </a:rPr>
                <a:t>1920px</a:t>
              </a:r>
              <a:endParaRPr lang="en-US" sz="800" dirty="0">
                <a:solidFill>
                  <a:schemeClr val="tx1"/>
                </a:solidFill>
                <a:latin typeface="+mn-lt"/>
                <a:cs typeface="Graphik Regular"/>
              </a:endParaRPr>
            </a:p>
          </p:txBody>
        </p:sp>
        <p:sp>
          <p:nvSpPr>
            <p:cNvPr id="28" name="object 7">
              <a:extLst>
                <a:ext uri="{FF2B5EF4-FFF2-40B4-BE49-F238E27FC236}">
                  <a16:creationId xmlns:a16="http://schemas.microsoft.com/office/drawing/2014/main" id="{CE88138D-31A3-348B-D0B4-59F54D3EB5B4}"/>
                </a:ext>
              </a:extLst>
            </p:cNvPr>
            <p:cNvSpPr txBox="1"/>
            <p:nvPr/>
          </p:nvSpPr>
          <p:spPr>
            <a:xfrm>
              <a:off x="5240700" y="5575817"/>
              <a:ext cx="969879" cy="137003"/>
            </a:xfrm>
            <a:prstGeom prst="rect">
              <a:avLst/>
            </a:prstGeom>
          </p:spPr>
          <p:txBody>
            <a:bodyPr vert="horz" wrap="square" lIns="0" tIns="13758" rIns="0" bIns="0" rtlCol="0">
              <a:spAutoFit/>
            </a:bodyPr>
            <a:lstStyle/>
            <a:p>
              <a:pPr marL="10583">
                <a:spcBef>
                  <a:spcPts val="108"/>
                </a:spcBef>
              </a:pPr>
              <a:r>
                <a:rPr lang="en-US" sz="800" dirty="0">
                  <a:solidFill>
                    <a:schemeClr val="tx1"/>
                  </a:solidFill>
                  <a:latin typeface="+mn-lt"/>
                  <a:cs typeface="Graphik Medium"/>
                </a:rPr>
                <a:t>Story</a:t>
              </a:r>
              <a:r>
                <a:rPr lang="en-US" sz="800" spc="58" dirty="0">
                  <a:solidFill>
                    <a:schemeClr val="tx1"/>
                  </a:solidFill>
                  <a:latin typeface="+mn-lt"/>
                  <a:cs typeface="Graphik Medium"/>
                </a:rPr>
                <a:t> </a:t>
              </a:r>
              <a:r>
                <a:rPr lang="en-US" sz="800" dirty="0">
                  <a:solidFill>
                    <a:schemeClr val="tx1"/>
                  </a:solidFill>
                  <a:latin typeface="+mn-lt"/>
                  <a:cs typeface="Graphik Medium"/>
                </a:rPr>
                <a:t>Social</a:t>
              </a:r>
              <a:r>
                <a:rPr lang="en-US" sz="800" spc="62" dirty="0">
                  <a:solidFill>
                    <a:schemeClr val="tx1"/>
                  </a:solidFill>
                  <a:latin typeface="+mn-lt"/>
                  <a:cs typeface="Graphik Medium"/>
                </a:rPr>
                <a:t> </a:t>
              </a:r>
              <a:r>
                <a:rPr lang="en-US" sz="800" spc="-17" dirty="0">
                  <a:solidFill>
                    <a:schemeClr val="tx1"/>
                  </a:solidFill>
                  <a:latin typeface="+mn-lt"/>
                  <a:cs typeface="Graphik Medium"/>
                </a:rPr>
                <a:t>Post</a:t>
              </a:r>
              <a:endParaRPr lang="en-US" sz="800" dirty="0">
                <a:solidFill>
                  <a:schemeClr val="tx1"/>
                </a:solidFill>
                <a:latin typeface="+mn-lt"/>
                <a:cs typeface="Graphik Medium"/>
              </a:endParaRPr>
            </a:p>
          </p:txBody>
        </p:sp>
        <p:sp>
          <p:nvSpPr>
            <p:cNvPr id="32" name="object 11">
              <a:extLst>
                <a:ext uri="{FF2B5EF4-FFF2-40B4-BE49-F238E27FC236}">
                  <a16:creationId xmlns:a16="http://schemas.microsoft.com/office/drawing/2014/main" id="{45216EB8-3537-5886-E7E1-14274AFE3188}"/>
                </a:ext>
              </a:extLst>
            </p:cNvPr>
            <p:cNvSpPr txBox="1"/>
            <p:nvPr/>
          </p:nvSpPr>
          <p:spPr>
            <a:xfrm>
              <a:off x="6220742" y="5576545"/>
              <a:ext cx="683045" cy="134866"/>
            </a:xfrm>
            <a:prstGeom prst="rect">
              <a:avLst/>
            </a:prstGeom>
          </p:spPr>
          <p:txBody>
            <a:bodyPr vert="horz" wrap="square" lIns="0" tIns="11642" rIns="0" bIns="0" rtlCol="0">
              <a:spAutoFit/>
            </a:bodyPr>
            <a:lstStyle/>
            <a:p>
              <a:pPr marL="10583" algn="r">
                <a:spcBef>
                  <a:spcPts val="92"/>
                </a:spcBef>
              </a:pPr>
              <a:r>
                <a:rPr lang="en-US" sz="800" dirty="0">
                  <a:solidFill>
                    <a:schemeClr val="tx1"/>
                  </a:solidFill>
                  <a:latin typeface="+mn-lt"/>
                  <a:cs typeface="Graphik Regular"/>
                </a:rPr>
                <a:t>1920</a:t>
              </a:r>
              <a:r>
                <a:rPr lang="en-US" sz="800" spc="4" dirty="0">
                  <a:solidFill>
                    <a:schemeClr val="tx1"/>
                  </a:solidFill>
                  <a:latin typeface="+mn-lt"/>
                  <a:cs typeface="Graphik Regular"/>
                </a:rPr>
                <a:t> </a:t>
              </a:r>
              <a:r>
                <a:rPr lang="en-US" sz="800" dirty="0">
                  <a:solidFill>
                    <a:schemeClr val="tx1"/>
                  </a:solidFill>
                  <a:latin typeface="+mn-lt"/>
                  <a:cs typeface="Graphik Regular"/>
                </a:rPr>
                <a:t>x</a:t>
              </a:r>
              <a:r>
                <a:rPr lang="en-US" sz="800" spc="4" dirty="0">
                  <a:solidFill>
                    <a:schemeClr val="tx1"/>
                  </a:solidFill>
                  <a:latin typeface="+mn-lt"/>
                  <a:cs typeface="Graphik Regular"/>
                </a:rPr>
                <a:t> </a:t>
              </a:r>
              <a:r>
                <a:rPr lang="en-US" sz="800" spc="-8" dirty="0">
                  <a:solidFill>
                    <a:schemeClr val="tx1"/>
                  </a:solidFill>
                  <a:latin typeface="+mn-lt"/>
                  <a:cs typeface="Graphik Regular"/>
                </a:rPr>
                <a:t>1080px</a:t>
              </a:r>
              <a:endParaRPr lang="en-US" sz="800" dirty="0">
                <a:solidFill>
                  <a:schemeClr val="tx1"/>
                </a:solidFill>
                <a:latin typeface="+mn-lt"/>
                <a:cs typeface="Graphik Regul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leaf pattern with a few green leaves&#10;&#10;AI-generated content may be incorrect.">
            <a:extLst>
              <a:ext uri="{FF2B5EF4-FFF2-40B4-BE49-F238E27FC236}">
                <a16:creationId xmlns:a16="http://schemas.microsoft.com/office/drawing/2014/main" id="{9EEEF662-6240-72CE-B082-33110FDAC16B}"/>
              </a:ext>
            </a:extLst>
          </p:cNvPr>
          <p:cNvPicPr>
            <a:picLocks noChangeAspect="1"/>
          </p:cNvPicPr>
          <p:nvPr/>
        </p:nvPicPr>
        <p:blipFill rotWithShape="1">
          <a:blip r:embed="rId3">
            <a:alphaModFix/>
          </a:blip>
          <a:srcRect l="21741" r="21741"/>
          <a:stretch>
            <a:fillRect/>
          </a:stretch>
        </p:blipFill>
        <p:spPr>
          <a:xfrm>
            <a:off x="-1" y="1911763"/>
            <a:ext cx="4484914" cy="4463637"/>
          </a:xfrm>
          <a:custGeom>
            <a:avLst/>
            <a:gdLst>
              <a:gd name="connsiteX0" fmla="*/ 0 w 4484914"/>
              <a:gd name="connsiteY0" fmla="*/ 0 h 4463637"/>
              <a:gd name="connsiteX1" fmla="*/ 4484914 w 4484914"/>
              <a:gd name="connsiteY1" fmla="*/ 0 h 4463637"/>
              <a:gd name="connsiteX2" fmla="*/ 4484914 w 4484914"/>
              <a:gd name="connsiteY2" fmla="*/ 4463637 h 4463637"/>
              <a:gd name="connsiteX3" fmla="*/ 0 w 4484914"/>
              <a:gd name="connsiteY3" fmla="*/ 4463637 h 4463637"/>
            </a:gdLst>
            <a:ahLst/>
            <a:cxnLst>
              <a:cxn ang="0">
                <a:pos x="connsiteX0" y="connsiteY0"/>
              </a:cxn>
              <a:cxn ang="0">
                <a:pos x="connsiteX1" y="connsiteY1"/>
              </a:cxn>
              <a:cxn ang="0">
                <a:pos x="connsiteX2" y="connsiteY2"/>
              </a:cxn>
              <a:cxn ang="0">
                <a:pos x="connsiteX3" y="connsiteY3"/>
              </a:cxn>
            </a:cxnLst>
            <a:rect l="l" t="t" r="r" b="b"/>
            <a:pathLst>
              <a:path w="4484914" h="4463637">
                <a:moveTo>
                  <a:pt x="0" y="0"/>
                </a:moveTo>
                <a:lnTo>
                  <a:pt x="4484914" y="0"/>
                </a:lnTo>
                <a:lnTo>
                  <a:pt x="4484914" y="4463637"/>
                </a:lnTo>
                <a:lnTo>
                  <a:pt x="0" y="4463637"/>
                </a:lnTo>
                <a:close/>
              </a:path>
            </a:pathLst>
          </a:custGeom>
        </p:spPr>
      </p:pic>
      <p:sp>
        <p:nvSpPr>
          <p:cNvPr id="5" name="Rectangle 4">
            <a:extLst>
              <a:ext uri="{FF2B5EF4-FFF2-40B4-BE49-F238E27FC236}">
                <a16:creationId xmlns:a16="http://schemas.microsoft.com/office/drawing/2014/main" id="{F2C4A2F1-F2A4-FADF-EC37-2302B928F529}"/>
              </a:ext>
            </a:extLst>
          </p:cNvPr>
          <p:cNvSpPr/>
          <p:nvPr/>
        </p:nvSpPr>
        <p:spPr>
          <a:xfrm>
            <a:off x="-1" y="1911762"/>
            <a:ext cx="4484915" cy="4463637"/>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a:endParaRPr lang="en-US" kern="1200" dirty="0"/>
          </a:p>
        </p:txBody>
      </p:sp>
      <p:pic>
        <p:nvPicPr>
          <p:cNvPr id="3" name="Graphic 2">
            <a:extLst>
              <a:ext uri="{FF2B5EF4-FFF2-40B4-BE49-F238E27FC236}">
                <a16:creationId xmlns:a16="http://schemas.microsoft.com/office/drawing/2014/main" id="{9C00D19B-0E3D-2698-65A5-96C5F259B144}"/>
              </a:ext>
            </a:extLst>
          </p:cNvPr>
          <p:cNvPicPr>
            <a:picLocks noChangeAspect="1"/>
          </p:cNvPicPr>
          <p:nvPr/>
        </p:nvPicPr>
        <p:blipFill>
          <a:blip r:embed="rId4">
            <a:extLst>
              <a:ext uri="{96DAC541-7B7A-43D3-8B79-37D633B846F1}">
                <asvg:svgBlip xmlns:asvg="http://schemas.microsoft.com/office/drawing/2016/SVG/main" r:embed="rId5"/>
              </a:ext>
            </a:extLst>
          </a:blip>
          <a:srcRect t="26499"/>
          <a:stretch>
            <a:fillRect/>
          </a:stretch>
        </p:blipFill>
        <p:spPr>
          <a:xfrm flipH="1">
            <a:off x="3799840" y="1"/>
            <a:ext cx="1749196" cy="1462788"/>
          </a:xfrm>
          <a:custGeom>
            <a:avLst/>
            <a:gdLst>
              <a:gd name="connsiteX0" fmla="*/ 0 w 2272200"/>
              <a:gd name="connsiteY0" fmla="*/ 0 h 1900157"/>
              <a:gd name="connsiteX1" fmla="*/ 2272200 w 2272200"/>
              <a:gd name="connsiteY1" fmla="*/ 0 h 1900157"/>
              <a:gd name="connsiteX2" fmla="*/ 2272200 w 2272200"/>
              <a:gd name="connsiteY2" fmla="*/ 1900157 h 1900157"/>
              <a:gd name="connsiteX3" fmla="*/ 0 w 2272200"/>
              <a:gd name="connsiteY3" fmla="*/ 1900157 h 1900157"/>
            </a:gdLst>
            <a:ahLst/>
            <a:cxnLst>
              <a:cxn ang="0">
                <a:pos x="connsiteX0" y="connsiteY0"/>
              </a:cxn>
              <a:cxn ang="0">
                <a:pos x="connsiteX1" y="connsiteY1"/>
              </a:cxn>
              <a:cxn ang="0">
                <a:pos x="connsiteX2" y="connsiteY2"/>
              </a:cxn>
              <a:cxn ang="0">
                <a:pos x="connsiteX3" y="connsiteY3"/>
              </a:cxn>
            </a:cxnLst>
            <a:rect l="l" t="t" r="r" b="b"/>
            <a:pathLst>
              <a:path w="2272200" h="1900157">
                <a:moveTo>
                  <a:pt x="0" y="0"/>
                </a:moveTo>
                <a:lnTo>
                  <a:pt x="2272200" y="0"/>
                </a:lnTo>
                <a:lnTo>
                  <a:pt x="2272200" y="1900157"/>
                </a:lnTo>
                <a:lnTo>
                  <a:pt x="0" y="1900157"/>
                </a:lnTo>
                <a:close/>
              </a:path>
            </a:pathLst>
          </a:custGeom>
        </p:spPr>
      </p:pic>
      <p:cxnSp>
        <p:nvCxnSpPr>
          <p:cNvPr id="9" name="Straight Connector 8">
            <a:extLst>
              <a:ext uri="{FF2B5EF4-FFF2-40B4-BE49-F238E27FC236}">
                <a16:creationId xmlns:a16="http://schemas.microsoft.com/office/drawing/2014/main" id="{F05BB9BF-5F9A-6106-C481-F30C41C4C684}"/>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Single Corner Rounded 9">
            <a:extLst>
              <a:ext uri="{FF2B5EF4-FFF2-40B4-BE49-F238E27FC236}">
                <a16:creationId xmlns:a16="http://schemas.microsoft.com/office/drawing/2014/main" id="{C6818D71-F9DB-F597-B5CA-56DFF7AD777F}"/>
              </a:ext>
            </a:extLst>
          </p:cNvPr>
          <p:cNvSpPr/>
          <p:nvPr/>
        </p:nvSpPr>
        <p:spPr>
          <a:xfrm flipH="1">
            <a:off x="4484913" y="304800"/>
            <a:ext cx="7448001" cy="5590351"/>
          </a:xfrm>
          <a:prstGeom prst="round1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4B167D5-C458-CCC9-A87A-61C37F66722A}"/>
              </a:ext>
            </a:extLst>
          </p:cNvPr>
          <p:cNvSpPr/>
          <p:nvPr/>
        </p:nvSpPr>
        <p:spPr>
          <a:xfrm flipH="1">
            <a:off x="4581600" y="400051"/>
            <a:ext cx="7351316" cy="5495925"/>
          </a:xfrm>
          <a:custGeom>
            <a:avLst/>
            <a:gdLst>
              <a:gd name="connsiteX0" fmla="*/ 7085442 w 7351316"/>
              <a:gd name="connsiteY0" fmla="*/ 0 h 5495925"/>
              <a:gd name="connsiteX1" fmla="*/ 0 w 7351316"/>
              <a:gd name="connsiteY1" fmla="*/ 0 h 5495925"/>
              <a:gd name="connsiteX2" fmla="*/ 0 w 7351316"/>
              <a:gd name="connsiteY2" fmla="*/ 5495925 h 5495925"/>
              <a:gd name="connsiteX3" fmla="*/ 7351316 w 7351316"/>
              <a:gd name="connsiteY3" fmla="*/ 5495925 h 5495925"/>
              <a:gd name="connsiteX4" fmla="*/ 7351316 w 7351316"/>
              <a:gd name="connsiteY4" fmla="*/ 265874 h 5495925"/>
              <a:gd name="connsiteX5" fmla="*/ 7085442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7085442" y="0"/>
                </a:moveTo>
                <a:lnTo>
                  <a:pt x="0" y="0"/>
                </a:lnTo>
                <a:lnTo>
                  <a:pt x="0" y="5495925"/>
                </a:lnTo>
                <a:lnTo>
                  <a:pt x="7351316" y="5495925"/>
                </a:lnTo>
                <a:lnTo>
                  <a:pt x="7351316" y="265874"/>
                </a:lnTo>
                <a:cubicBezTo>
                  <a:pt x="7351316" y="119036"/>
                  <a:pt x="7232280" y="0"/>
                  <a:pt x="70854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Box 12">
            <a:extLst>
              <a:ext uri="{FF2B5EF4-FFF2-40B4-BE49-F238E27FC236}">
                <a16:creationId xmlns:a16="http://schemas.microsoft.com/office/drawing/2014/main" id="{8239FD66-8462-3CAB-9BFE-5C4BCE4B360B}"/>
              </a:ext>
            </a:extLst>
          </p:cNvPr>
          <p:cNvSpPr txBox="1">
            <a:spLocks/>
          </p:cNvSpPr>
          <p:nvPr/>
        </p:nvSpPr>
        <p:spPr>
          <a:xfrm flipH="1">
            <a:off x="0" y="5895975"/>
            <a:ext cx="11932916"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defRPr/>
            </a:pPr>
            <a:endParaRPr lang="en-US" sz="1400" dirty="0">
              <a:solidFill>
                <a:schemeClr val="accent4">
                  <a:lumMod val="75000"/>
                </a:schemeClr>
              </a:solidFill>
            </a:endParaRPr>
          </a:p>
        </p:txBody>
      </p:sp>
      <p:sp>
        <p:nvSpPr>
          <p:cNvPr id="21" name="object 5">
            <a:extLst>
              <a:ext uri="{FF2B5EF4-FFF2-40B4-BE49-F238E27FC236}">
                <a16:creationId xmlns:a16="http://schemas.microsoft.com/office/drawing/2014/main" id="{82040BF2-8B88-F268-7DF4-C8E581F0B492}"/>
              </a:ext>
            </a:extLst>
          </p:cNvPr>
          <p:cNvSpPr txBox="1"/>
          <p:nvPr/>
        </p:nvSpPr>
        <p:spPr>
          <a:xfrm>
            <a:off x="308029" y="2054611"/>
            <a:ext cx="3997819" cy="2681930"/>
          </a:xfrm>
          <a:prstGeom prst="rect">
            <a:avLst/>
          </a:prstGeom>
        </p:spPr>
        <p:txBody>
          <a:bodyPr vert="horz" wrap="square" lIns="0" tIns="29633" rIns="0" bIns="0" rtlCol="0" anchor="t">
            <a:spAutoFit/>
          </a:bodyPr>
          <a:lstStyle/>
          <a:p>
            <a:pPr marR="140970">
              <a:spcAft>
                <a:spcPts val="600"/>
              </a:spcAft>
            </a:pPr>
            <a:r>
              <a:rPr lang="en-US" sz="1400" dirty="0">
                <a:solidFill>
                  <a:schemeClr val="bg1"/>
                </a:solidFill>
                <a:latin typeface="+mn-lt"/>
              </a:rPr>
              <a:t>Hire college influencers to promote and generate content on their channels about PepsiCo activations taking place on their campuses.</a:t>
            </a:r>
          </a:p>
          <a:p>
            <a:pPr marR="140970">
              <a:spcBef>
                <a:spcPts val="233"/>
              </a:spcBef>
              <a:spcAft>
                <a:spcPts val="1200"/>
              </a:spcAft>
            </a:pPr>
            <a:r>
              <a:rPr lang="en-US" sz="1400" dirty="0">
                <a:solidFill>
                  <a:schemeClr val="bg1"/>
                </a:solidFill>
                <a:latin typeface="+mn-lt"/>
              </a:rPr>
              <a:t>Note: Agency partner will recruit, hire and manage campus influencers.</a:t>
            </a:r>
            <a:br>
              <a:rPr lang="en-US" sz="1400" dirty="0">
                <a:latin typeface="+mn-lt"/>
              </a:rPr>
            </a:br>
            <a:r>
              <a:rPr lang="en-US" sz="1400" dirty="0">
                <a:solidFill>
                  <a:schemeClr val="bg1"/>
                </a:solidFill>
                <a:latin typeface="+mn-lt"/>
              </a:rPr>
              <a:t>Agency partner will brief each campus influencer on the campaign, including brand speaking points, video content mandatories, prompts, etc.</a:t>
            </a:r>
          </a:p>
          <a:p>
            <a:pPr marR="140970">
              <a:spcBef>
                <a:spcPts val="233"/>
              </a:spcBef>
            </a:pPr>
            <a:r>
              <a:rPr lang="en-US" sz="1400" dirty="0">
                <a:solidFill>
                  <a:srgbClr val="9DCC38"/>
                </a:solidFill>
                <a:latin typeface="Gilroy Medium"/>
              </a:rPr>
              <a:t>PLUS UP</a:t>
            </a:r>
          </a:p>
          <a:p>
            <a:pPr marR="60960"/>
            <a:r>
              <a:rPr lang="en-US" sz="1400" dirty="0">
                <a:solidFill>
                  <a:schemeClr val="bg1"/>
                </a:solidFill>
                <a:latin typeface="+mn-lt"/>
              </a:rPr>
              <a:t>Boost influencer content in order to reach a larger audience of students.</a:t>
            </a:r>
          </a:p>
        </p:txBody>
      </p:sp>
      <p:sp>
        <p:nvSpPr>
          <p:cNvPr id="23" name="Title 118">
            <a:extLst>
              <a:ext uri="{FF2B5EF4-FFF2-40B4-BE49-F238E27FC236}">
                <a16:creationId xmlns:a16="http://schemas.microsoft.com/office/drawing/2014/main" id="{0597C5CF-CC56-27FF-D59A-4E2E21EA4C20}"/>
              </a:ext>
            </a:extLst>
          </p:cNvPr>
          <p:cNvSpPr txBox="1">
            <a:spLocks/>
          </p:cNvSpPr>
          <p:nvPr/>
        </p:nvSpPr>
        <p:spPr>
          <a:xfrm>
            <a:off x="290511" y="686809"/>
            <a:ext cx="4194400" cy="1200329"/>
          </a:xfrm>
          <a:prstGeom prst="rect">
            <a:avLst/>
          </a:prstGeom>
        </p:spPr>
        <p:txBody>
          <a:bodyPr wrap="square" lIns="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100000"/>
              </a:lnSpc>
              <a:spcBef>
                <a:spcPts val="90"/>
              </a:spcBef>
            </a:pPr>
            <a:r>
              <a:rPr lang="en-US" sz="3600" dirty="0">
                <a:solidFill>
                  <a:schemeClr val="accent3"/>
                </a:solidFill>
                <a:ea typeface="+mn-ea"/>
                <a:cs typeface="Tahoma"/>
              </a:rPr>
              <a:t>Campus Influencers</a:t>
            </a:r>
          </a:p>
        </p:txBody>
      </p:sp>
      <p:sp>
        <p:nvSpPr>
          <p:cNvPr id="25" name="Rectangle 24">
            <a:extLst>
              <a:ext uri="{FF2B5EF4-FFF2-40B4-BE49-F238E27FC236}">
                <a16:creationId xmlns:a16="http://schemas.microsoft.com/office/drawing/2014/main" id="{94ABC5AC-CFCE-F811-8AD3-253F74E17CC9}"/>
              </a:ext>
            </a:extLst>
          </p:cNvPr>
          <p:cNvSpPr/>
          <p:nvPr/>
        </p:nvSpPr>
        <p:spPr>
          <a:xfrm flipH="1">
            <a:off x="11887197" y="0"/>
            <a:ext cx="45719" cy="589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latin typeface="+mj-lt"/>
            </a:endParaRPr>
          </a:p>
        </p:txBody>
      </p:sp>
      <p:pic>
        <p:nvPicPr>
          <p:cNvPr id="33" name="Picture 32">
            <a:extLst>
              <a:ext uri="{FF2B5EF4-FFF2-40B4-BE49-F238E27FC236}">
                <a16:creationId xmlns:a16="http://schemas.microsoft.com/office/drawing/2014/main" id="{33BB25D9-5C7F-5A99-B05F-7CE5C269CE42}"/>
              </a:ext>
            </a:extLst>
          </p:cNvPr>
          <p:cNvPicPr/>
          <p:nvPr/>
        </p:nvPicPr>
        <p:blipFill>
          <a:blip r:embed="rId6" cstate="print"/>
          <a:srcRect l="6101" t="4747" r="5118" b="4542"/>
          <a:stretch>
            <a:fillRect/>
          </a:stretch>
        </p:blipFill>
        <p:spPr>
          <a:xfrm>
            <a:off x="4581600" y="400051"/>
            <a:ext cx="7351316" cy="5495925"/>
          </a:xfrm>
          <a:custGeom>
            <a:avLst/>
            <a:gdLst>
              <a:gd name="connsiteX0" fmla="*/ 265874 w 7351316"/>
              <a:gd name="connsiteY0" fmla="*/ 0 h 5495925"/>
              <a:gd name="connsiteX1" fmla="*/ 7351316 w 7351316"/>
              <a:gd name="connsiteY1" fmla="*/ 0 h 5495925"/>
              <a:gd name="connsiteX2" fmla="*/ 7351316 w 7351316"/>
              <a:gd name="connsiteY2" fmla="*/ 5495925 h 5495925"/>
              <a:gd name="connsiteX3" fmla="*/ 0 w 7351316"/>
              <a:gd name="connsiteY3" fmla="*/ 5495925 h 5495925"/>
              <a:gd name="connsiteX4" fmla="*/ 0 w 7351316"/>
              <a:gd name="connsiteY4" fmla="*/ 265874 h 5495925"/>
              <a:gd name="connsiteX5" fmla="*/ 265874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265874" y="0"/>
                </a:moveTo>
                <a:lnTo>
                  <a:pt x="7351316" y="0"/>
                </a:lnTo>
                <a:lnTo>
                  <a:pt x="7351316" y="5495925"/>
                </a:lnTo>
                <a:lnTo>
                  <a:pt x="0" y="5495925"/>
                </a:lnTo>
                <a:lnTo>
                  <a:pt x="0" y="265874"/>
                </a:lnTo>
                <a:cubicBezTo>
                  <a:pt x="0" y="119036"/>
                  <a:pt x="119036" y="0"/>
                  <a:pt x="265874" y="0"/>
                </a:cubicBezTo>
                <a:close/>
              </a:path>
            </a:pathLst>
          </a:custGeom>
        </p:spPr>
      </p:pic>
      <p:sp>
        <p:nvSpPr>
          <p:cNvPr id="2" name="TextBox 1">
            <a:extLst>
              <a:ext uri="{FF2B5EF4-FFF2-40B4-BE49-F238E27FC236}">
                <a16:creationId xmlns:a16="http://schemas.microsoft.com/office/drawing/2014/main" id="{F12D4671-3FBA-1CA2-9957-7C39BC10F2BF}"/>
              </a:ext>
            </a:extLst>
          </p:cNvPr>
          <p:cNvSpPr txBox="1"/>
          <p:nvPr/>
        </p:nvSpPr>
        <p:spPr>
          <a:xfrm>
            <a:off x="301754" y="6225540"/>
            <a:ext cx="1472184"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chemeClr val="bg1"/>
                </a:solidFill>
                <a:effectLst/>
                <a:uLnTx/>
                <a:uFillTx/>
                <a:latin typeface="+mn-lt"/>
                <a:ea typeface="+mn-ea"/>
                <a:cs typeface="Leelawadee" panose="020B0502040204020203" pitchFamily="34" charset="-34"/>
              </a:rPr>
              <a:t>See cost sheet for pricing.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2945A37-C3B1-80E7-157D-5A2D53861D2D}"/>
              </a:ext>
            </a:extLst>
          </p:cNvPr>
          <p:cNvGrpSpPr/>
          <p:nvPr/>
        </p:nvGrpSpPr>
        <p:grpSpPr>
          <a:xfrm>
            <a:off x="3309258" y="2181332"/>
            <a:ext cx="5573486" cy="2495337"/>
            <a:chOff x="3309258" y="2703480"/>
            <a:chExt cx="5573486" cy="2495337"/>
          </a:xfrm>
        </p:grpSpPr>
        <p:grpSp>
          <p:nvGrpSpPr>
            <p:cNvPr id="6" name="Group 5">
              <a:extLst>
                <a:ext uri="{FF2B5EF4-FFF2-40B4-BE49-F238E27FC236}">
                  <a16:creationId xmlns:a16="http://schemas.microsoft.com/office/drawing/2014/main" id="{D17F7D04-1F7C-3A00-49E9-9984F112C249}"/>
                </a:ext>
              </a:extLst>
            </p:cNvPr>
            <p:cNvGrpSpPr/>
            <p:nvPr/>
          </p:nvGrpSpPr>
          <p:grpSpPr>
            <a:xfrm>
              <a:off x="4062582" y="4289257"/>
              <a:ext cx="4066836" cy="909560"/>
              <a:chOff x="4188458" y="1481218"/>
              <a:chExt cx="3654430" cy="817325"/>
            </a:xfrm>
          </p:grpSpPr>
          <p:sp>
            <p:nvSpPr>
              <p:cNvPr id="8" name="object 13">
                <a:extLst>
                  <a:ext uri="{FF2B5EF4-FFF2-40B4-BE49-F238E27FC236}">
                    <a16:creationId xmlns:a16="http://schemas.microsoft.com/office/drawing/2014/main" id="{00B67828-FF90-0BBA-6199-E72E905317F2}"/>
                  </a:ext>
                </a:extLst>
              </p:cNvPr>
              <p:cNvSpPr/>
              <p:nvPr/>
            </p:nvSpPr>
            <p:spPr>
              <a:xfrm>
                <a:off x="6356988" y="1756600"/>
                <a:ext cx="1485900" cy="266560"/>
              </a:xfrm>
              <a:custGeom>
                <a:avLst/>
                <a:gdLst/>
                <a:ahLst/>
                <a:cxnLst/>
                <a:rect l="l" t="t" r="r" b="b"/>
                <a:pathLst>
                  <a:path w="690244" h="123825">
                    <a:moveTo>
                      <a:pt x="654113" y="59461"/>
                    </a:moveTo>
                    <a:lnTo>
                      <a:pt x="531380" y="59461"/>
                    </a:lnTo>
                    <a:lnTo>
                      <a:pt x="522008" y="53682"/>
                    </a:lnTo>
                    <a:lnTo>
                      <a:pt x="522033" y="33007"/>
                    </a:lnTo>
                    <a:lnTo>
                      <a:pt x="531380" y="27266"/>
                    </a:lnTo>
                    <a:lnTo>
                      <a:pt x="640130" y="27152"/>
                    </a:lnTo>
                    <a:lnTo>
                      <a:pt x="635571" y="22745"/>
                    </a:lnTo>
                    <a:lnTo>
                      <a:pt x="630491" y="18630"/>
                    </a:lnTo>
                    <a:lnTo>
                      <a:pt x="624903" y="14770"/>
                    </a:lnTo>
                    <a:lnTo>
                      <a:pt x="618807" y="11176"/>
                    </a:lnTo>
                    <a:lnTo>
                      <a:pt x="522058" y="11201"/>
                    </a:lnTo>
                    <a:lnTo>
                      <a:pt x="507415" y="21018"/>
                    </a:lnTo>
                    <a:lnTo>
                      <a:pt x="496290" y="32550"/>
                    </a:lnTo>
                    <a:lnTo>
                      <a:pt x="489229" y="45466"/>
                    </a:lnTo>
                    <a:lnTo>
                      <a:pt x="486752" y="59461"/>
                    </a:lnTo>
                    <a:lnTo>
                      <a:pt x="374853" y="59436"/>
                    </a:lnTo>
                    <a:lnTo>
                      <a:pt x="365506" y="53682"/>
                    </a:lnTo>
                    <a:lnTo>
                      <a:pt x="365506" y="32816"/>
                    </a:lnTo>
                    <a:lnTo>
                      <a:pt x="374853" y="27063"/>
                    </a:lnTo>
                    <a:lnTo>
                      <a:pt x="451802" y="27063"/>
                    </a:lnTo>
                    <a:lnTo>
                      <a:pt x="461149" y="21323"/>
                    </a:lnTo>
                    <a:lnTo>
                      <a:pt x="461149" y="11176"/>
                    </a:lnTo>
                    <a:lnTo>
                      <a:pt x="362089" y="11201"/>
                    </a:lnTo>
                    <a:lnTo>
                      <a:pt x="352526" y="17030"/>
                    </a:lnTo>
                    <a:lnTo>
                      <a:pt x="343573" y="24295"/>
                    </a:lnTo>
                    <a:lnTo>
                      <a:pt x="335851" y="33070"/>
                    </a:lnTo>
                    <a:lnTo>
                      <a:pt x="329971" y="43446"/>
                    </a:lnTo>
                    <a:lnTo>
                      <a:pt x="281089" y="43497"/>
                    </a:lnTo>
                    <a:lnTo>
                      <a:pt x="271767" y="49276"/>
                    </a:lnTo>
                    <a:lnTo>
                      <a:pt x="271678" y="97243"/>
                    </a:lnTo>
                    <a:lnTo>
                      <a:pt x="262318" y="103009"/>
                    </a:lnTo>
                    <a:lnTo>
                      <a:pt x="207784" y="103009"/>
                    </a:lnTo>
                    <a:lnTo>
                      <a:pt x="198386" y="97243"/>
                    </a:lnTo>
                    <a:lnTo>
                      <a:pt x="198386" y="16979"/>
                    </a:lnTo>
                    <a:lnTo>
                      <a:pt x="189026" y="11201"/>
                    </a:lnTo>
                    <a:lnTo>
                      <a:pt x="35306" y="11201"/>
                    </a:lnTo>
                    <a:lnTo>
                      <a:pt x="20675" y="21018"/>
                    </a:lnTo>
                    <a:lnTo>
                      <a:pt x="9550" y="32562"/>
                    </a:lnTo>
                    <a:lnTo>
                      <a:pt x="2476" y="45478"/>
                    </a:lnTo>
                    <a:lnTo>
                      <a:pt x="0" y="59461"/>
                    </a:lnTo>
                    <a:lnTo>
                      <a:pt x="3784" y="76657"/>
                    </a:lnTo>
                    <a:lnTo>
                      <a:pt x="14439" y="92100"/>
                    </a:lnTo>
                    <a:lnTo>
                      <a:pt x="30937" y="105156"/>
                    </a:lnTo>
                    <a:lnTo>
                      <a:pt x="52273" y="115201"/>
                    </a:lnTo>
                    <a:lnTo>
                      <a:pt x="52273" y="75666"/>
                    </a:lnTo>
                    <a:lnTo>
                      <a:pt x="131483" y="75603"/>
                    </a:lnTo>
                    <a:lnTo>
                      <a:pt x="131368" y="65201"/>
                    </a:lnTo>
                    <a:lnTo>
                      <a:pt x="122148" y="59436"/>
                    </a:lnTo>
                    <a:lnTo>
                      <a:pt x="61645" y="59461"/>
                    </a:lnTo>
                    <a:lnTo>
                      <a:pt x="52273" y="53682"/>
                    </a:lnTo>
                    <a:lnTo>
                      <a:pt x="52273" y="33007"/>
                    </a:lnTo>
                    <a:lnTo>
                      <a:pt x="61645" y="27266"/>
                    </a:lnTo>
                    <a:lnTo>
                      <a:pt x="167182" y="27152"/>
                    </a:lnTo>
                    <a:lnTo>
                      <a:pt x="167182" y="114985"/>
                    </a:lnTo>
                    <a:lnTo>
                      <a:pt x="211569" y="123304"/>
                    </a:lnTo>
                    <a:lnTo>
                      <a:pt x="257987" y="119011"/>
                    </a:lnTo>
                    <a:lnTo>
                      <a:pt x="297446" y="102831"/>
                    </a:lnTo>
                    <a:lnTo>
                      <a:pt x="320967" y="75539"/>
                    </a:lnTo>
                    <a:lnTo>
                      <a:pt x="421868" y="75539"/>
                    </a:lnTo>
                    <a:lnTo>
                      <a:pt x="431228" y="81280"/>
                    </a:lnTo>
                    <a:lnTo>
                      <a:pt x="431228" y="101942"/>
                    </a:lnTo>
                    <a:lnTo>
                      <a:pt x="421868" y="107734"/>
                    </a:lnTo>
                    <a:lnTo>
                      <a:pt x="379095" y="107734"/>
                    </a:lnTo>
                    <a:lnTo>
                      <a:pt x="379095" y="123367"/>
                    </a:lnTo>
                    <a:lnTo>
                      <a:pt x="389318" y="123367"/>
                    </a:lnTo>
                    <a:lnTo>
                      <a:pt x="421830" y="119659"/>
                    </a:lnTo>
                    <a:lnTo>
                      <a:pt x="452424" y="109512"/>
                    </a:lnTo>
                    <a:lnTo>
                      <a:pt x="476796" y="94361"/>
                    </a:lnTo>
                    <a:lnTo>
                      <a:pt x="490664" y="75666"/>
                    </a:lnTo>
                    <a:lnTo>
                      <a:pt x="504037" y="93776"/>
                    </a:lnTo>
                    <a:lnTo>
                      <a:pt x="525449" y="108991"/>
                    </a:lnTo>
                    <a:lnTo>
                      <a:pt x="553008" y="119468"/>
                    </a:lnTo>
                    <a:lnTo>
                      <a:pt x="584835" y="123367"/>
                    </a:lnTo>
                    <a:lnTo>
                      <a:pt x="595096" y="123367"/>
                    </a:lnTo>
                    <a:lnTo>
                      <a:pt x="595096" y="107734"/>
                    </a:lnTo>
                    <a:lnTo>
                      <a:pt x="552246" y="107734"/>
                    </a:lnTo>
                    <a:lnTo>
                      <a:pt x="542886" y="101942"/>
                    </a:lnTo>
                    <a:lnTo>
                      <a:pt x="542886" y="81280"/>
                    </a:lnTo>
                    <a:lnTo>
                      <a:pt x="552246" y="75539"/>
                    </a:lnTo>
                    <a:lnTo>
                      <a:pt x="650786" y="75539"/>
                    </a:lnTo>
                    <a:lnTo>
                      <a:pt x="652983" y="70396"/>
                    </a:lnTo>
                    <a:lnTo>
                      <a:pt x="654113" y="64985"/>
                    </a:lnTo>
                    <a:lnTo>
                      <a:pt x="654113" y="59461"/>
                    </a:lnTo>
                    <a:close/>
                  </a:path>
                  <a:path w="690244" h="123825">
                    <a:moveTo>
                      <a:pt x="680669" y="26924"/>
                    </a:moveTo>
                    <a:lnTo>
                      <a:pt x="680237" y="26390"/>
                    </a:lnTo>
                    <a:lnTo>
                      <a:pt x="680021" y="25628"/>
                    </a:lnTo>
                    <a:lnTo>
                      <a:pt x="679919" y="25298"/>
                    </a:lnTo>
                    <a:lnTo>
                      <a:pt x="679399" y="22707"/>
                    </a:lnTo>
                    <a:lnTo>
                      <a:pt x="678954" y="20751"/>
                    </a:lnTo>
                    <a:lnTo>
                      <a:pt x="678840" y="20218"/>
                    </a:lnTo>
                    <a:lnTo>
                      <a:pt x="678611" y="19888"/>
                    </a:lnTo>
                    <a:lnTo>
                      <a:pt x="677862" y="18808"/>
                    </a:lnTo>
                    <a:lnTo>
                      <a:pt x="676135" y="18262"/>
                    </a:lnTo>
                    <a:lnTo>
                      <a:pt x="676135" y="18046"/>
                    </a:lnTo>
                    <a:lnTo>
                      <a:pt x="678294" y="17399"/>
                    </a:lnTo>
                    <a:lnTo>
                      <a:pt x="678713" y="16979"/>
                    </a:lnTo>
                    <a:lnTo>
                      <a:pt x="679818" y="15887"/>
                    </a:lnTo>
                    <a:lnTo>
                      <a:pt x="679818" y="12204"/>
                    </a:lnTo>
                    <a:lnTo>
                      <a:pt x="679640" y="11887"/>
                    </a:lnTo>
                    <a:lnTo>
                      <a:pt x="679043" y="10807"/>
                    </a:lnTo>
                    <a:lnTo>
                      <a:pt x="678078" y="10045"/>
                    </a:lnTo>
                    <a:lnTo>
                      <a:pt x="676948" y="9296"/>
                    </a:lnTo>
                    <a:lnTo>
                      <a:pt x="677087" y="9296"/>
                    </a:lnTo>
                    <a:lnTo>
                      <a:pt x="675398" y="8699"/>
                    </a:lnTo>
                    <a:lnTo>
                      <a:pt x="675398" y="12763"/>
                    </a:lnTo>
                    <a:lnTo>
                      <a:pt x="675398" y="16205"/>
                    </a:lnTo>
                    <a:lnTo>
                      <a:pt x="673544" y="16979"/>
                    </a:lnTo>
                    <a:lnTo>
                      <a:pt x="669340" y="16979"/>
                    </a:lnTo>
                    <a:lnTo>
                      <a:pt x="669340" y="11887"/>
                    </a:lnTo>
                    <a:lnTo>
                      <a:pt x="674433" y="11887"/>
                    </a:lnTo>
                    <a:lnTo>
                      <a:pt x="675398" y="12763"/>
                    </a:lnTo>
                    <a:lnTo>
                      <a:pt x="675398" y="8699"/>
                    </a:lnTo>
                    <a:lnTo>
                      <a:pt x="669023" y="8648"/>
                    </a:lnTo>
                    <a:lnTo>
                      <a:pt x="666750" y="8966"/>
                    </a:lnTo>
                    <a:lnTo>
                      <a:pt x="665111" y="9296"/>
                    </a:lnTo>
                    <a:lnTo>
                      <a:pt x="665111" y="26924"/>
                    </a:lnTo>
                    <a:lnTo>
                      <a:pt x="669239" y="26924"/>
                    </a:lnTo>
                    <a:lnTo>
                      <a:pt x="669239" y="19888"/>
                    </a:lnTo>
                    <a:lnTo>
                      <a:pt x="673442" y="19888"/>
                    </a:lnTo>
                    <a:lnTo>
                      <a:pt x="674522" y="20751"/>
                    </a:lnTo>
                    <a:lnTo>
                      <a:pt x="674852" y="22707"/>
                    </a:lnTo>
                    <a:lnTo>
                      <a:pt x="675398" y="24765"/>
                    </a:lnTo>
                    <a:lnTo>
                      <a:pt x="675513" y="25298"/>
                    </a:lnTo>
                    <a:lnTo>
                      <a:pt x="675576" y="25628"/>
                    </a:lnTo>
                    <a:lnTo>
                      <a:pt x="675817" y="26390"/>
                    </a:lnTo>
                    <a:lnTo>
                      <a:pt x="676249" y="26924"/>
                    </a:lnTo>
                    <a:lnTo>
                      <a:pt x="680669" y="26924"/>
                    </a:lnTo>
                    <a:close/>
                  </a:path>
                  <a:path w="690244" h="123825">
                    <a:moveTo>
                      <a:pt x="690168" y="7886"/>
                    </a:moveTo>
                    <a:lnTo>
                      <a:pt x="685863" y="3568"/>
                    </a:lnTo>
                    <a:lnTo>
                      <a:pt x="685647" y="3352"/>
                    </a:lnTo>
                    <a:lnTo>
                      <a:pt x="685647" y="10045"/>
                    </a:lnTo>
                    <a:lnTo>
                      <a:pt x="685647" y="25628"/>
                    </a:lnTo>
                    <a:lnTo>
                      <a:pt x="679919" y="32004"/>
                    </a:lnTo>
                    <a:lnTo>
                      <a:pt x="664235" y="32004"/>
                    </a:lnTo>
                    <a:lnTo>
                      <a:pt x="658304" y="25628"/>
                    </a:lnTo>
                    <a:lnTo>
                      <a:pt x="658304" y="10045"/>
                    </a:lnTo>
                    <a:lnTo>
                      <a:pt x="658901" y="9296"/>
                    </a:lnTo>
                    <a:lnTo>
                      <a:pt x="664146" y="3568"/>
                    </a:lnTo>
                    <a:lnTo>
                      <a:pt x="679919" y="3568"/>
                    </a:lnTo>
                    <a:lnTo>
                      <a:pt x="685063" y="9296"/>
                    </a:lnTo>
                    <a:lnTo>
                      <a:pt x="685647" y="10045"/>
                    </a:lnTo>
                    <a:lnTo>
                      <a:pt x="685647" y="3352"/>
                    </a:lnTo>
                    <a:lnTo>
                      <a:pt x="682294" y="0"/>
                    </a:lnTo>
                    <a:lnTo>
                      <a:pt x="672033" y="0"/>
                    </a:lnTo>
                    <a:lnTo>
                      <a:pt x="664895" y="1397"/>
                    </a:lnTo>
                    <a:lnTo>
                      <a:pt x="659104" y="5181"/>
                    </a:lnTo>
                    <a:lnTo>
                      <a:pt x="655205" y="10807"/>
                    </a:lnTo>
                    <a:lnTo>
                      <a:pt x="653935" y="16979"/>
                    </a:lnTo>
                    <a:lnTo>
                      <a:pt x="653999" y="18808"/>
                    </a:lnTo>
                    <a:lnTo>
                      <a:pt x="655205" y="24765"/>
                    </a:lnTo>
                    <a:lnTo>
                      <a:pt x="659104" y="30429"/>
                    </a:lnTo>
                    <a:lnTo>
                      <a:pt x="664895" y="34213"/>
                    </a:lnTo>
                    <a:lnTo>
                      <a:pt x="672033" y="35585"/>
                    </a:lnTo>
                    <a:lnTo>
                      <a:pt x="679196" y="34213"/>
                    </a:lnTo>
                    <a:lnTo>
                      <a:pt x="682548" y="32004"/>
                    </a:lnTo>
                    <a:lnTo>
                      <a:pt x="684949" y="30429"/>
                    </a:lnTo>
                    <a:lnTo>
                      <a:pt x="688771" y="24765"/>
                    </a:lnTo>
                    <a:lnTo>
                      <a:pt x="689952" y="18808"/>
                    </a:lnTo>
                    <a:lnTo>
                      <a:pt x="690067" y="18262"/>
                    </a:lnTo>
                    <a:lnTo>
                      <a:pt x="690168" y="7886"/>
                    </a:lnTo>
                    <a:close/>
                  </a:path>
                </a:pathLst>
              </a:custGeom>
              <a:solidFill>
                <a:schemeClr val="bg1"/>
              </a:solidFill>
            </p:spPr>
            <p:txBody>
              <a:bodyPr wrap="square" lIns="0" tIns="0" rIns="0" bIns="0" rtlCol="0"/>
              <a:lstStyle/>
              <a:p>
                <a:endParaRPr>
                  <a:solidFill>
                    <a:srgbClr val="BFDE7D"/>
                  </a:solidFill>
                </a:endParaRPr>
              </a:p>
            </p:txBody>
          </p:sp>
          <p:pic>
            <p:nvPicPr>
              <p:cNvPr id="9" name="Picture 8" descr="A logo with white text and colorful shapes&#10;&#10;Description automatically generated with medium confidence">
                <a:extLst>
                  <a:ext uri="{FF2B5EF4-FFF2-40B4-BE49-F238E27FC236}">
                    <a16:creationId xmlns:a16="http://schemas.microsoft.com/office/drawing/2014/main" id="{1A04461D-4EFC-1E7E-17E7-EB24850E111A}"/>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9994" t="17992" r="9994" b="17992"/>
              <a:stretch>
                <a:fillRect/>
              </a:stretch>
            </p:blipFill>
            <p:spPr>
              <a:xfrm>
                <a:off x="4188458" y="1481218"/>
                <a:ext cx="1816100" cy="817325"/>
              </a:xfrm>
              <a:prstGeom prst="rect">
                <a:avLst/>
              </a:prstGeom>
            </p:spPr>
          </p:pic>
        </p:grpSp>
        <p:sp>
          <p:nvSpPr>
            <p:cNvPr id="7" name="object 3">
              <a:extLst>
                <a:ext uri="{FF2B5EF4-FFF2-40B4-BE49-F238E27FC236}">
                  <a16:creationId xmlns:a16="http://schemas.microsoft.com/office/drawing/2014/main" id="{371F5DAE-2A4D-83E2-6DC1-5A47A6C632C2}"/>
                </a:ext>
              </a:extLst>
            </p:cNvPr>
            <p:cNvSpPr txBox="1">
              <a:spLocks/>
            </p:cNvSpPr>
            <p:nvPr/>
          </p:nvSpPr>
          <p:spPr>
            <a:xfrm>
              <a:off x="3309258" y="2703480"/>
              <a:ext cx="5573486" cy="1007882"/>
            </a:xfrm>
            <a:prstGeom prst="rect">
              <a:avLst/>
            </a:prstGeom>
          </p:spPr>
          <p:txBody>
            <a:bodyPr vert="horz" wrap="square" lIns="0" tIns="10583" rIns="0" bIns="0" rtlCol="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algn="ctr"/>
              <a:r>
                <a:rPr lang="en-US" sz="7200" dirty="0">
                  <a:solidFill>
                    <a:srgbClr val="BFDE7D"/>
                  </a:solidFill>
                </a:rPr>
                <a:t>Thank you!</a:t>
              </a:r>
            </a:p>
          </p:txBody>
        </p:sp>
      </p:grpSp>
    </p:spTree>
    <p:extLst>
      <p:ext uri="{BB962C8B-B14F-4D97-AF65-F5344CB8AC3E}">
        <p14:creationId xmlns:p14="http://schemas.microsoft.com/office/powerpoint/2010/main" val="4085183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D5588D-0C6E-CCD6-0463-F48C5828F1C7}"/>
              </a:ext>
            </a:extLst>
          </p:cNvPr>
          <p:cNvSpPr/>
          <p:nvPr/>
        </p:nvSpPr>
        <p:spPr>
          <a:xfrm rot="5400000">
            <a:off x="5252870" y="-5278699"/>
            <a:ext cx="1657506" cy="12220755"/>
          </a:xfrm>
          <a:prstGeom prst="rect">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 name="think-cell data - do not delete" hidden="1">
            <a:extLst>
              <a:ext uri="{FF2B5EF4-FFF2-40B4-BE49-F238E27FC236}">
                <a16:creationId xmlns:a16="http://schemas.microsoft.com/office/drawing/2014/main" id="{92E9F4A3-A3F9-9D0C-B063-EB93E730DEC1}"/>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4" name="think-cell data - do not delete" hidden="1">
                        <a:extLst>
                          <a:ext uri="{FF2B5EF4-FFF2-40B4-BE49-F238E27FC236}">
                            <a16:creationId xmlns:a16="http://schemas.microsoft.com/office/drawing/2014/main" id="{92E9F4A3-A3F9-9D0C-B063-EB93E730DE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516AB20A-44A8-4005-4D09-5A893B2B2BD3}"/>
              </a:ext>
            </a:extLst>
          </p:cNvPr>
          <p:cNvSpPr/>
          <p:nvPr/>
        </p:nvSpPr>
        <p:spPr>
          <a:xfrm>
            <a:off x="4151712" y="2709467"/>
            <a:ext cx="8026400" cy="241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511E14DB-1D12-2612-7A46-CFD5E7870370}"/>
              </a:ext>
            </a:extLst>
          </p:cNvPr>
          <p:cNvSpPr txBox="1"/>
          <p:nvPr/>
        </p:nvSpPr>
        <p:spPr>
          <a:xfrm>
            <a:off x="265231" y="2064462"/>
            <a:ext cx="3756859" cy="3616375"/>
          </a:xfrm>
          <a:prstGeom prst="rect">
            <a:avLst/>
          </a:prstGeom>
          <a:noFill/>
        </p:spPr>
        <p:txBody>
          <a:bodyPr wrap="square" lIns="0" tIns="0" rIns="0" bIns="0">
            <a:spAutoFit/>
          </a:bodyPr>
          <a:lstStyle/>
          <a:p>
            <a:pPr marL="12700" marR="490855">
              <a:spcAft>
                <a:spcPts val="1800"/>
              </a:spcAft>
            </a:pPr>
            <a:r>
              <a:rPr lang="en-US" sz="2000" b="1" dirty="0">
                <a:solidFill>
                  <a:srgbClr val="5D910D"/>
                </a:solidFill>
                <a:latin typeface="+mn-lt"/>
              </a:rPr>
              <a:t>Please do not pitch any concepts to clients or activate any playbook events without approval from the Sustainability Office.</a:t>
            </a:r>
          </a:p>
          <a:p>
            <a:pPr marL="12700" marR="5080">
              <a:spcAft>
                <a:spcPts val="1800"/>
              </a:spcAft>
            </a:pPr>
            <a:r>
              <a:rPr lang="en-US" sz="2000" b="0" dirty="0">
                <a:solidFill>
                  <a:schemeClr val="tx1"/>
                </a:solidFill>
                <a:latin typeface="+mn-lt"/>
                <a:cs typeface="Graphik Medium"/>
              </a:rPr>
              <a:t>No materials should be made or produced without Sustainability Office’s approval. This includes getting approval for print and digital assets.</a:t>
            </a:r>
          </a:p>
        </p:txBody>
      </p:sp>
      <p:sp>
        <p:nvSpPr>
          <p:cNvPr id="32" name="TextBox 31">
            <a:extLst>
              <a:ext uri="{FF2B5EF4-FFF2-40B4-BE49-F238E27FC236}">
                <a16:creationId xmlns:a16="http://schemas.microsoft.com/office/drawing/2014/main" id="{2A94E33F-2623-ACAD-18FC-61498CA6C8B3}"/>
              </a:ext>
            </a:extLst>
          </p:cNvPr>
          <p:cNvSpPr txBox="1"/>
          <p:nvPr/>
        </p:nvSpPr>
        <p:spPr>
          <a:xfrm>
            <a:off x="4307654" y="1939879"/>
            <a:ext cx="3347720" cy="430887"/>
          </a:xfrm>
          <a:prstGeom prst="rect">
            <a:avLst/>
          </a:prstGeom>
          <a:noFill/>
        </p:spPr>
        <p:txBody>
          <a:bodyPr wrap="square" lIns="0" tIns="0" rIns="0" bIns="0">
            <a:spAutoFit/>
          </a:bodyPr>
          <a:lstStyle/>
          <a:p>
            <a:pPr marL="12700" algn="l" rtl="0">
              <a:spcBef>
                <a:spcPts val="100"/>
              </a:spcBef>
            </a:pPr>
            <a:r>
              <a:rPr lang="en-US" sz="2800" kern="1200" cap="all" spc="-10">
                <a:solidFill>
                  <a:srgbClr val="5D910D"/>
                </a:solidFill>
                <a:latin typeface="+mj-lt"/>
                <a:ea typeface="+mj-ea"/>
                <a:cs typeface="+mj-cs"/>
              </a:rPr>
              <a:t>Contact</a:t>
            </a:r>
            <a:endParaRPr lang="en-US" sz="2800" kern="1200" cap="all" spc="-10" dirty="0">
              <a:solidFill>
                <a:srgbClr val="5D910D"/>
              </a:solidFill>
              <a:latin typeface="+mj-lt"/>
              <a:ea typeface="+mj-ea"/>
              <a:cs typeface="+mj-cs"/>
            </a:endParaRPr>
          </a:p>
        </p:txBody>
      </p:sp>
      <p:sp>
        <p:nvSpPr>
          <p:cNvPr id="41" name="Rectangle: Rounded Corners 40">
            <a:extLst>
              <a:ext uri="{FF2B5EF4-FFF2-40B4-BE49-F238E27FC236}">
                <a16:creationId xmlns:a16="http://schemas.microsoft.com/office/drawing/2014/main" id="{FFF92763-0D22-A813-8967-56DDF1B27FDE}"/>
              </a:ext>
            </a:extLst>
          </p:cNvPr>
          <p:cNvSpPr/>
          <p:nvPr/>
        </p:nvSpPr>
        <p:spPr>
          <a:xfrm>
            <a:off x="4452620" y="2934476"/>
            <a:ext cx="2405725" cy="1473201"/>
          </a:xfrm>
          <a:prstGeom prst="roundRect">
            <a:avLst>
              <a:gd name="adj" fmla="val 5766"/>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AF33287D-B9E5-74B0-F062-4C2AA4F83270}"/>
              </a:ext>
            </a:extLst>
          </p:cNvPr>
          <p:cNvSpPr/>
          <p:nvPr/>
        </p:nvSpPr>
        <p:spPr>
          <a:xfrm>
            <a:off x="6967047" y="2934476"/>
            <a:ext cx="2405725" cy="1473201"/>
          </a:xfrm>
          <a:prstGeom prst="roundRect">
            <a:avLst>
              <a:gd name="adj" fmla="val 5766"/>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FDA5C1F6-E2A4-0CBF-5125-38E1B7CA66E2}"/>
              </a:ext>
            </a:extLst>
          </p:cNvPr>
          <p:cNvSpPr/>
          <p:nvPr/>
        </p:nvSpPr>
        <p:spPr>
          <a:xfrm>
            <a:off x="9481475" y="2934476"/>
            <a:ext cx="2405725" cy="1473201"/>
          </a:xfrm>
          <a:prstGeom prst="roundRect">
            <a:avLst>
              <a:gd name="adj" fmla="val 5766"/>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B609A3DB-AC96-D2FA-A291-7661D8035CCE}"/>
              </a:ext>
            </a:extLst>
          </p:cNvPr>
          <p:cNvSpPr txBox="1"/>
          <p:nvPr/>
        </p:nvSpPr>
        <p:spPr>
          <a:xfrm>
            <a:off x="4452620" y="4476503"/>
            <a:ext cx="2405725" cy="512961"/>
          </a:xfrm>
          <a:prstGeom prst="rect">
            <a:avLst/>
          </a:prstGeom>
          <a:noFill/>
        </p:spPr>
        <p:txBody>
          <a:bodyPr wrap="square" lIns="0" tIns="0" rIns="0" bIns="0">
            <a:spAutoFit/>
          </a:bodyPr>
          <a:lstStyle/>
          <a:p>
            <a:pPr>
              <a:spcAft>
                <a:spcPts val="400"/>
              </a:spcAft>
            </a:pPr>
            <a:r>
              <a:rPr lang="en-US" b="0" dirty="0">
                <a:solidFill>
                  <a:srgbClr val="0F440D"/>
                </a:solidFill>
                <a:latin typeface="+mj-lt"/>
                <a:cs typeface="Graphik Medium"/>
              </a:rPr>
              <a:t>NICOLE POPOWSKI</a:t>
            </a:r>
          </a:p>
          <a:p>
            <a:pPr>
              <a:spcAft>
                <a:spcPts val="400"/>
              </a:spcAft>
            </a:pPr>
            <a:r>
              <a:rPr lang="en-US" sz="1200" spc="-10" dirty="0">
                <a:solidFill>
                  <a:srgbClr val="5D910D"/>
                </a:solidFill>
                <a:latin typeface="+mn-lt"/>
                <a:cs typeface="Graphik Medium"/>
                <a:hlinkClick r:id="rId6">
                  <a:extLst>
                    <a:ext uri="{A12FA001-AC4F-418D-AE19-62706E023703}">
                      <ahyp:hlinkClr xmlns:ahyp="http://schemas.microsoft.com/office/drawing/2018/hyperlinkcolor" val="tx"/>
                    </a:ext>
                  </a:extLst>
                </a:hlinkClick>
              </a:rPr>
              <a:t>(Nicole.Popowski@pepsico.com)</a:t>
            </a:r>
            <a:r>
              <a:rPr lang="en-US" sz="1200" b="0" spc="-60" dirty="0">
                <a:solidFill>
                  <a:srgbClr val="5D910D"/>
                </a:solidFill>
                <a:latin typeface="+mn-lt"/>
                <a:cs typeface="Graphik Medium"/>
                <a:hlinkClick r:id="rId6">
                  <a:extLst>
                    <a:ext uri="{A12FA001-AC4F-418D-AE19-62706E023703}">
                      <ahyp:hlinkClr xmlns:ahyp="http://schemas.microsoft.com/office/drawing/2018/hyperlinkcolor" val="tx"/>
                    </a:ext>
                  </a:extLst>
                </a:hlinkClick>
              </a:rPr>
              <a:t> </a:t>
            </a:r>
            <a:endParaRPr lang="en-US" sz="1200" dirty="0">
              <a:solidFill>
                <a:srgbClr val="5D910D"/>
              </a:solidFill>
              <a:latin typeface="+mn-lt"/>
            </a:endParaRPr>
          </a:p>
        </p:txBody>
      </p:sp>
      <p:sp>
        <p:nvSpPr>
          <p:cNvPr id="49" name="TextBox 48">
            <a:extLst>
              <a:ext uri="{FF2B5EF4-FFF2-40B4-BE49-F238E27FC236}">
                <a16:creationId xmlns:a16="http://schemas.microsoft.com/office/drawing/2014/main" id="{1C51C7EC-0F4D-070F-E129-670BA44C8CA6}"/>
              </a:ext>
            </a:extLst>
          </p:cNvPr>
          <p:cNvSpPr txBox="1"/>
          <p:nvPr/>
        </p:nvSpPr>
        <p:spPr>
          <a:xfrm>
            <a:off x="6967048" y="4476503"/>
            <a:ext cx="2405725" cy="461665"/>
          </a:xfrm>
          <a:prstGeom prst="rect">
            <a:avLst/>
          </a:prstGeom>
          <a:noFill/>
        </p:spPr>
        <p:txBody>
          <a:bodyPr wrap="square" lIns="0" tIns="0" rIns="0" bIns="0">
            <a:spAutoFit/>
          </a:bodyPr>
          <a:lstStyle/>
          <a:p>
            <a:pPr>
              <a:spcAft>
                <a:spcPts val="400"/>
              </a:spcAft>
            </a:pPr>
            <a:r>
              <a:rPr lang="en-US" b="0">
                <a:solidFill>
                  <a:srgbClr val="0F440D"/>
                </a:solidFill>
                <a:latin typeface="+mj-lt"/>
                <a:cs typeface="Graphik Medium"/>
              </a:rPr>
              <a:t>SHANNA PARRA </a:t>
            </a:r>
            <a:r>
              <a:rPr lang="en-US" sz="1200" spc="-10">
                <a:solidFill>
                  <a:srgbClr val="5D910D"/>
                </a:solidFill>
                <a:latin typeface="+mn-lt"/>
                <a:hlinkClick r:id="rId7">
                  <a:extLst>
                    <a:ext uri="{A12FA001-AC4F-418D-AE19-62706E023703}">
                      <ahyp:hlinkClr xmlns:ahyp="http://schemas.microsoft.com/office/drawing/2018/hyperlinkcolor" val="tx"/>
                    </a:ext>
                  </a:extLst>
                </a:hlinkClick>
              </a:rPr>
              <a:t>(shanna.parra@pepsico.com)</a:t>
            </a:r>
            <a:endParaRPr lang="en-US" sz="1200" spc="-10" dirty="0">
              <a:solidFill>
                <a:srgbClr val="5D910D"/>
              </a:solidFill>
              <a:latin typeface="+mn-lt"/>
            </a:endParaRPr>
          </a:p>
        </p:txBody>
      </p:sp>
      <p:sp>
        <p:nvSpPr>
          <p:cNvPr id="50" name="TextBox 49">
            <a:extLst>
              <a:ext uri="{FF2B5EF4-FFF2-40B4-BE49-F238E27FC236}">
                <a16:creationId xmlns:a16="http://schemas.microsoft.com/office/drawing/2014/main" id="{B6C1EF82-142E-BA1F-5475-5381C08CF2DA}"/>
              </a:ext>
            </a:extLst>
          </p:cNvPr>
          <p:cNvSpPr txBox="1"/>
          <p:nvPr/>
        </p:nvSpPr>
        <p:spPr>
          <a:xfrm>
            <a:off x="9481475" y="4476503"/>
            <a:ext cx="2405725" cy="461665"/>
          </a:xfrm>
          <a:prstGeom prst="rect">
            <a:avLst/>
          </a:prstGeom>
          <a:noFill/>
        </p:spPr>
        <p:txBody>
          <a:bodyPr wrap="square" lIns="0" tIns="0" rIns="0" bIns="0">
            <a:spAutoFit/>
          </a:bodyPr>
          <a:lstStyle/>
          <a:p>
            <a:pPr>
              <a:spcAft>
                <a:spcPts val="400"/>
              </a:spcAft>
            </a:pPr>
            <a:r>
              <a:rPr lang="en-US" b="0" dirty="0">
                <a:solidFill>
                  <a:srgbClr val="0F440D"/>
                </a:solidFill>
                <a:latin typeface="+mj-lt"/>
                <a:cs typeface="Graphik Medium"/>
              </a:rPr>
              <a:t>CATHERINE WALTON </a:t>
            </a:r>
            <a:r>
              <a:rPr lang="en-US" sz="1200" spc="-10" dirty="0">
                <a:solidFill>
                  <a:srgbClr val="5D910D"/>
                </a:solidFill>
                <a:latin typeface="+mn-lt"/>
                <a:hlinkClick r:id="rId8">
                  <a:extLst>
                    <a:ext uri="{A12FA001-AC4F-418D-AE19-62706E023703}">
                      <ahyp:hlinkClr xmlns:ahyp="http://schemas.microsoft.com/office/drawing/2018/hyperlinkcolor" val="tx"/>
                    </a:ext>
                  </a:extLst>
                </a:hlinkClick>
              </a:rPr>
              <a:t>(catherine.walton@pepsico.com)</a:t>
            </a:r>
            <a:endParaRPr lang="en-US" sz="1200" spc="-10" dirty="0">
              <a:solidFill>
                <a:srgbClr val="5D910D"/>
              </a:solidFill>
              <a:latin typeface="+mn-lt"/>
            </a:endParaRPr>
          </a:p>
        </p:txBody>
      </p:sp>
      <p:pic>
        <p:nvPicPr>
          <p:cNvPr id="55" name="Picture 54" descr="A person smiling at camera&#10;&#10;AI-generated content may be incorrect.">
            <a:extLst>
              <a:ext uri="{FF2B5EF4-FFF2-40B4-BE49-F238E27FC236}">
                <a16:creationId xmlns:a16="http://schemas.microsoft.com/office/drawing/2014/main" id="{6DC0E176-9E2D-0686-9971-70B1E48FC375}"/>
              </a:ext>
            </a:extLst>
          </p:cNvPr>
          <p:cNvPicPr>
            <a:picLocks noChangeAspect="1"/>
          </p:cNvPicPr>
          <p:nvPr/>
        </p:nvPicPr>
        <p:blipFill>
          <a:blip r:embed="rId9"/>
          <a:srcRect l="5593" t="-412" r="5593" b="37417"/>
          <a:stretch>
            <a:fillRect/>
          </a:stretch>
        </p:blipFill>
        <p:spPr>
          <a:xfrm>
            <a:off x="7131417" y="2934477"/>
            <a:ext cx="2076984" cy="1473201"/>
          </a:xfrm>
          <a:custGeom>
            <a:avLst/>
            <a:gdLst>
              <a:gd name="connsiteX0" fmla="*/ 0 w 2076984"/>
              <a:gd name="connsiteY0" fmla="*/ 0 h 1473201"/>
              <a:gd name="connsiteX1" fmla="*/ 2076984 w 2076984"/>
              <a:gd name="connsiteY1" fmla="*/ 0 h 1473201"/>
              <a:gd name="connsiteX2" fmla="*/ 2076984 w 2076984"/>
              <a:gd name="connsiteY2" fmla="*/ 1473201 h 1473201"/>
              <a:gd name="connsiteX3" fmla="*/ 0 w 2076984"/>
              <a:gd name="connsiteY3" fmla="*/ 1473201 h 1473201"/>
            </a:gdLst>
            <a:ahLst/>
            <a:cxnLst>
              <a:cxn ang="0">
                <a:pos x="connsiteX0" y="connsiteY0"/>
              </a:cxn>
              <a:cxn ang="0">
                <a:pos x="connsiteX1" y="connsiteY1"/>
              </a:cxn>
              <a:cxn ang="0">
                <a:pos x="connsiteX2" y="connsiteY2"/>
              </a:cxn>
              <a:cxn ang="0">
                <a:pos x="connsiteX3" y="connsiteY3"/>
              </a:cxn>
            </a:cxnLst>
            <a:rect l="l" t="t" r="r" b="b"/>
            <a:pathLst>
              <a:path w="2076984" h="1473201">
                <a:moveTo>
                  <a:pt x="0" y="0"/>
                </a:moveTo>
                <a:lnTo>
                  <a:pt x="2076984" y="0"/>
                </a:lnTo>
                <a:lnTo>
                  <a:pt x="2076984" y="1473201"/>
                </a:lnTo>
                <a:lnTo>
                  <a:pt x="0" y="1473201"/>
                </a:lnTo>
                <a:close/>
              </a:path>
            </a:pathLst>
          </a:custGeom>
        </p:spPr>
      </p:pic>
      <p:pic>
        <p:nvPicPr>
          <p:cNvPr id="58" name="Picture 57">
            <a:extLst>
              <a:ext uri="{FF2B5EF4-FFF2-40B4-BE49-F238E27FC236}">
                <a16:creationId xmlns:a16="http://schemas.microsoft.com/office/drawing/2014/main" id="{09DCCB47-F028-4C97-DA5E-E9373B022C86}"/>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5900"/>
                    </a14:imgEffect>
                    <a14:imgEffect>
                      <a14:saturation sat="66000"/>
                    </a14:imgEffect>
                  </a14:imgLayer>
                </a14:imgProps>
              </a:ext>
            </a:extLst>
          </a:blip>
          <a:srcRect b="14258"/>
          <a:stretch>
            <a:fillRect/>
          </a:stretch>
        </p:blipFill>
        <p:spPr>
          <a:xfrm>
            <a:off x="9890691" y="3032977"/>
            <a:ext cx="1587292" cy="1374700"/>
          </a:xfrm>
          <a:prstGeom prst="rect">
            <a:avLst/>
          </a:prstGeom>
        </p:spPr>
      </p:pic>
      <p:sp>
        <p:nvSpPr>
          <p:cNvPr id="5" name="object 10">
            <a:extLst>
              <a:ext uri="{FF2B5EF4-FFF2-40B4-BE49-F238E27FC236}">
                <a16:creationId xmlns:a16="http://schemas.microsoft.com/office/drawing/2014/main" id="{08936B9A-FF23-2A95-11F3-30542B12845E}"/>
              </a:ext>
            </a:extLst>
          </p:cNvPr>
          <p:cNvSpPr txBox="1">
            <a:spLocks/>
          </p:cNvSpPr>
          <p:nvPr/>
        </p:nvSpPr>
        <p:spPr>
          <a:xfrm>
            <a:off x="355599" y="561201"/>
            <a:ext cx="5320371" cy="553998"/>
          </a:xfrm>
          <a:prstGeom prst="rect">
            <a:avLst/>
          </a:prstGeom>
        </p:spPr>
        <p:txBody>
          <a:bodyPr vert="horz" wrap="square" lIns="0" tIns="0" rIns="1097280" bIns="0" rtlCol="0" anchor="ctr">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gn="ctr">
              <a:lnSpc>
                <a:spcPct val="100000"/>
              </a:lnSpc>
              <a:spcBef>
                <a:spcPts val="100"/>
              </a:spcBef>
            </a:pPr>
            <a:r>
              <a:rPr lang="en-US" sz="3600" spc="-10" dirty="0">
                <a:solidFill>
                  <a:srgbClr val="8DBD29"/>
                </a:solidFill>
              </a:rPr>
              <a:t>Approval Process</a:t>
            </a:r>
          </a:p>
        </p:txBody>
      </p:sp>
      <p:pic>
        <p:nvPicPr>
          <p:cNvPr id="7" name="Graphic 6">
            <a:extLst>
              <a:ext uri="{FF2B5EF4-FFF2-40B4-BE49-F238E27FC236}">
                <a16:creationId xmlns:a16="http://schemas.microsoft.com/office/drawing/2014/main" id="{3AA1D87F-4C0A-5268-8144-EF328BA46B74}"/>
              </a:ext>
            </a:extLst>
          </p:cNvPr>
          <p:cNvPicPr>
            <a:picLocks noChangeAspect="1"/>
          </p:cNvPicPr>
          <p:nvPr/>
        </p:nvPicPr>
        <p:blipFill>
          <a:blip r:embed="rId12">
            <a:extLst>
              <a:ext uri="{96DAC541-7B7A-43D3-8B79-37D633B846F1}">
                <asvg:svgBlip xmlns:asvg="http://schemas.microsoft.com/office/drawing/2016/SVG/main" r:embed="rId13"/>
              </a:ext>
            </a:extLst>
          </a:blip>
          <a:srcRect b="7040"/>
          <a:stretch>
            <a:fillRect/>
          </a:stretch>
        </p:blipFill>
        <p:spPr>
          <a:xfrm>
            <a:off x="10515601" y="24404"/>
            <a:ext cx="1538868" cy="1627591"/>
          </a:xfrm>
          <a:prstGeom prst="rect">
            <a:avLst/>
          </a:prstGeom>
        </p:spPr>
      </p:pic>
      <p:pic>
        <p:nvPicPr>
          <p:cNvPr id="3" name="Picture 2">
            <a:extLst>
              <a:ext uri="{FF2B5EF4-FFF2-40B4-BE49-F238E27FC236}">
                <a16:creationId xmlns:a16="http://schemas.microsoft.com/office/drawing/2014/main" id="{73C26571-B097-2109-3D34-A8EB11DFAE1E}"/>
              </a:ext>
            </a:extLst>
          </p:cNvPr>
          <p:cNvPicPr>
            <a:picLocks noChangeAspect="1"/>
          </p:cNvPicPr>
          <p:nvPr/>
        </p:nvPicPr>
        <p:blipFill>
          <a:blip r:embed="rId14"/>
          <a:srcRect l="1" r="17" b="30582"/>
          <a:stretch>
            <a:fillRect/>
          </a:stretch>
        </p:blipFill>
        <p:spPr>
          <a:xfrm>
            <a:off x="4806175" y="2993901"/>
            <a:ext cx="1642951" cy="14137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9">
            <a:extLst>
              <a:ext uri="{FF2B5EF4-FFF2-40B4-BE49-F238E27FC236}">
                <a16:creationId xmlns:a16="http://schemas.microsoft.com/office/drawing/2014/main" id="{616969E7-8D40-AFC1-7802-E0EB70092BEB}"/>
              </a:ext>
            </a:extLst>
          </p:cNvPr>
          <p:cNvSpPr txBox="1"/>
          <p:nvPr/>
        </p:nvSpPr>
        <p:spPr>
          <a:xfrm>
            <a:off x="3946900" y="2037914"/>
            <a:ext cx="6846285" cy="2474395"/>
          </a:xfrm>
          <a:prstGeom prst="rect">
            <a:avLst/>
          </a:prstGeom>
        </p:spPr>
        <p:txBody>
          <a:bodyPr vert="horz" wrap="square" lIns="0" tIns="12065" rIns="0" bIns="0" rtlCol="0">
            <a:spAutoFit/>
          </a:bodyPr>
          <a:lstStyle/>
          <a:p>
            <a:pPr marL="12700" marR="87630"/>
            <a:r>
              <a:rPr lang="en-US" sz="2000" dirty="0">
                <a:solidFill>
                  <a:schemeClr val="bg1"/>
                </a:solidFill>
                <a:latin typeface="+mn-lt"/>
                <a:cs typeface="Graphik Medium"/>
              </a:rPr>
              <a:t>In response to the growing demand from C&amp;U partners for sustainability-focused solutions, this playbook outlines a collection of activation ideas and tactics to address that demand. The goal is for PepsiCo associates to feel empowered to respond to requests by selecting from and leveraging these activations throughout the year. We hope to build equity with both students and C&amp;U partners, while driving the business.</a:t>
            </a:r>
          </a:p>
        </p:txBody>
      </p:sp>
      <p:sp>
        <p:nvSpPr>
          <p:cNvPr id="4" name="object 10">
            <a:extLst>
              <a:ext uri="{FF2B5EF4-FFF2-40B4-BE49-F238E27FC236}">
                <a16:creationId xmlns:a16="http://schemas.microsoft.com/office/drawing/2014/main" id="{4237B185-8525-F54D-AF04-511070453ADB}"/>
              </a:ext>
            </a:extLst>
          </p:cNvPr>
          <p:cNvSpPr txBox="1">
            <a:spLocks/>
          </p:cNvSpPr>
          <p:nvPr/>
        </p:nvSpPr>
        <p:spPr>
          <a:xfrm>
            <a:off x="1881641" y="598694"/>
            <a:ext cx="6170542" cy="4560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80000"/>
              </a:lnSpc>
              <a:spcBef>
                <a:spcPts val="100"/>
              </a:spcBef>
            </a:pPr>
            <a:r>
              <a:rPr lang="en-US" sz="3600" spc="-10" dirty="0">
                <a:solidFill>
                  <a:srgbClr val="8DBD29"/>
                </a:solidFill>
              </a:rPr>
              <a:t>Overview &amp; Objective</a:t>
            </a:r>
            <a:endParaRPr lang="en-US" sz="3600" dirty="0">
              <a:solidFill>
                <a:srgbClr val="8DBD29"/>
              </a:solidFill>
            </a:endParaRPr>
          </a:p>
        </p:txBody>
      </p:sp>
    </p:spTree>
    <p:extLst>
      <p:ext uri="{BB962C8B-B14F-4D97-AF65-F5344CB8AC3E}">
        <p14:creationId xmlns:p14="http://schemas.microsoft.com/office/powerpoint/2010/main" val="86257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4C4BF-9E95-D0B7-45FC-C99BC20522B2}"/>
            </a:ext>
          </a:extLst>
        </p:cNvPr>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64AAAD37-69DC-F78C-45BE-EC5B491291C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9" name="think-cell data - do not delete" hidden="1">
                        <a:extLst>
                          <a:ext uri="{FF2B5EF4-FFF2-40B4-BE49-F238E27FC236}">
                            <a16:creationId xmlns:a16="http://schemas.microsoft.com/office/drawing/2014/main" id="{64AAAD37-69DC-F78C-45BE-EC5B491291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AF9CCDAB-AA77-330C-855A-C3527F16F554}"/>
              </a:ext>
            </a:extLst>
          </p:cNvPr>
          <p:cNvSpPr txBox="1"/>
          <p:nvPr/>
        </p:nvSpPr>
        <p:spPr>
          <a:xfrm>
            <a:off x="304796" y="6503000"/>
            <a:ext cx="2336803" cy="138499"/>
          </a:xfrm>
          <a:prstGeom prst="rect">
            <a:avLst/>
          </a:prstGeom>
          <a:noFill/>
        </p:spPr>
        <p:txBody>
          <a:bodyPr wrap="square" lIns="0" tIns="0" rIns="0" bIns="0" rtlCol="0" anchor="ctr" anchorCtr="0">
            <a:spAutoFit/>
          </a:bodyPr>
          <a:lstStyle>
            <a:defPPr>
              <a:defRPr lang="en-US"/>
            </a:defPPr>
            <a:lvl1pPr>
              <a:defRPr sz="900">
                <a:solidFill>
                  <a:schemeClr val="tx1">
                    <a:lumMod val="65000"/>
                    <a:lumOff val="35000"/>
                  </a:schemeClr>
                </a:solidFill>
              </a:defRPr>
            </a:lvl1pPr>
          </a:lstStyle>
          <a:p>
            <a:pPr lvl="0"/>
            <a:r>
              <a:rPr lang="en-US" dirty="0">
                <a:solidFill>
                  <a:srgbClr val="2B660F"/>
                </a:solidFill>
                <a:latin typeface="+mn-lt"/>
              </a:rPr>
              <a:t>CONFIDENTIAL</a:t>
            </a:r>
          </a:p>
        </p:txBody>
      </p:sp>
      <p:sp>
        <p:nvSpPr>
          <p:cNvPr id="31" name="Rectangle: Top Corners Rounded 30">
            <a:extLst>
              <a:ext uri="{FF2B5EF4-FFF2-40B4-BE49-F238E27FC236}">
                <a16:creationId xmlns:a16="http://schemas.microsoft.com/office/drawing/2014/main" id="{4A913F7C-302D-D80E-EF0B-C8D0C7032E97}"/>
              </a:ext>
            </a:extLst>
          </p:cNvPr>
          <p:cNvSpPr/>
          <p:nvPr/>
        </p:nvSpPr>
        <p:spPr>
          <a:xfrm>
            <a:off x="304796" y="4432420"/>
            <a:ext cx="2750151" cy="1701680"/>
          </a:xfrm>
          <a:prstGeom prst="round2SameRect">
            <a:avLst>
              <a:gd name="adj1" fmla="val 6508"/>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lstStyle/>
          <a:p>
            <a:pPr marR="217170" algn="l">
              <a:spcAft>
                <a:spcPts val="600"/>
              </a:spcAft>
            </a:pPr>
            <a:r>
              <a:rPr lang="en-US" sz="1600" dirty="0">
                <a:solidFill>
                  <a:schemeClr val="tx1"/>
                </a:solidFill>
              </a:rPr>
              <a:t>Only 36% students stated they know a “good amount” about sustainability.</a:t>
            </a:r>
          </a:p>
        </p:txBody>
      </p:sp>
      <p:sp>
        <p:nvSpPr>
          <p:cNvPr id="32" name="Rectangle: Top Corners Rounded 31">
            <a:extLst>
              <a:ext uri="{FF2B5EF4-FFF2-40B4-BE49-F238E27FC236}">
                <a16:creationId xmlns:a16="http://schemas.microsoft.com/office/drawing/2014/main" id="{366D2228-2D97-E92E-4CB7-73A11354A87B}"/>
              </a:ext>
            </a:extLst>
          </p:cNvPr>
          <p:cNvSpPr/>
          <p:nvPr/>
        </p:nvSpPr>
        <p:spPr>
          <a:xfrm>
            <a:off x="3248880" y="4432420"/>
            <a:ext cx="2750151" cy="1701680"/>
          </a:xfrm>
          <a:prstGeom prst="round2SameRect">
            <a:avLst>
              <a:gd name="adj1" fmla="val 6508"/>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lstStyle/>
          <a:p>
            <a:pPr marR="217170" algn="l">
              <a:spcAft>
                <a:spcPts val="600"/>
              </a:spcAft>
            </a:pPr>
            <a:r>
              <a:rPr lang="en-US" sz="1600" dirty="0">
                <a:solidFill>
                  <a:schemeClr val="tx1"/>
                </a:solidFill>
              </a:rPr>
              <a:t>Provide students with solutions that solve for this concern.</a:t>
            </a:r>
          </a:p>
        </p:txBody>
      </p:sp>
      <p:sp>
        <p:nvSpPr>
          <p:cNvPr id="33" name="Rectangle: Top Corners Rounded 32">
            <a:extLst>
              <a:ext uri="{FF2B5EF4-FFF2-40B4-BE49-F238E27FC236}">
                <a16:creationId xmlns:a16="http://schemas.microsoft.com/office/drawing/2014/main" id="{7943F2FC-5E1C-34F7-1701-536C7EF39BAD}"/>
              </a:ext>
            </a:extLst>
          </p:cNvPr>
          <p:cNvSpPr/>
          <p:nvPr/>
        </p:nvSpPr>
        <p:spPr>
          <a:xfrm>
            <a:off x="6192964" y="4432420"/>
            <a:ext cx="2750151" cy="1701680"/>
          </a:xfrm>
          <a:prstGeom prst="round2SameRect">
            <a:avLst>
              <a:gd name="adj1" fmla="val 6508"/>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t"/>
          <a:lstStyle/>
          <a:p>
            <a:pPr marR="217170" algn="l">
              <a:spcAft>
                <a:spcPts val="600"/>
              </a:spcAft>
            </a:pPr>
            <a:r>
              <a:rPr lang="en-US" sz="1600" dirty="0">
                <a:solidFill>
                  <a:schemeClr val="tx1"/>
                </a:solidFill>
              </a:rPr>
              <a:t>Students learn about</a:t>
            </a:r>
            <a:br>
              <a:rPr lang="en-US" sz="1600" dirty="0">
                <a:solidFill>
                  <a:schemeClr val="tx1"/>
                </a:solidFill>
              </a:rPr>
            </a:br>
            <a:r>
              <a:rPr lang="en-US" sz="1600" dirty="0">
                <a:solidFill>
                  <a:schemeClr val="tx1"/>
                </a:solidFill>
              </a:rPr>
              <a:t>sustainability from social</a:t>
            </a:r>
            <a:br>
              <a:rPr lang="en-US" sz="1600" dirty="0">
                <a:solidFill>
                  <a:schemeClr val="tx1"/>
                </a:solidFill>
              </a:rPr>
            </a:br>
            <a:r>
              <a:rPr lang="en-US" sz="1600" dirty="0">
                <a:solidFill>
                  <a:schemeClr val="tx1"/>
                </a:solidFill>
              </a:rPr>
              <a:t>media and chatting with</a:t>
            </a:r>
            <a:br>
              <a:rPr lang="en-US" sz="1600" dirty="0">
                <a:solidFill>
                  <a:schemeClr val="tx1"/>
                </a:solidFill>
              </a:rPr>
            </a:br>
            <a:r>
              <a:rPr lang="en-US" sz="1600" dirty="0">
                <a:solidFill>
                  <a:schemeClr val="tx1"/>
                </a:solidFill>
              </a:rPr>
              <a:t>friends IRL.</a:t>
            </a:r>
          </a:p>
        </p:txBody>
      </p:sp>
      <p:sp>
        <p:nvSpPr>
          <p:cNvPr id="34" name="Rectangle: Top Corners Rounded 33">
            <a:extLst>
              <a:ext uri="{FF2B5EF4-FFF2-40B4-BE49-F238E27FC236}">
                <a16:creationId xmlns:a16="http://schemas.microsoft.com/office/drawing/2014/main" id="{7DED301C-970C-9D82-1507-8E00A74AAE9A}"/>
              </a:ext>
            </a:extLst>
          </p:cNvPr>
          <p:cNvSpPr/>
          <p:nvPr/>
        </p:nvSpPr>
        <p:spPr>
          <a:xfrm>
            <a:off x="9137049" y="4432420"/>
            <a:ext cx="2750151" cy="1701680"/>
          </a:xfrm>
          <a:prstGeom prst="round2SameRect">
            <a:avLst>
              <a:gd name="adj1" fmla="val 6508"/>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t"/>
          <a:lstStyle/>
          <a:p>
            <a:pPr marR="217170" algn="l">
              <a:lnSpc>
                <a:spcPct val="100000"/>
              </a:lnSpc>
              <a:spcAft>
                <a:spcPts val="600"/>
              </a:spcAft>
            </a:pPr>
            <a:r>
              <a:rPr lang="en-US" sz="1600" dirty="0">
                <a:solidFill>
                  <a:schemeClr val="tx1"/>
                </a:solidFill>
                <a:cs typeface="Graphik Medium"/>
              </a:rPr>
              <a:t>54% of students reported</a:t>
            </a:r>
            <a:br>
              <a:rPr lang="en-US" sz="1600" dirty="0">
                <a:solidFill>
                  <a:schemeClr val="tx1"/>
                </a:solidFill>
                <a:cs typeface="Graphik Medium"/>
              </a:rPr>
            </a:br>
            <a:r>
              <a:rPr lang="en-US" sz="1600" dirty="0">
                <a:solidFill>
                  <a:schemeClr val="tx1"/>
                </a:solidFill>
                <a:cs typeface="Graphik Medium"/>
              </a:rPr>
              <a:t>feeling overall positive</a:t>
            </a:r>
            <a:br>
              <a:rPr lang="en-US" sz="1600" dirty="0">
                <a:solidFill>
                  <a:schemeClr val="tx1"/>
                </a:solidFill>
                <a:cs typeface="Graphik Medium"/>
              </a:rPr>
            </a:br>
            <a:r>
              <a:rPr lang="en-US" sz="1600" dirty="0">
                <a:solidFill>
                  <a:schemeClr val="tx1"/>
                </a:solidFill>
                <a:cs typeface="Graphik Medium"/>
              </a:rPr>
              <a:t>and hopeful about</a:t>
            </a:r>
            <a:br>
              <a:rPr lang="en-US" sz="1600" dirty="0">
                <a:solidFill>
                  <a:schemeClr val="tx1"/>
                </a:solidFill>
                <a:cs typeface="Graphik Medium"/>
              </a:rPr>
            </a:br>
            <a:r>
              <a:rPr lang="en-US" sz="1600" dirty="0">
                <a:solidFill>
                  <a:schemeClr val="tx1"/>
                </a:solidFill>
                <a:cs typeface="Graphik Medium"/>
              </a:rPr>
              <a:t>sustainability.</a:t>
            </a:r>
          </a:p>
          <a:p>
            <a:pPr marR="217170" algn="l">
              <a:lnSpc>
                <a:spcPct val="100000"/>
              </a:lnSpc>
              <a:spcAft>
                <a:spcPts val="600"/>
              </a:spcAft>
            </a:pPr>
            <a:r>
              <a:rPr lang="en-US" sz="1600" dirty="0">
                <a:solidFill>
                  <a:schemeClr val="tx1"/>
                </a:solidFill>
                <a:cs typeface="Graphik Medium"/>
              </a:rPr>
              <a:t>We are here to make that</a:t>
            </a:r>
            <a:br>
              <a:rPr lang="en-US" sz="1600" dirty="0">
                <a:solidFill>
                  <a:schemeClr val="tx1"/>
                </a:solidFill>
                <a:cs typeface="Graphik Medium"/>
              </a:rPr>
            </a:br>
            <a:r>
              <a:rPr lang="en-US" sz="1600" dirty="0">
                <a:solidFill>
                  <a:schemeClr val="tx1"/>
                </a:solidFill>
                <a:cs typeface="Graphik Medium"/>
              </a:rPr>
              <a:t>percentage higher!</a:t>
            </a:r>
          </a:p>
        </p:txBody>
      </p:sp>
      <p:sp>
        <p:nvSpPr>
          <p:cNvPr id="38" name="Rectangle 37">
            <a:extLst>
              <a:ext uri="{FF2B5EF4-FFF2-40B4-BE49-F238E27FC236}">
                <a16:creationId xmlns:a16="http://schemas.microsoft.com/office/drawing/2014/main" id="{45AEB68A-1D98-E226-B17B-49BADAE46A22}"/>
              </a:ext>
            </a:extLst>
          </p:cNvPr>
          <p:cNvSpPr/>
          <p:nvPr/>
        </p:nvSpPr>
        <p:spPr>
          <a:xfrm>
            <a:off x="1524" y="6076950"/>
            <a:ext cx="12188952" cy="571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Note on transportation/costs">
            <a:extLst>
              <a:ext uri="{FF2B5EF4-FFF2-40B4-BE49-F238E27FC236}">
                <a16:creationId xmlns:a16="http://schemas.microsoft.com/office/drawing/2014/main" id="{313812AF-BFAF-5619-2BAC-D442E3B506B6}"/>
              </a:ext>
            </a:extLst>
          </p:cNvPr>
          <p:cNvSpPr txBox="1"/>
          <p:nvPr/>
        </p:nvSpPr>
        <p:spPr>
          <a:xfrm>
            <a:off x="1228407" y="3541584"/>
            <a:ext cx="1826540" cy="615553"/>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12700" algn="ctr">
              <a:lnSpc>
                <a:spcPct val="100000"/>
              </a:lnSpc>
              <a:spcBef>
                <a:spcPts val="90"/>
              </a:spcBef>
              <a:defRPr sz="2000">
                <a:solidFill>
                  <a:schemeClr val="bg1"/>
                </a:solidFill>
                <a:cs typeface="Tahom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dirty="0">
                <a:solidFill>
                  <a:srgbClr val="5D910D"/>
                </a:solidFill>
                <a:latin typeface="+mj-lt"/>
              </a:rPr>
              <a:t>ROOM FOR</a:t>
            </a:r>
            <a:br>
              <a:rPr lang="en-US" dirty="0">
                <a:solidFill>
                  <a:srgbClr val="5D910D"/>
                </a:solidFill>
                <a:latin typeface="+mj-lt"/>
              </a:rPr>
            </a:br>
            <a:r>
              <a:rPr lang="en-US" dirty="0">
                <a:solidFill>
                  <a:srgbClr val="5D910D"/>
                </a:solidFill>
                <a:latin typeface="+mj-lt"/>
              </a:rPr>
              <a:t>EDUCATION</a:t>
            </a:r>
          </a:p>
        </p:txBody>
      </p:sp>
      <p:sp>
        <p:nvSpPr>
          <p:cNvPr id="40" name="Note on transportation/costs">
            <a:extLst>
              <a:ext uri="{FF2B5EF4-FFF2-40B4-BE49-F238E27FC236}">
                <a16:creationId xmlns:a16="http://schemas.microsoft.com/office/drawing/2014/main" id="{43D4FD0D-8950-2456-0DF9-718F9CF279C2}"/>
              </a:ext>
            </a:extLst>
          </p:cNvPr>
          <p:cNvSpPr txBox="1"/>
          <p:nvPr/>
        </p:nvSpPr>
        <p:spPr>
          <a:xfrm>
            <a:off x="4283354" y="3537385"/>
            <a:ext cx="1632607" cy="615553"/>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12700" algn="ctr">
              <a:lnSpc>
                <a:spcPct val="100000"/>
              </a:lnSpc>
              <a:spcBef>
                <a:spcPts val="90"/>
              </a:spcBef>
              <a:defRPr sz="2000">
                <a:solidFill>
                  <a:schemeClr val="bg1"/>
                </a:solidFill>
                <a:cs typeface="Tahom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dirty="0">
                <a:solidFill>
                  <a:srgbClr val="5D910D"/>
                </a:solidFill>
                <a:latin typeface="+mj-lt"/>
              </a:rPr>
              <a:t>STUDENTS</a:t>
            </a:r>
            <a:br>
              <a:rPr lang="en-US" dirty="0">
                <a:solidFill>
                  <a:srgbClr val="5D910D"/>
                </a:solidFill>
                <a:latin typeface="+mj-lt"/>
              </a:rPr>
            </a:br>
            <a:r>
              <a:rPr lang="en-US" dirty="0">
                <a:solidFill>
                  <a:srgbClr val="5D910D"/>
                </a:solidFill>
                <a:latin typeface="+mj-lt"/>
              </a:rPr>
              <a:t>HATE WASTE</a:t>
            </a:r>
          </a:p>
        </p:txBody>
      </p:sp>
      <p:sp>
        <p:nvSpPr>
          <p:cNvPr id="41" name="Note on transportation/costs">
            <a:extLst>
              <a:ext uri="{FF2B5EF4-FFF2-40B4-BE49-F238E27FC236}">
                <a16:creationId xmlns:a16="http://schemas.microsoft.com/office/drawing/2014/main" id="{097499DA-31EC-6CBE-AC2F-47958A72524E}"/>
              </a:ext>
            </a:extLst>
          </p:cNvPr>
          <p:cNvSpPr txBox="1"/>
          <p:nvPr/>
        </p:nvSpPr>
        <p:spPr>
          <a:xfrm>
            <a:off x="7236563" y="3229317"/>
            <a:ext cx="1706552" cy="923330"/>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12700" algn="ctr">
              <a:lnSpc>
                <a:spcPct val="100000"/>
              </a:lnSpc>
              <a:spcBef>
                <a:spcPts val="90"/>
              </a:spcBef>
              <a:defRPr sz="2000">
                <a:solidFill>
                  <a:schemeClr val="bg1"/>
                </a:solidFill>
                <a:cs typeface="Tahom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dirty="0">
                <a:solidFill>
                  <a:srgbClr val="5D910D"/>
                </a:solidFill>
                <a:latin typeface="+mj-lt"/>
              </a:rPr>
              <a:t>MEET THEM </a:t>
            </a:r>
            <a:br>
              <a:rPr lang="en-US" dirty="0">
                <a:solidFill>
                  <a:srgbClr val="5D910D"/>
                </a:solidFill>
                <a:latin typeface="+mj-lt"/>
              </a:rPr>
            </a:br>
            <a:r>
              <a:rPr lang="en-US" dirty="0">
                <a:solidFill>
                  <a:srgbClr val="5D910D"/>
                </a:solidFill>
                <a:latin typeface="+mj-lt"/>
              </a:rPr>
              <a:t>WHERE THEY ARE</a:t>
            </a:r>
          </a:p>
        </p:txBody>
      </p:sp>
      <p:sp>
        <p:nvSpPr>
          <p:cNvPr id="42" name="Note on transportation/costs">
            <a:extLst>
              <a:ext uri="{FF2B5EF4-FFF2-40B4-BE49-F238E27FC236}">
                <a16:creationId xmlns:a16="http://schemas.microsoft.com/office/drawing/2014/main" id="{D50D6A91-16CB-59D7-D37D-4BEDA38B0441}"/>
              </a:ext>
            </a:extLst>
          </p:cNvPr>
          <p:cNvSpPr txBox="1"/>
          <p:nvPr/>
        </p:nvSpPr>
        <p:spPr>
          <a:xfrm>
            <a:off x="10180646" y="3192163"/>
            <a:ext cx="1549554" cy="923330"/>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12700" algn="ctr">
              <a:lnSpc>
                <a:spcPct val="100000"/>
              </a:lnSpc>
              <a:spcBef>
                <a:spcPts val="90"/>
              </a:spcBef>
              <a:defRPr sz="2000">
                <a:solidFill>
                  <a:schemeClr val="bg1"/>
                </a:solidFill>
                <a:cs typeface="Tahom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dirty="0">
                <a:solidFill>
                  <a:srgbClr val="5D910D"/>
                </a:solidFill>
                <a:latin typeface="+mj-lt"/>
              </a:rPr>
              <a:t>GIVE THEM </a:t>
            </a:r>
            <a:br>
              <a:rPr lang="en-US" dirty="0">
                <a:solidFill>
                  <a:srgbClr val="5D910D"/>
                </a:solidFill>
                <a:latin typeface="+mj-lt"/>
              </a:rPr>
            </a:br>
            <a:r>
              <a:rPr lang="en-US" dirty="0">
                <a:solidFill>
                  <a:srgbClr val="5D910D"/>
                </a:solidFill>
                <a:latin typeface="+mj-lt"/>
              </a:rPr>
              <a:t>REASON TO BELIEVE</a:t>
            </a:r>
          </a:p>
        </p:txBody>
      </p:sp>
      <p:grpSp>
        <p:nvGrpSpPr>
          <p:cNvPr id="58" name="Group 57">
            <a:extLst>
              <a:ext uri="{FF2B5EF4-FFF2-40B4-BE49-F238E27FC236}">
                <a16:creationId xmlns:a16="http://schemas.microsoft.com/office/drawing/2014/main" id="{44313DBA-A058-1779-CA86-EAA7F4AA0BEF}"/>
              </a:ext>
            </a:extLst>
          </p:cNvPr>
          <p:cNvGrpSpPr/>
          <p:nvPr/>
        </p:nvGrpSpPr>
        <p:grpSpPr>
          <a:xfrm>
            <a:off x="304796" y="3165717"/>
            <a:ext cx="923611" cy="923611"/>
            <a:chOff x="304796" y="2378388"/>
            <a:chExt cx="923611" cy="923611"/>
          </a:xfrm>
          <a:effectLst/>
        </p:grpSpPr>
        <p:sp>
          <p:nvSpPr>
            <p:cNvPr id="43" name="Oval 42">
              <a:extLst>
                <a:ext uri="{FF2B5EF4-FFF2-40B4-BE49-F238E27FC236}">
                  <a16:creationId xmlns:a16="http://schemas.microsoft.com/office/drawing/2014/main" id="{06149200-1400-E3F3-DB6D-AB670DD281A4}"/>
                </a:ext>
              </a:extLst>
            </p:cNvPr>
            <p:cNvSpPr/>
            <p:nvPr/>
          </p:nvSpPr>
          <p:spPr>
            <a:xfrm>
              <a:off x="304796" y="2378388"/>
              <a:ext cx="923611" cy="923611"/>
            </a:xfrm>
            <a:prstGeom prst="ellipse">
              <a:avLst/>
            </a:prstGeom>
            <a:solidFill>
              <a:srgbClr val="2B6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Graphic 47">
              <a:extLst>
                <a:ext uri="{FF2B5EF4-FFF2-40B4-BE49-F238E27FC236}">
                  <a16:creationId xmlns:a16="http://schemas.microsoft.com/office/drawing/2014/main" id="{FBEA3248-C2B0-5EF6-D0B1-A6E6140EAA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801" y="2535393"/>
              <a:ext cx="609600" cy="609600"/>
            </a:xfrm>
            <a:prstGeom prst="rect">
              <a:avLst/>
            </a:prstGeom>
          </p:spPr>
        </p:pic>
      </p:grpSp>
      <p:grpSp>
        <p:nvGrpSpPr>
          <p:cNvPr id="57" name="Group 56">
            <a:extLst>
              <a:ext uri="{FF2B5EF4-FFF2-40B4-BE49-F238E27FC236}">
                <a16:creationId xmlns:a16="http://schemas.microsoft.com/office/drawing/2014/main" id="{17F4A035-3790-6330-82CC-4505759AE9D2}"/>
              </a:ext>
            </a:extLst>
          </p:cNvPr>
          <p:cNvGrpSpPr/>
          <p:nvPr/>
        </p:nvGrpSpPr>
        <p:grpSpPr>
          <a:xfrm>
            <a:off x="3248879" y="3182583"/>
            <a:ext cx="923611" cy="923611"/>
            <a:chOff x="3248880" y="2378388"/>
            <a:chExt cx="923611" cy="923611"/>
          </a:xfrm>
          <a:effectLst/>
        </p:grpSpPr>
        <p:sp>
          <p:nvSpPr>
            <p:cNvPr id="44" name="Oval 43">
              <a:extLst>
                <a:ext uri="{FF2B5EF4-FFF2-40B4-BE49-F238E27FC236}">
                  <a16:creationId xmlns:a16="http://schemas.microsoft.com/office/drawing/2014/main" id="{54CC67B4-2F36-076C-E0DA-159686C5C0FA}"/>
                </a:ext>
              </a:extLst>
            </p:cNvPr>
            <p:cNvSpPr/>
            <p:nvPr/>
          </p:nvSpPr>
          <p:spPr>
            <a:xfrm>
              <a:off x="3248880" y="2378388"/>
              <a:ext cx="923611" cy="923611"/>
            </a:xfrm>
            <a:prstGeom prst="ellipse">
              <a:avLst/>
            </a:prstGeom>
            <a:solidFill>
              <a:srgbClr val="2B6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Graphic 49">
              <a:extLst>
                <a:ext uri="{FF2B5EF4-FFF2-40B4-BE49-F238E27FC236}">
                  <a16:creationId xmlns:a16="http://schemas.microsoft.com/office/drawing/2014/main" id="{A7E9A7A1-4EFB-90F4-299B-F4C04A6AC4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05885" y="2535393"/>
              <a:ext cx="609600" cy="609600"/>
            </a:xfrm>
            <a:prstGeom prst="rect">
              <a:avLst/>
            </a:prstGeom>
          </p:spPr>
        </p:pic>
      </p:grpSp>
      <p:grpSp>
        <p:nvGrpSpPr>
          <p:cNvPr id="56" name="Group 55">
            <a:extLst>
              <a:ext uri="{FF2B5EF4-FFF2-40B4-BE49-F238E27FC236}">
                <a16:creationId xmlns:a16="http://schemas.microsoft.com/office/drawing/2014/main" id="{34EF66BC-74DF-C85F-2BEC-A6069B35A8C9}"/>
              </a:ext>
            </a:extLst>
          </p:cNvPr>
          <p:cNvGrpSpPr/>
          <p:nvPr/>
        </p:nvGrpSpPr>
        <p:grpSpPr>
          <a:xfrm>
            <a:off x="6192962" y="3177538"/>
            <a:ext cx="923611" cy="923611"/>
            <a:chOff x="6192964" y="2378388"/>
            <a:chExt cx="923611" cy="923611"/>
          </a:xfrm>
          <a:effectLst/>
        </p:grpSpPr>
        <p:sp>
          <p:nvSpPr>
            <p:cNvPr id="45" name="Oval 44">
              <a:extLst>
                <a:ext uri="{FF2B5EF4-FFF2-40B4-BE49-F238E27FC236}">
                  <a16:creationId xmlns:a16="http://schemas.microsoft.com/office/drawing/2014/main" id="{1111CC0B-4DA8-6C76-F907-178E57F765A7}"/>
                </a:ext>
              </a:extLst>
            </p:cNvPr>
            <p:cNvSpPr/>
            <p:nvPr/>
          </p:nvSpPr>
          <p:spPr>
            <a:xfrm>
              <a:off x="6192964" y="2378388"/>
              <a:ext cx="923611" cy="923611"/>
            </a:xfrm>
            <a:prstGeom prst="ellipse">
              <a:avLst/>
            </a:prstGeom>
            <a:solidFill>
              <a:srgbClr val="2B6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Graphic 51">
              <a:extLst>
                <a:ext uri="{FF2B5EF4-FFF2-40B4-BE49-F238E27FC236}">
                  <a16:creationId xmlns:a16="http://schemas.microsoft.com/office/drawing/2014/main" id="{212F5256-4CAD-3668-313B-97A4406987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49969" y="2535393"/>
              <a:ext cx="609600" cy="609600"/>
            </a:xfrm>
            <a:prstGeom prst="rect">
              <a:avLst/>
            </a:prstGeom>
          </p:spPr>
        </p:pic>
      </p:grpSp>
      <p:grpSp>
        <p:nvGrpSpPr>
          <p:cNvPr id="55" name="Group 54">
            <a:extLst>
              <a:ext uri="{FF2B5EF4-FFF2-40B4-BE49-F238E27FC236}">
                <a16:creationId xmlns:a16="http://schemas.microsoft.com/office/drawing/2014/main" id="{C13D4314-517B-59B3-51DD-4250C4F385D6}"/>
              </a:ext>
            </a:extLst>
          </p:cNvPr>
          <p:cNvGrpSpPr/>
          <p:nvPr/>
        </p:nvGrpSpPr>
        <p:grpSpPr>
          <a:xfrm>
            <a:off x="9137045" y="3163164"/>
            <a:ext cx="923611" cy="923611"/>
            <a:chOff x="9137048" y="2378388"/>
            <a:chExt cx="923611" cy="923611"/>
          </a:xfrm>
          <a:effectLst/>
        </p:grpSpPr>
        <p:sp>
          <p:nvSpPr>
            <p:cNvPr id="46" name="Oval 45">
              <a:extLst>
                <a:ext uri="{FF2B5EF4-FFF2-40B4-BE49-F238E27FC236}">
                  <a16:creationId xmlns:a16="http://schemas.microsoft.com/office/drawing/2014/main" id="{E633151E-FB7D-B138-8CD3-343CAEB460BA}"/>
                </a:ext>
              </a:extLst>
            </p:cNvPr>
            <p:cNvSpPr/>
            <p:nvPr/>
          </p:nvSpPr>
          <p:spPr>
            <a:xfrm>
              <a:off x="9137048" y="2378388"/>
              <a:ext cx="923611" cy="923611"/>
            </a:xfrm>
            <a:prstGeom prst="ellipse">
              <a:avLst/>
            </a:prstGeom>
            <a:solidFill>
              <a:srgbClr val="2B6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Graphic 53">
              <a:extLst>
                <a:ext uri="{FF2B5EF4-FFF2-40B4-BE49-F238E27FC236}">
                  <a16:creationId xmlns:a16="http://schemas.microsoft.com/office/drawing/2014/main" id="{D92E7399-5398-ABAF-0EA2-463CEFDCDE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94053" y="2535393"/>
              <a:ext cx="609600" cy="609600"/>
            </a:xfrm>
            <a:prstGeom prst="rect">
              <a:avLst/>
            </a:prstGeom>
          </p:spPr>
        </p:pic>
      </p:grpSp>
      <p:sp>
        <p:nvSpPr>
          <p:cNvPr id="61" name="TextBox 60">
            <a:extLst>
              <a:ext uri="{FF2B5EF4-FFF2-40B4-BE49-F238E27FC236}">
                <a16:creationId xmlns:a16="http://schemas.microsoft.com/office/drawing/2014/main" id="{AAF6EDFD-43A4-1D6E-2CD5-1812DDCE60AA}"/>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5</a:t>
            </a:fld>
            <a:endParaRPr lang="en-US" sz="1350" dirty="0">
              <a:solidFill>
                <a:srgbClr val="2B660F"/>
              </a:solidFill>
              <a:latin typeface="+mn-lt"/>
            </a:endParaRPr>
          </a:p>
        </p:txBody>
      </p:sp>
      <p:sp>
        <p:nvSpPr>
          <p:cNvPr id="62" name="TextBox 61">
            <a:extLst>
              <a:ext uri="{FF2B5EF4-FFF2-40B4-BE49-F238E27FC236}">
                <a16:creationId xmlns:a16="http://schemas.microsoft.com/office/drawing/2014/main" id="{A3BFA392-73DF-819F-453C-4A84DBA4C204}"/>
              </a:ext>
            </a:extLst>
          </p:cNvPr>
          <p:cNvSpPr txBox="1"/>
          <p:nvPr/>
        </p:nvSpPr>
        <p:spPr>
          <a:xfrm>
            <a:off x="301754" y="6225540"/>
            <a:ext cx="7006895"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chemeClr val="tx1"/>
                </a:solidFill>
                <a:effectLst/>
                <a:uLnTx/>
                <a:uFillTx/>
                <a:latin typeface="+mn-lt"/>
                <a:ea typeface="+mn-ea"/>
                <a:cs typeface="Leelawadee" panose="020B0502040204020203" pitchFamily="34" charset="-34"/>
              </a:rPr>
              <a:t>Source: </a:t>
            </a:r>
            <a:r>
              <a:rPr kumimoji="0" lang="en-US" sz="800" i="0" u="none" strike="noStrike" kern="1200" cap="none" spc="0" normalizeH="0" baseline="0" noProof="0" dirty="0" err="1">
                <a:ln>
                  <a:noFill/>
                </a:ln>
                <a:solidFill>
                  <a:schemeClr val="tx1"/>
                </a:solidFill>
                <a:effectLst/>
                <a:uLnTx/>
                <a:uFillTx/>
                <a:latin typeface="+mn-lt"/>
                <a:ea typeface="+mn-ea"/>
                <a:cs typeface="Leelawadee" panose="020B0502040204020203" pitchFamily="34" charset="-34"/>
              </a:rPr>
              <a:t>GoodQues</a:t>
            </a:r>
            <a:r>
              <a:rPr kumimoji="0" lang="en-US" sz="800" i="0" u="none" strike="noStrike" kern="1200" cap="none" spc="0" normalizeH="0" baseline="0" noProof="0" dirty="0">
                <a:ln>
                  <a:noFill/>
                </a:ln>
                <a:solidFill>
                  <a:schemeClr val="tx1"/>
                </a:solidFill>
                <a:effectLst/>
                <a:uLnTx/>
                <a:uFillTx/>
                <a:latin typeface="+mn-lt"/>
                <a:ea typeface="+mn-ea"/>
                <a:cs typeface="Leelawadee" panose="020B0502040204020203" pitchFamily="34" charset="-34"/>
              </a:rPr>
              <a:t> x PepsiCo 2024 Student Sustainability &amp; Alumni-Tek Report</a:t>
            </a:r>
          </a:p>
        </p:txBody>
      </p:sp>
      <p:sp>
        <p:nvSpPr>
          <p:cNvPr id="2" name="Rectangle 1">
            <a:extLst>
              <a:ext uri="{FF2B5EF4-FFF2-40B4-BE49-F238E27FC236}">
                <a16:creationId xmlns:a16="http://schemas.microsoft.com/office/drawing/2014/main" id="{79AA9102-666E-5D9B-11BE-00C5E7EE0EA5}"/>
              </a:ext>
            </a:extLst>
          </p:cNvPr>
          <p:cNvSpPr/>
          <p:nvPr/>
        </p:nvSpPr>
        <p:spPr>
          <a:xfrm rot="5400000">
            <a:off x="5257087" y="-5282916"/>
            <a:ext cx="1649071" cy="12220755"/>
          </a:xfrm>
          <a:prstGeom prst="rect">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10">
            <a:extLst>
              <a:ext uri="{FF2B5EF4-FFF2-40B4-BE49-F238E27FC236}">
                <a16:creationId xmlns:a16="http://schemas.microsoft.com/office/drawing/2014/main" id="{57D8BCD9-D7CF-FC6C-0C90-97F9CB1A63E2}"/>
              </a:ext>
            </a:extLst>
          </p:cNvPr>
          <p:cNvSpPr txBox="1">
            <a:spLocks/>
          </p:cNvSpPr>
          <p:nvPr/>
        </p:nvSpPr>
        <p:spPr>
          <a:xfrm>
            <a:off x="275793" y="744841"/>
            <a:ext cx="4348162" cy="4560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80000"/>
              </a:lnSpc>
              <a:spcBef>
                <a:spcPts val="100"/>
              </a:spcBef>
            </a:pPr>
            <a:r>
              <a:rPr lang="en-US" sz="3600" spc="-10" dirty="0">
                <a:solidFill>
                  <a:srgbClr val="8DBD29"/>
                </a:solidFill>
              </a:rPr>
              <a:t>Insights</a:t>
            </a:r>
          </a:p>
        </p:txBody>
      </p:sp>
      <p:sp>
        <p:nvSpPr>
          <p:cNvPr id="30" name="object 9">
            <a:extLst>
              <a:ext uri="{FF2B5EF4-FFF2-40B4-BE49-F238E27FC236}">
                <a16:creationId xmlns:a16="http://schemas.microsoft.com/office/drawing/2014/main" id="{F77EA8AB-2415-3321-08E5-1B326736C077}"/>
              </a:ext>
            </a:extLst>
          </p:cNvPr>
          <p:cNvSpPr txBox="1"/>
          <p:nvPr/>
        </p:nvSpPr>
        <p:spPr>
          <a:xfrm>
            <a:off x="461801" y="1947737"/>
            <a:ext cx="11425397" cy="925253"/>
          </a:xfrm>
          <a:prstGeom prst="rect">
            <a:avLst/>
          </a:prstGeom>
        </p:spPr>
        <p:txBody>
          <a:bodyPr vert="horz" wrap="square" lIns="0" tIns="1905" rIns="0" bIns="0" rtlCol="0">
            <a:spAutoFit/>
          </a:bodyPr>
          <a:lstStyle/>
          <a:p>
            <a:pPr marL="12700" marR="5080" algn="l"/>
            <a:r>
              <a:rPr lang="en-US" sz="2000" dirty="0">
                <a:solidFill>
                  <a:schemeClr val="accent3"/>
                </a:solidFill>
                <a:latin typeface="+mn-lt"/>
                <a:cs typeface="Graphik Medium"/>
              </a:rPr>
              <a:t>Gen Z is hungry for opportunities to live more sustainably and to feel like the actions they take are having an impact. PepsiCo is here to partner with you to provide opportunities to contribute to a more sustainable future in easy ways.</a:t>
            </a:r>
          </a:p>
        </p:txBody>
      </p:sp>
      <p:pic>
        <p:nvPicPr>
          <p:cNvPr id="5" name="Graphic 4">
            <a:extLst>
              <a:ext uri="{FF2B5EF4-FFF2-40B4-BE49-F238E27FC236}">
                <a16:creationId xmlns:a16="http://schemas.microsoft.com/office/drawing/2014/main" id="{72C22DB4-71E9-03C1-3AA6-60533190C2E8}"/>
              </a:ext>
            </a:extLst>
          </p:cNvPr>
          <p:cNvPicPr>
            <a:picLocks noChangeAspect="1"/>
          </p:cNvPicPr>
          <p:nvPr/>
        </p:nvPicPr>
        <p:blipFill>
          <a:blip r:embed="rId14">
            <a:extLst>
              <a:ext uri="{96DAC541-7B7A-43D3-8B79-37D633B846F1}">
                <asvg:svgBlip xmlns:asvg="http://schemas.microsoft.com/office/drawing/2016/SVG/main" r:embed="rId15"/>
              </a:ext>
            </a:extLst>
          </a:blip>
          <a:srcRect b="7040"/>
          <a:stretch>
            <a:fillRect/>
          </a:stretch>
        </p:blipFill>
        <p:spPr>
          <a:xfrm>
            <a:off x="10515601" y="24404"/>
            <a:ext cx="1538868" cy="1627591"/>
          </a:xfrm>
          <a:prstGeom prst="rect">
            <a:avLst/>
          </a:prstGeom>
        </p:spPr>
      </p:pic>
    </p:spTree>
    <p:extLst>
      <p:ext uri="{BB962C8B-B14F-4D97-AF65-F5344CB8AC3E}">
        <p14:creationId xmlns:p14="http://schemas.microsoft.com/office/powerpoint/2010/main" val="3308680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426D2-222A-1579-92BC-7FA306B97DC5}"/>
            </a:ext>
          </a:extLst>
        </p:cNvPr>
        <p:cNvGrpSpPr/>
        <p:nvPr/>
      </p:nvGrpSpPr>
      <p:grpSpPr>
        <a:xfrm>
          <a:off x="0" y="0"/>
          <a:ext cx="0" cy="0"/>
          <a:chOff x="0" y="0"/>
          <a:chExt cx="0" cy="0"/>
        </a:xfrm>
      </p:grpSpPr>
      <p:graphicFrame>
        <p:nvGraphicFramePr>
          <p:cNvPr id="61" name="think-cell data - do not delete" hidden="1">
            <a:extLst>
              <a:ext uri="{FF2B5EF4-FFF2-40B4-BE49-F238E27FC236}">
                <a16:creationId xmlns:a16="http://schemas.microsoft.com/office/drawing/2014/main" id="{26B5FA6E-840D-35CF-8239-141CAC6EED1F}"/>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1" name="think-cell data - do not delete" hidden="1">
                        <a:extLst>
                          <a:ext uri="{FF2B5EF4-FFF2-40B4-BE49-F238E27FC236}">
                            <a16:creationId xmlns:a16="http://schemas.microsoft.com/office/drawing/2014/main" id="{26B5FA6E-840D-35CF-8239-141CAC6EED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descr="A group of people wearing safety vests looking at a large screen&#10;&#10;AI-generated content may be incorrect.">
            <a:extLst>
              <a:ext uri="{FF2B5EF4-FFF2-40B4-BE49-F238E27FC236}">
                <a16:creationId xmlns:a16="http://schemas.microsoft.com/office/drawing/2014/main" id="{FB1E5589-699C-38CB-6C4F-FCB99CCEF615}"/>
              </a:ext>
            </a:extLst>
          </p:cNvPr>
          <p:cNvPicPr>
            <a:picLocks noChangeAspect="1"/>
          </p:cNvPicPr>
          <p:nvPr/>
        </p:nvPicPr>
        <p:blipFill rotWithShape="1">
          <a:blip r:embed="rId6"/>
          <a:srcRect t="8552" b="45382"/>
          <a:stretch>
            <a:fillRect/>
          </a:stretch>
        </p:blipFill>
        <p:spPr>
          <a:xfrm>
            <a:off x="4921800" y="0"/>
            <a:ext cx="7270200" cy="2232703"/>
          </a:xfrm>
          <a:prstGeom prst="rect">
            <a:avLst/>
          </a:prstGeom>
        </p:spPr>
      </p:pic>
      <p:sp>
        <p:nvSpPr>
          <p:cNvPr id="63" name="Rectangle 62">
            <a:extLst>
              <a:ext uri="{FF2B5EF4-FFF2-40B4-BE49-F238E27FC236}">
                <a16:creationId xmlns:a16="http://schemas.microsoft.com/office/drawing/2014/main" id="{960517B0-E346-9DD1-91BA-770EE169DD90}"/>
              </a:ext>
            </a:extLst>
          </p:cNvPr>
          <p:cNvSpPr/>
          <p:nvPr/>
        </p:nvSpPr>
        <p:spPr>
          <a:xfrm>
            <a:off x="0" y="0"/>
            <a:ext cx="49657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3FFE2E8D-6D81-A79E-F354-2268841ED497}"/>
              </a:ext>
            </a:extLst>
          </p:cNvPr>
          <p:cNvSpPr/>
          <p:nvPr/>
        </p:nvSpPr>
        <p:spPr>
          <a:xfrm>
            <a:off x="0" y="312420"/>
            <a:ext cx="4965700" cy="1920284"/>
          </a:xfrm>
          <a:prstGeom prst="rect">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AF594EDC-FFF0-99EB-04AE-60428FAEF0EE}"/>
              </a:ext>
            </a:extLst>
          </p:cNvPr>
          <p:cNvSpPr txBox="1"/>
          <p:nvPr/>
        </p:nvSpPr>
        <p:spPr>
          <a:xfrm>
            <a:off x="301754" y="6225540"/>
            <a:ext cx="7006895"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chemeClr val="bg1"/>
                </a:solidFill>
                <a:effectLst/>
                <a:uLnTx/>
                <a:uFillTx/>
                <a:latin typeface="+mn-lt"/>
                <a:ea typeface="+mn-ea"/>
                <a:cs typeface="Leelawadee" panose="020B0502040204020203" pitchFamily="34" charset="-34"/>
              </a:rPr>
              <a:t>*Pricing will vary. Please work with your team to activate concepts within budget.</a:t>
            </a:r>
          </a:p>
        </p:txBody>
      </p:sp>
      <p:sp>
        <p:nvSpPr>
          <p:cNvPr id="64" name="TextBox 63">
            <a:extLst>
              <a:ext uri="{FF2B5EF4-FFF2-40B4-BE49-F238E27FC236}">
                <a16:creationId xmlns:a16="http://schemas.microsoft.com/office/drawing/2014/main" id="{1CF6357A-6796-0D55-BE4A-799B03B93F07}"/>
              </a:ext>
            </a:extLst>
          </p:cNvPr>
          <p:cNvSpPr txBox="1"/>
          <p:nvPr/>
        </p:nvSpPr>
        <p:spPr>
          <a:xfrm>
            <a:off x="304796" y="6503000"/>
            <a:ext cx="2336803" cy="138499"/>
          </a:xfrm>
          <a:prstGeom prst="rect">
            <a:avLst/>
          </a:prstGeom>
          <a:noFill/>
        </p:spPr>
        <p:txBody>
          <a:bodyPr wrap="square" lIns="0" tIns="0" rIns="0" bIns="0" rtlCol="0" anchor="ctr" anchorCtr="0">
            <a:spAutoFit/>
          </a:bodyPr>
          <a:lstStyle>
            <a:defPPr>
              <a:defRPr lang="en-US"/>
            </a:defPPr>
            <a:lvl1pPr>
              <a:defRPr sz="900">
                <a:solidFill>
                  <a:schemeClr val="tx1">
                    <a:lumMod val="65000"/>
                    <a:lumOff val="35000"/>
                  </a:schemeClr>
                </a:solidFill>
              </a:defRPr>
            </a:lvl1pPr>
          </a:lstStyle>
          <a:p>
            <a:pPr lvl="0"/>
            <a:r>
              <a:rPr lang="en-US" dirty="0">
                <a:solidFill>
                  <a:srgbClr val="9DCC38"/>
                </a:solidFill>
                <a:latin typeface="+mn-lt"/>
              </a:rPr>
              <a:t>CONFIDENTIAL</a:t>
            </a:r>
          </a:p>
        </p:txBody>
      </p:sp>
      <p:sp>
        <p:nvSpPr>
          <p:cNvPr id="66" name="TextBox 65">
            <a:extLst>
              <a:ext uri="{FF2B5EF4-FFF2-40B4-BE49-F238E27FC236}">
                <a16:creationId xmlns:a16="http://schemas.microsoft.com/office/drawing/2014/main" id="{79399184-D888-CF80-CCBA-F23D55140B32}"/>
              </a:ext>
            </a:extLst>
          </p:cNvPr>
          <p:cNvSpPr txBox="1"/>
          <p:nvPr/>
        </p:nvSpPr>
        <p:spPr>
          <a:xfrm>
            <a:off x="301754" y="2667318"/>
            <a:ext cx="415178" cy="492443"/>
          </a:xfrm>
          <a:prstGeom prst="rect">
            <a:avLst/>
          </a:prstGeom>
          <a:noFill/>
        </p:spPr>
        <p:txBody>
          <a:bodyPr wrap="none" lIns="0" tIns="0" rIns="0" bIns="0" rtlCol="0">
            <a:spAutoFit/>
          </a:bodyPr>
          <a:lstStyle/>
          <a:p>
            <a:pPr algn="l"/>
            <a:r>
              <a:rPr lang="en-US" sz="3200" dirty="0">
                <a:solidFill>
                  <a:srgbClr val="9DCC38"/>
                </a:solidFill>
                <a:latin typeface="+mj-lt"/>
              </a:rPr>
              <a:t>#1</a:t>
            </a:r>
          </a:p>
        </p:txBody>
      </p:sp>
      <p:sp>
        <p:nvSpPr>
          <p:cNvPr id="67" name="TextBox 66">
            <a:extLst>
              <a:ext uri="{FF2B5EF4-FFF2-40B4-BE49-F238E27FC236}">
                <a16:creationId xmlns:a16="http://schemas.microsoft.com/office/drawing/2014/main" id="{E06F5A1B-7141-9B1F-5C92-DA4A62F8DC2F}"/>
              </a:ext>
            </a:extLst>
          </p:cNvPr>
          <p:cNvSpPr txBox="1"/>
          <p:nvPr/>
        </p:nvSpPr>
        <p:spPr>
          <a:xfrm>
            <a:off x="301754" y="3512291"/>
            <a:ext cx="469680" cy="492443"/>
          </a:xfrm>
          <a:prstGeom prst="rect">
            <a:avLst/>
          </a:prstGeom>
          <a:noFill/>
        </p:spPr>
        <p:txBody>
          <a:bodyPr wrap="none" lIns="0" tIns="0" rIns="0" bIns="0" rtlCol="0">
            <a:spAutoFit/>
          </a:bodyPr>
          <a:lstStyle/>
          <a:p>
            <a:pPr algn="l"/>
            <a:r>
              <a:rPr lang="en-US" sz="3200" dirty="0">
                <a:solidFill>
                  <a:srgbClr val="9DCC38"/>
                </a:solidFill>
                <a:latin typeface="+mj-lt"/>
              </a:rPr>
              <a:t>#2</a:t>
            </a:r>
          </a:p>
        </p:txBody>
      </p:sp>
      <p:sp>
        <p:nvSpPr>
          <p:cNvPr id="68" name="TextBox 67">
            <a:extLst>
              <a:ext uri="{FF2B5EF4-FFF2-40B4-BE49-F238E27FC236}">
                <a16:creationId xmlns:a16="http://schemas.microsoft.com/office/drawing/2014/main" id="{9271FCDA-D451-320C-E6AE-971E36DF8017}"/>
              </a:ext>
            </a:extLst>
          </p:cNvPr>
          <p:cNvSpPr txBox="1"/>
          <p:nvPr/>
        </p:nvSpPr>
        <p:spPr>
          <a:xfrm>
            <a:off x="301754" y="4357264"/>
            <a:ext cx="460062" cy="492443"/>
          </a:xfrm>
          <a:prstGeom prst="rect">
            <a:avLst/>
          </a:prstGeom>
          <a:noFill/>
        </p:spPr>
        <p:txBody>
          <a:bodyPr wrap="none" lIns="0" tIns="0" rIns="0" bIns="0" rtlCol="0">
            <a:spAutoFit/>
          </a:bodyPr>
          <a:lstStyle/>
          <a:p>
            <a:pPr algn="l"/>
            <a:r>
              <a:rPr lang="en-US" sz="3200" dirty="0">
                <a:solidFill>
                  <a:srgbClr val="9DCC38"/>
                </a:solidFill>
                <a:latin typeface="+mj-lt"/>
              </a:rPr>
              <a:t>#3</a:t>
            </a:r>
          </a:p>
        </p:txBody>
      </p:sp>
      <p:sp>
        <p:nvSpPr>
          <p:cNvPr id="69" name="TextBox 68">
            <a:extLst>
              <a:ext uri="{FF2B5EF4-FFF2-40B4-BE49-F238E27FC236}">
                <a16:creationId xmlns:a16="http://schemas.microsoft.com/office/drawing/2014/main" id="{00BD3460-5D7B-F88D-3918-982762AFB353}"/>
              </a:ext>
            </a:extLst>
          </p:cNvPr>
          <p:cNvSpPr txBox="1"/>
          <p:nvPr/>
        </p:nvSpPr>
        <p:spPr>
          <a:xfrm>
            <a:off x="301754" y="5202238"/>
            <a:ext cx="477695" cy="492443"/>
          </a:xfrm>
          <a:prstGeom prst="rect">
            <a:avLst/>
          </a:prstGeom>
          <a:noFill/>
        </p:spPr>
        <p:txBody>
          <a:bodyPr wrap="none" lIns="0" tIns="0" rIns="0" bIns="0" rtlCol="0">
            <a:spAutoFit/>
          </a:bodyPr>
          <a:lstStyle/>
          <a:p>
            <a:pPr algn="l"/>
            <a:r>
              <a:rPr lang="en-US" sz="3200" dirty="0">
                <a:solidFill>
                  <a:srgbClr val="9DCC38"/>
                </a:solidFill>
                <a:latin typeface="+mj-lt"/>
              </a:rPr>
              <a:t>#4</a:t>
            </a:r>
          </a:p>
        </p:txBody>
      </p:sp>
      <p:sp>
        <p:nvSpPr>
          <p:cNvPr id="71" name="TextBox 70">
            <a:extLst>
              <a:ext uri="{FF2B5EF4-FFF2-40B4-BE49-F238E27FC236}">
                <a16:creationId xmlns:a16="http://schemas.microsoft.com/office/drawing/2014/main" id="{8258B438-6BA9-2ED1-2970-FC902F3429D6}"/>
              </a:ext>
            </a:extLst>
          </p:cNvPr>
          <p:cNvSpPr txBox="1"/>
          <p:nvPr/>
        </p:nvSpPr>
        <p:spPr>
          <a:xfrm>
            <a:off x="960120" y="2667318"/>
            <a:ext cx="3916680" cy="492443"/>
          </a:xfrm>
          <a:prstGeom prst="rect">
            <a:avLst/>
          </a:prstGeom>
          <a:noFill/>
        </p:spPr>
        <p:txBody>
          <a:bodyPr wrap="square" lIns="0" tIns="0" rIns="0" bIns="0" anchor="ctr">
            <a:noAutofit/>
          </a:bodyPr>
          <a:lstStyle/>
          <a:p>
            <a:pPr marL="12700">
              <a:lnSpc>
                <a:spcPct val="100000"/>
              </a:lnSpc>
              <a:spcBef>
                <a:spcPts val="1820"/>
              </a:spcBef>
              <a:tabLst>
                <a:tab pos="745490" algn="l"/>
              </a:tabLst>
            </a:pPr>
            <a:r>
              <a:rPr lang="en-US" sz="1600" dirty="0">
                <a:solidFill>
                  <a:schemeClr val="bg1"/>
                </a:solidFill>
                <a:latin typeface="+mn-lt"/>
                <a:cs typeface="Graphik Medium"/>
              </a:rPr>
              <a:t>Select</a:t>
            </a:r>
            <a:r>
              <a:rPr lang="en-US" sz="1600" spc="40" dirty="0">
                <a:solidFill>
                  <a:schemeClr val="bg1"/>
                </a:solidFill>
                <a:latin typeface="+mn-lt"/>
                <a:cs typeface="Graphik Medium"/>
              </a:rPr>
              <a:t> </a:t>
            </a:r>
            <a:r>
              <a:rPr lang="en-US" sz="1600" dirty="0">
                <a:solidFill>
                  <a:schemeClr val="bg1"/>
                </a:solidFill>
                <a:latin typeface="+mn-lt"/>
                <a:cs typeface="Graphik Medium"/>
              </a:rPr>
              <a:t>an</a:t>
            </a:r>
            <a:r>
              <a:rPr lang="en-US" sz="1600" spc="50" dirty="0">
                <a:solidFill>
                  <a:schemeClr val="bg1"/>
                </a:solidFill>
                <a:latin typeface="+mn-lt"/>
                <a:cs typeface="Graphik Medium"/>
              </a:rPr>
              <a:t> </a:t>
            </a:r>
            <a:r>
              <a:rPr lang="en-US" sz="1600" dirty="0">
                <a:solidFill>
                  <a:schemeClr val="bg1"/>
                </a:solidFill>
                <a:latin typeface="+mn-lt"/>
                <a:cs typeface="Graphik Medium"/>
              </a:rPr>
              <a:t>activation</a:t>
            </a:r>
            <a:r>
              <a:rPr lang="en-US" sz="1600" spc="50" dirty="0">
                <a:solidFill>
                  <a:schemeClr val="bg1"/>
                </a:solidFill>
                <a:latin typeface="+mn-lt"/>
                <a:cs typeface="Graphik Medium"/>
              </a:rPr>
              <a:t> </a:t>
            </a:r>
            <a:r>
              <a:rPr lang="en-US" sz="1600" spc="-20" dirty="0">
                <a:solidFill>
                  <a:schemeClr val="bg1"/>
                </a:solidFill>
                <a:latin typeface="+mn-lt"/>
                <a:cs typeface="Graphik Medium"/>
              </a:rPr>
              <a:t>idea based on common sustainability goals</a:t>
            </a:r>
            <a:endParaRPr lang="en-US" sz="1600" dirty="0">
              <a:solidFill>
                <a:schemeClr val="bg1"/>
              </a:solidFill>
              <a:latin typeface="+mn-lt"/>
              <a:cs typeface="Graphik Medium"/>
            </a:endParaRPr>
          </a:p>
        </p:txBody>
      </p:sp>
      <p:sp>
        <p:nvSpPr>
          <p:cNvPr id="72" name="TextBox 71">
            <a:extLst>
              <a:ext uri="{FF2B5EF4-FFF2-40B4-BE49-F238E27FC236}">
                <a16:creationId xmlns:a16="http://schemas.microsoft.com/office/drawing/2014/main" id="{6D158E20-737F-B4D9-1381-41A3EBDFB25F}"/>
              </a:ext>
            </a:extLst>
          </p:cNvPr>
          <p:cNvSpPr txBox="1"/>
          <p:nvPr/>
        </p:nvSpPr>
        <p:spPr>
          <a:xfrm>
            <a:off x="960120" y="3512291"/>
            <a:ext cx="3916680" cy="492443"/>
          </a:xfrm>
          <a:prstGeom prst="rect">
            <a:avLst/>
          </a:prstGeom>
          <a:noFill/>
        </p:spPr>
        <p:txBody>
          <a:bodyPr wrap="square" lIns="0" tIns="0" rIns="0" bIns="0" anchor="ctr">
            <a:noAutofit/>
          </a:bodyPr>
          <a:lstStyle/>
          <a:p>
            <a:pPr marL="12700">
              <a:lnSpc>
                <a:spcPct val="100000"/>
              </a:lnSpc>
              <a:spcBef>
                <a:spcPts val="1820"/>
              </a:spcBef>
              <a:tabLst>
                <a:tab pos="745490" algn="l"/>
              </a:tabLst>
            </a:pPr>
            <a:r>
              <a:rPr lang="en-US" sz="1600" dirty="0">
                <a:solidFill>
                  <a:schemeClr val="bg1"/>
                </a:solidFill>
                <a:latin typeface="+mn-lt"/>
                <a:cs typeface="Graphik Medium"/>
              </a:rPr>
              <a:t>Determine how it scales to your campus</a:t>
            </a:r>
          </a:p>
        </p:txBody>
      </p:sp>
      <p:sp>
        <p:nvSpPr>
          <p:cNvPr id="73" name="TextBox 72">
            <a:extLst>
              <a:ext uri="{FF2B5EF4-FFF2-40B4-BE49-F238E27FC236}">
                <a16:creationId xmlns:a16="http://schemas.microsoft.com/office/drawing/2014/main" id="{85CDB3BF-48D6-DA9D-603C-0B97798687D1}"/>
              </a:ext>
            </a:extLst>
          </p:cNvPr>
          <p:cNvSpPr txBox="1"/>
          <p:nvPr/>
        </p:nvSpPr>
        <p:spPr>
          <a:xfrm>
            <a:off x="960120" y="4357264"/>
            <a:ext cx="3916680" cy="492443"/>
          </a:xfrm>
          <a:prstGeom prst="rect">
            <a:avLst/>
          </a:prstGeom>
          <a:noFill/>
        </p:spPr>
        <p:txBody>
          <a:bodyPr wrap="square" lIns="0" tIns="0" rIns="0" bIns="0" anchor="ctr">
            <a:noAutofit/>
          </a:bodyPr>
          <a:lstStyle/>
          <a:p>
            <a:pPr marL="12700">
              <a:lnSpc>
                <a:spcPct val="100000"/>
              </a:lnSpc>
              <a:spcBef>
                <a:spcPts val="1820"/>
              </a:spcBef>
              <a:tabLst>
                <a:tab pos="745490" algn="l"/>
              </a:tabLst>
            </a:pPr>
            <a:r>
              <a:rPr lang="en-US" sz="1600" dirty="0">
                <a:solidFill>
                  <a:schemeClr val="bg1"/>
                </a:solidFill>
                <a:latin typeface="+mn-lt"/>
                <a:cs typeface="Graphik Medium"/>
              </a:rPr>
              <a:t>Receive support for activation:</a:t>
            </a:r>
            <a:br>
              <a:rPr lang="en-US" sz="1600" dirty="0">
                <a:solidFill>
                  <a:schemeClr val="bg1"/>
                </a:solidFill>
                <a:latin typeface="+mn-lt"/>
                <a:cs typeface="Graphik Medium"/>
              </a:rPr>
            </a:br>
            <a:r>
              <a:rPr lang="en-US" sz="1600" dirty="0">
                <a:solidFill>
                  <a:schemeClr val="bg1"/>
                </a:solidFill>
                <a:latin typeface="+mn-lt"/>
                <a:cs typeface="Graphik Medium"/>
              </a:rPr>
              <a:t>Digital assets and IRL tools</a:t>
            </a:r>
          </a:p>
        </p:txBody>
      </p:sp>
      <p:sp>
        <p:nvSpPr>
          <p:cNvPr id="74" name="TextBox 73">
            <a:extLst>
              <a:ext uri="{FF2B5EF4-FFF2-40B4-BE49-F238E27FC236}">
                <a16:creationId xmlns:a16="http://schemas.microsoft.com/office/drawing/2014/main" id="{1E3D67AB-244F-CF4D-23D9-A0C4FAD6BA91}"/>
              </a:ext>
            </a:extLst>
          </p:cNvPr>
          <p:cNvSpPr txBox="1"/>
          <p:nvPr/>
        </p:nvSpPr>
        <p:spPr>
          <a:xfrm>
            <a:off x="960120" y="5202238"/>
            <a:ext cx="3916680" cy="492443"/>
          </a:xfrm>
          <a:prstGeom prst="rect">
            <a:avLst/>
          </a:prstGeom>
          <a:noFill/>
        </p:spPr>
        <p:txBody>
          <a:bodyPr wrap="square" lIns="0" tIns="0" rIns="0" bIns="0" anchor="ctr">
            <a:noAutofit/>
          </a:bodyPr>
          <a:lstStyle/>
          <a:p>
            <a:pPr marL="12700">
              <a:lnSpc>
                <a:spcPct val="100000"/>
              </a:lnSpc>
              <a:spcBef>
                <a:spcPts val="1820"/>
              </a:spcBef>
              <a:tabLst>
                <a:tab pos="745490" algn="l"/>
              </a:tabLst>
            </a:pPr>
            <a:r>
              <a:rPr lang="en-US" sz="1600" dirty="0">
                <a:solidFill>
                  <a:schemeClr val="bg1"/>
                </a:solidFill>
                <a:latin typeface="+mn-lt"/>
                <a:cs typeface="Graphik Medium"/>
              </a:rPr>
              <a:t>Track impact, results</a:t>
            </a:r>
          </a:p>
        </p:txBody>
      </p:sp>
      <p:sp>
        <p:nvSpPr>
          <p:cNvPr id="76" name="Rectangle 75">
            <a:extLst>
              <a:ext uri="{FF2B5EF4-FFF2-40B4-BE49-F238E27FC236}">
                <a16:creationId xmlns:a16="http://schemas.microsoft.com/office/drawing/2014/main" id="{551EFEC3-77BE-9611-F4E1-C530D1986542}"/>
              </a:ext>
            </a:extLst>
          </p:cNvPr>
          <p:cNvSpPr/>
          <p:nvPr/>
        </p:nvSpPr>
        <p:spPr>
          <a:xfrm>
            <a:off x="0" y="6088380"/>
            <a:ext cx="4965700" cy="4571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Note on transportation/costs">
            <a:extLst>
              <a:ext uri="{FF2B5EF4-FFF2-40B4-BE49-F238E27FC236}">
                <a16:creationId xmlns:a16="http://schemas.microsoft.com/office/drawing/2014/main" id="{9561C126-4C9C-ADB3-A69C-F094D79BBAB6}"/>
              </a:ext>
            </a:extLst>
          </p:cNvPr>
          <p:cNvSpPr txBox="1"/>
          <p:nvPr/>
        </p:nvSpPr>
        <p:spPr>
          <a:xfrm>
            <a:off x="5202364" y="2432415"/>
            <a:ext cx="4153726" cy="369332"/>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12700" algn="ctr">
              <a:lnSpc>
                <a:spcPct val="100000"/>
              </a:lnSpc>
              <a:spcBef>
                <a:spcPts val="90"/>
              </a:spcBef>
              <a:defRPr sz="2000">
                <a:solidFill>
                  <a:schemeClr val="bg1"/>
                </a:solidFill>
                <a:cs typeface="Tahom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400" dirty="0">
                <a:solidFill>
                  <a:srgbClr val="5D910D"/>
                </a:solidFill>
                <a:latin typeface="+mj-lt"/>
              </a:rPr>
              <a:t>ACTIVATION COST KEY*</a:t>
            </a:r>
          </a:p>
        </p:txBody>
      </p:sp>
      <p:cxnSp>
        <p:nvCxnSpPr>
          <p:cNvPr id="97" name="Straight Connector 96">
            <a:extLst>
              <a:ext uri="{FF2B5EF4-FFF2-40B4-BE49-F238E27FC236}">
                <a16:creationId xmlns:a16="http://schemas.microsoft.com/office/drawing/2014/main" id="{442913E9-1F68-BC73-6617-09AE67B4C9BC}"/>
              </a:ext>
            </a:extLst>
          </p:cNvPr>
          <p:cNvCxnSpPr>
            <a:cxnSpLocks/>
          </p:cNvCxnSpPr>
          <p:nvPr/>
        </p:nvCxnSpPr>
        <p:spPr>
          <a:xfrm>
            <a:off x="4965700" y="4379867"/>
            <a:ext cx="72263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8" name="Note on transportation/costs">
            <a:extLst>
              <a:ext uri="{FF2B5EF4-FFF2-40B4-BE49-F238E27FC236}">
                <a16:creationId xmlns:a16="http://schemas.microsoft.com/office/drawing/2014/main" id="{722F0365-C5B3-D757-BA78-7713CD0FC5C4}"/>
              </a:ext>
            </a:extLst>
          </p:cNvPr>
          <p:cNvSpPr txBox="1"/>
          <p:nvPr/>
        </p:nvSpPr>
        <p:spPr>
          <a:xfrm>
            <a:off x="5202364" y="4447907"/>
            <a:ext cx="4153726" cy="369332"/>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12700" algn="ctr">
              <a:lnSpc>
                <a:spcPct val="100000"/>
              </a:lnSpc>
              <a:spcBef>
                <a:spcPts val="90"/>
              </a:spcBef>
              <a:defRPr sz="2000">
                <a:solidFill>
                  <a:schemeClr val="bg1"/>
                </a:solidFill>
                <a:cs typeface="Tahom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400">
                <a:solidFill>
                  <a:srgbClr val="5D910D"/>
                </a:solidFill>
                <a:latin typeface="+mj-lt"/>
              </a:rPr>
              <a:t>ACTIVATION COMPLEXITY KEY</a:t>
            </a:r>
          </a:p>
        </p:txBody>
      </p:sp>
      <p:sp>
        <p:nvSpPr>
          <p:cNvPr id="99" name="Rectangle: Rounded Corners 98">
            <a:extLst>
              <a:ext uri="{FF2B5EF4-FFF2-40B4-BE49-F238E27FC236}">
                <a16:creationId xmlns:a16="http://schemas.microsoft.com/office/drawing/2014/main" id="{B5621A35-2991-85E4-0873-8B86A7BE6B04}"/>
              </a:ext>
            </a:extLst>
          </p:cNvPr>
          <p:cNvSpPr/>
          <p:nvPr/>
        </p:nvSpPr>
        <p:spPr>
          <a:xfrm>
            <a:off x="5202364"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54F6C761-65E9-D50B-4BC3-C15175563C3D}"/>
              </a:ext>
            </a:extLst>
          </p:cNvPr>
          <p:cNvGrpSpPr/>
          <p:nvPr/>
        </p:nvGrpSpPr>
        <p:grpSpPr>
          <a:xfrm>
            <a:off x="5286035" y="3199382"/>
            <a:ext cx="1096221" cy="404728"/>
            <a:chOff x="5294061" y="2865321"/>
            <a:chExt cx="1096221" cy="404728"/>
          </a:xfrm>
        </p:grpSpPr>
        <p:sp>
          <p:nvSpPr>
            <p:cNvPr id="108" name="Graphic 106">
              <a:extLst>
                <a:ext uri="{FF2B5EF4-FFF2-40B4-BE49-F238E27FC236}">
                  <a16:creationId xmlns:a16="http://schemas.microsoft.com/office/drawing/2014/main" id="{55F1C70D-CFA8-5906-69F7-219FFD12B2C5}"/>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109" name="Graphic 106">
              <a:extLst>
                <a:ext uri="{FF2B5EF4-FFF2-40B4-BE49-F238E27FC236}">
                  <a16:creationId xmlns:a16="http://schemas.microsoft.com/office/drawing/2014/main" id="{B09467D1-68E5-2491-F736-47E1A8B7F5BA}"/>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110" name="Graphic 106">
              <a:extLst>
                <a:ext uri="{FF2B5EF4-FFF2-40B4-BE49-F238E27FC236}">
                  <a16:creationId xmlns:a16="http://schemas.microsoft.com/office/drawing/2014/main" id="{BD3FBD56-648B-02CB-8592-DA99C958546B}"/>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111" name="Graphic 106">
              <a:extLst>
                <a:ext uri="{FF2B5EF4-FFF2-40B4-BE49-F238E27FC236}">
                  <a16:creationId xmlns:a16="http://schemas.microsoft.com/office/drawing/2014/main" id="{5F9C9EA8-7E6B-9939-35FA-1EF50D3B8BF2}"/>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grpSp>
      <p:sp>
        <p:nvSpPr>
          <p:cNvPr id="114" name="TextBox 113">
            <a:extLst>
              <a:ext uri="{FF2B5EF4-FFF2-40B4-BE49-F238E27FC236}">
                <a16:creationId xmlns:a16="http://schemas.microsoft.com/office/drawing/2014/main" id="{3348D8DA-AB75-DAA1-5155-8B6EFD8BD933}"/>
              </a:ext>
            </a:extLst>
          </p:cNvPr>
          <p:cNvSpPr txBox="1"/>
          <p:nvPr/>
        </p:nvSpPr>
        <p:spPr>
          <a:xfrm>
            <a:off x="5202364" y="3773656"/>
            <a:ext cx="1263562" cy="246221"/>
          </a:xfrm>
          <a:prstGeom prst="rect">
            <a:avLst/>
          </a:prstGeom>
          <a:noFill/>
        </p:spPr>
        <p:txBody>
          <a:bodyPr wrap="square" lIns="0" tIns="0" rIns="0" bIns="0">
            <a:spAutoFit/>
          </a:bodyPr>
          <a:lstStyle/>
          <a:p>
            <a:pPr marL="12700" algn="l">
              <a:lnSpc>
                <a:spcPct val="100000"/>
              </a:lnSpc>
              <a:spcBef>
                <a:spcPts val="1750"/>
              </a:spcBef>
            </a:pPr>
            <a:r>
              <a:rPr lang="en-US" sz="1600" spc="-10">
                <a:solidFill>
                  <a:schemeClr val="tx1"/>
                </a:solidFill>
                <a:latin typeface="+mn-lt"/>
                <a:cs typeface="Graphik Medium"/>
              </a:rPr>
              <a:t>$0 – $5K</a:t>
            </a:r>
            <a:endParaRPr lang="en-US" sz="1600" spc="-10" dirty="0">
              <a:solidFill>
                <a:schemeClr val="tx1"/>
              </a:solidFill>
              <a:latin typeface="+mn-lt"/>
              <a:cs typeface="Graphik Medium"/>
            </a:endParaRPr>
          </a:p>
        </p:txBody>
      </p:sp>
      <p:sp>
        <p:nvSpPr>
          <p:cNvPr id="117" name="Rectangle: Rounded Corners 116">
            <a:extLst>
              <a:ext uri="{FF2B5EF4-FFF2-40B4-BE49-F238E27FC236}">
                <a16:creationId xmlns:a16="http://schemas.microsoft.com/office/drawing/2014/main" id="{EDDB5ECE-CDEF-3998-D341-A6FD66C90DD7}"/>
              </a:ext>
            </a:extLst>
          </p:cNvPr>
          <p:cNvSpPr/>
          <p:nvPr/>
        </p:nvSpPr>
        <p:spPr>
          <a:xfrm>
            <a:off x="6557650"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8" name="Group 117">
            <a:extLst>
              <a:ext uri="{FF2B5EF4-FFF2-40B4-BE49-F238E27FC236}">
                <a16:creationId xmlns:a16="http://schemas.microsoft.com/office/drawing/2014/main" id="{2B9AF1F2-9E2D-6F41-A01A-96A8E1C84373}"/>
              </a:ext>
            </a:extLst>
          </p:cNvPr>
          <p:cNvGrpSpPr/>
          <p:nvPr/>
        </p:nvGrpSpPr>
        <p:grpSpPr>
          <a:xfrm>
            <a:off x="6641321" y="3199382"/>
            <a:ext cx="1096221" cy="404728"/>
            <a:chOff x="5294061" y="2865321"/>
            <a:chExt cx="1096221" cy="404728"/>
          </a:xfrm>
        </p:grpSpPr>
        <p:sp>
          <p:nvSpPr>
            <p:cNvPr id="120" name="Graphic 106">
              <a:extLst>
                <a:ext uri="{FF2B5EF4-FFF2-40B4-BE49-F238E27FC236}">
                  <a16:creationId xmlns:a16="http://schemas.microsoft.com/office/drawing/2014/main" id="{BFAFE07B-4712-3617-15CB-58DB1F613D02}"/>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121" name="Graphic 106">
              <a:extLst>
                <a:ext uri="{FF2B5EF4-FFF2-40B4-BE49-F238E27FC236}">
                  <a16:creationId xmlns:a16="http://schemas.microsoft.com/office/drawing/2014/main" id="{4A70C610-5177-1F54-F0F8-50F6C792AE73}"/>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122" name="Graphic 106">
              <a:extLst>
                <a:ext uri="{FF2B5EF4-FFF2-40B4-BE49-F238E27FC236}">
                  <a16:creationId xmlns:a16="http://schemas.microsoft.com/office/drawing/2014/main" id="{6F0AD1A2-A338-11ED-D1E7-CDA3B257F08C}"/>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123" name="Graphic 106">
              <a:extLst>
                <a:ext uri="{FF2B5EF4-FFF2-40B4-BE49-F238E27FC236}">
                  <a16:creationId xmlns:a16="http://schemas.microsoft.com/office/drawing/2014/main" id="{BD6281CF-4CE1-1379-CFF7-E2DC706BAC13}"/>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grpSp>
      <p:sp>
        <p:nvSpPr>
          <p:cNvPr id="119" name="TextBox 118">
            <a:extLst>
              <a:ext uri="{FF2B5EF4-FFF2-40B4-BE49-F238E27FC236}">
                <a16:creationId xmlns:a16="http://schemas.microsoft.com/office/drawing/2014/main" id="{6945AA60-A73E-0AFA-B04C-EE31D9643341}"/>
              </a:ext>
            </a:extLst>
          </p:cNvPr>
          <p:cNvSpPr txBox="1"/>
          <p:nvPr/>
        </p:nvSpPr>
        <p:spPr>
          <a:xfrm>
            <a:off x="6557650" y="3773656"/>
            <a:ext cx="1263562" cy="246221"/>
          </a:xfrm>
          <a:prstGeom prst="rect">
            <a:avLst/>
          </a:prstGeom>
          <a:noFill/>
        </p:spPr>
        <p:txBody>
          <a:bodyPr wrap="square" lIns="0" tIns="0" rIns="0" bIns="0">
            <a:spAutoFit/>
          </a:bodyPr>
          <a:lstStyle/>
          <a:p>
            <a:pPr marL="12700" algn="l">
              <a:lnSpc>
                <a:spcPct val="100000"/>
              </a:lnSpc>
              <a:spcBef>
                <a:spcPts val="1750"/>
              </a:spcBef>
            </a:pPr>
            <a:r>
              <a:rPr lang="en-US" sz="1600" spc="-10">
                <a:solidFill>
                  <a:schemeClr val="tx1"/>
                </a:solidFill>
                <a:latin typeface="+mn-lt"/>
                <a:cs typeface="Graphik Medium"/>
              </a:rPr>
              <a:t>$6K – $10K</a:t>
            </a:r>
            <a:endParaRPr lang="en-US" sz="1600" spc="-10" dirty="0">
              <a:solidFill>
                <a:schemeClr val="tx1"/>
              </a:solidFill>
              <a:latin typeface="+mn-lt"/>
              <a:cs typeface="Graphik Medium"/>
            </a:endParaRPr>
          </a:p>
        </p:txBody>
      </p:sp>
      <p:sp>
        <p:nvSpPr>
          <p:cNvPr id="125" name="Rectangle: Rounded Corners 124">
            <a:extLst>
              <a:ext uri="{FF2B5EF4-FFF2-40B4-BE49-F238E27FC236}">
                <a16:creationId xmlns:a16="http://schemas.microsoft.com/office/drawing/2014/main" id="{BD47065A-2748-4308-F702-23B3E3B7D395}"/>
              </a:ext>
            </a:extLst>
          </p:cNvPr>
          <p:cNvSpPr/>
          <p:nvPr/>
        </p:nvSpPr>
        <p:spPr>
          <a:xfrm>
            <a:off x="7912936"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Group 125">
            <a:extLst>
              <a:ext uri="{FF2B5EF4-FFF2-40B4-BE49-F238E27FC236}">
                <a16:creationId xmlns:a16="http://schemas.microsoft.com/office/drawing/2014/main" id="{CDE449E8-85D2-2CD7-F3EB-C1704E2B80A7}"/>
              </a:ext>
            </a:extLst>
          </p:cNvPr>
          <p:cNvGrpSpPr/>
          <p:nvPr/>
        </p:nvGrpSpPr>
        <p:grpSpPr>
          <a:xfrm>
            <a:off x="7996607" y="3199382"/>
            <a:ext cx="1096221" cy="404728"/>
            <a:chOff x="5294061" y="2865321"/>
            <a:chExt cx="1096221" cy="404728"/>
          </a:xfrm>
        </p:grpSpPr>
        <p:sp>
          <p:nvSpPr>
            <p:cNvPr id="128" name="Graphic 106">
              <a:extLst>
                <a:ext uri="{FF2B5EF4-FFF2-40B4-BE49-F238E27FC236}">
                  <a16:creationId xmlns:a16="http://schemas.microsoft.com/office/drawing/2014/main" id="{1612F4D1-CF88-BEF2-A648-F132C5C8ED4F}"/>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129" name="Graphic 106">
              <a:extLst>
                <a:ext uri="{FF2B5EF4-FFF2-40B4-BE49-F238E27FC236}">
                  <a16:creationId xmlns:a16="http://schemas.microsoft.com/office/drawing/2014/main" id="{AE50A8B2-C62D-1455-81E9-C866DE84D621}"/>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130" name="Graphic 106">
              <a:extLst>
                <a:ext uri="{FF2B5EF4-FFF2-40B4-BE49-F238E27FC236}">
                  <a16:creationId xmlns:a16="http://schemas.microsoft.com/office/drawing/2014/main" id="{35C71B0B-3B46-C08D-8C96-E3BACE9AFBF1}"/>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131" name="Graphic 106">
              <a:extLst>
                <a:ext uri="{FF2B5EF4-FFF2-40B4-BE49-F238E27FC236}">
                  <a16:creationId xmlns:a16="http://schemas.microsoft.com/office/drawing/2014/main" id="{D560D97B-1080-BA4F-2A9A-F623263BADF8}"/>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grpSp>
      <p:sp>
        <p:nvSpPr>
          <p:cNvPr id="127" name="TextBox 126">
            <a:extLst>
              <a:ext uri="{FF2B5EF4-FFF2-40B4-BE49-F238E27FC236}">
                <a16:creationId xmlns:a16="http://schemas.microsoft.com/office/drawing/2014/main" id="{C9957936-F1BB-417D-4CC8-4CA7FD668D38}"/>
              </a:ext>
            </a:extLst>
          </p:cNvPr>
          <p:cNvSpPr txBox="1"/>
          <p:nvPr/>
        </p:nvSpPr>
        <p:spPr>
          <a:xfrm>
            <a:off x="7912936" y="3773656"/>
            <a:ext cx="1263562" cy="246221"/>
          </a:xfrm>
          <a:prstGeom prst="rect">
            <a:avLst/>
          </a:prstGeom>
          <a:noFill/>
        </p:spPr>
        <p:txBody>
          <a:bodyPr wrap="square" lIns="0" tIns="0" rIns="0" bIns="0">
            <a:spAutoFit/>
          </a:bodyPr>
          <a:lstStyle/>
          <a:p>
            <a:pPr marL="12700" algn="l">
              <a:lnSpc>
                <a:spcPct val="100000"/>
              </a:lnSpc>
              <a:spcBef>
                <a:spcPts val="1750"/>
              </a:spcBef>
            </a:pPr>
            <a:r>
              <a:rPr lang="en-US" sz="1600" spc="-10">
                <a:solidFill>
                  <a:schemeClr val="tx1"/>
                </a:solidFill>
                <a:latin typeface="+mn-lt"/>
                <a:cs typeface="Graphik Medium"/>
              </a:rPr>
              <a:t>$11K</a:t>
            </a:r>
            <a:r>
              <a:rPr lang="en-US" sz="1600" spc="-50">
                <a:solidFill>
                  <a:schemeClr val="tx1"/>
                </a:solidFill>
                <a:latin typeface="+mn-lt"/>
                <a:cs typeface="Graphik Medium"/>
              </a:rPr>
              <a:t> </a:t>
            </a:r>
            <a:r>
              <a:rPr lang="en-US" sz="1600">
                <a:solidFill>
                  <a:schemeClr val="tx1"/>
                </a:solidFill>
                <a:latin typeface="+mn-lt"/>
                <a:cs typeface="Graphik Medium"/>
              </a:rPr>
              <a:t>–</a:t>
            </a:r>
            <a:r>
              <a:rPr lang="en-US" sz="1600" spc="-45">
                <a:solidFill>
                  <a:schemeClr val="tx1"/>
                </a:solidFill>
                <a:latin typeface="+mn-lt"/>
                <a:cs typeface="Graphik Medium"/>
              </a:rPr>
              <a:t> </a:t>
            </a:r>
            <a:r>
              <a:rPr lang="en-US" sz="1600" spc="-20">
                <a:solidFill>
                  <a:schemeClr val="tx1"/>
                </a:solidFill>
                <a:latin typeface="+mn-lt"/>
                <a:cs typeface="Graphik Medium"/>
              </a:rPr>
              <a:t>$20K</a:t>
            </a:r>
            <a:endParaRPr lang="en-US" sz="1600" dirty="0">
              <a:solidFill>
                <a:schemeClr val="tx1"/>
              </a:solidFill>
              <a:latin typeface="+mn-lt"/>
              <a:cs typeface="Graphik Medium"/>
            </a:endParaRPr>
          </a:p>
        </p:txBody>
      </p:sp>
      <p:sp>
        <p:nvSpPr>
          <p:cNvPr id="133" name="Rectangle: Rounded Corners 132">
            <a:extLst>
              <a:ext uri="{FF2B5EF4-FFF2-40B4-BE49-F238E27FC236}">
                <a16:creationId xmlns:a16="http://schemas.microsoft.com/office/drawing/2014/main" id="{051E7798-2A17-4A1C-2974-3474AA7B2372}"/>
              </a:ext>
            </a:extLst>
          </p:cNvPr>
          <p:cNvSpPr/>
          <p:nvPr/>
        </p:nvSpPr>
        <p:spPr>
          <a:xfrm>
            <a:off x="9268222"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4" name="Group 133">
            <a:extLst>
              <a:ext uri="{FF2B5EF4-FFF2-40B4-BE49-F238E27FC236}">
                <a16:creationId xmlns:a16="http://schemas.microsoft.com/office/drawing/2014/main" id="{8A930C28-B003-5A0D-9671-2C4C59407FE0}"/>
              </a:ext>
            </a:extLst>
          </p:cNvPr>
          <p:cNvGrpSpPr/>
          <p:nvPr/>
        </p:nvGrpSpPr>
        <p:grpSpPr>
          <a:xfrm>
            <a:off x="9351893" y="3199382"/>
            <a:ext cx="1096221" cy="404728"/>
            <a:chOff x="5294061" y="2865321"/>
            <a:chExt cx="1096221" cy="404728"/>
          </a:xfrm>
          <a:solidFill>
            <a:schemeClr val="accent3">
              <a:lumMod val="50000"/>
            </a:schemeClr>
          </a:solidFill>
        </p:grpSpPr>
        <p:sp>
          <p:nvSpPr>
            <p:cNvPr id="136" name="Graphic 106">
              <a:extLst>
                <a:ext uri="{FF2B5EF4-FFF2-40B4-BE49-F238E27FC236}">
                  <a16:creationId xmlns:a16="http://schemas.microsoft.com/office/drawing/2014/main" id="{21E001C2-AECD-1876-FE3B-51C9FF8A21DE}"/>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grpFill/>
            <a:ln w="9525" cap="flat">
              <a:noFill/>
              <a:prstDash val="solid"/>
              <a:miter/>
            </a:ln>
          </p:spPr>
          <p:txBody>
            <a:bodyPr rtlCol="0" anchor="ctr"/>
            <a:lstStyle/>
            <a:p>
              <a:endParaRPr lang="en-US" dirty="0"/>
            </a:p>
          </p:txBody>
        </p:sp>
        <p:sp>
          <p:nvSpPr>
            <p:cNvPr id="137" name="Graphic 106">
              <a:extLst>
                <a:ext uri="{FF2B5EF4-FFF2-40B4-BE49-F238E27FC236}">
                  <a16:creationId xmlns:a16="http://schemas.microsoft.com/office/drawing/2014/main" id="{4C1EF14A-5A49-86C9-639D-20E79FECD0C6}"/>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grpFill/>
            <a:ln w="9525" cap="flat">
              <a:noFill/>
              <a:prstDash val="solid"/>
              <a:miter/>
            </a:ln>
          </p:spPr>
          <p:txBody>
            <a:bodyPr rtlCol="0" anchor="ctr"/>
            <a:lstStyle/>
            <a:p>
              <a:endParaRPr lang="en-US" dirty="0"/>
            </a:p>
          </p:txBody>
        </p:sp>
        <p:sp>
          <p:nvSpPr>
            <p:cNvPr id="138" name="Graphic 106">
              <a:extLst>
                <a:ext uri="{FF2B5EF4-FFF2-40B4-BE49-F238E27FC236}">
                  <a16:creationId xmlns:a16="http://schemas.microsoft.com/office/drawing/2014/main" id="{4C909EDA-0351-247F-C912-6A5EEF365DD5}"/>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grpFill/>
            <a:ln w="9525" cap="flat">
              <a:noFill/>
              <a:prstDash val="solid"/>
              <a:miter/>
            </a:ln>
          </p:spPr>
          <p:txBody>
            <a:bodyPr rtlCol="0" anchor="ctr"/>
            <a:lstStyle/>
            <a:p>
              <a:endParaRPr lang="en-US" dirty="0"/>
            </a:p>
          </p:txBody>
        </p:sp>
        <p:sp>
          <p:nvSpPr>
            <p:cNvPr id="139" name="Graphic 106">
              <a:extLst>
                <a:ext uri="{FF2B5EF4-FFF2-40B4-BE49-F238E27FC236}">
                  <a16:creationId xmlns:a16="http://schemas.microsoft.com/office/drawing/2014/main" id="{DE535B47-1352-A4BC-A1A5-8A30C4DC9AB4}"/>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grpFill/>
            <a:ln w="9525" cap="flat">
              <a:noFill/>
              <a:prstDash val="solid"/>
              <a:miter/>
            </a:ln>
          </p:spPr>
          <p:txBody>
            <a:bodyPr rtlCol="0" anchor="ctr"/>
            <a:lstStyle/>
            <a:p>
              <a:endParaRPr lang="en-US" dirty="0"/>
            </a:p>
          </p:txBody>
        </p:sp>
      </p:grpSp>
      <p:sp>
        <p:nvSpPr>
          <p:cNvPr id="135" name="TextBox 134">
            <a:extLst>
              <a:ext uri="{FF2B5EF4-FFF2-40B4-BE49-F238E27FC236}">
                <a16:creationId xmlns:a16="http://schemas.microsoft.com/office/drawing/2014/main" id="{548DB526-EE6F-7932-AA32-B36F4A16101A}"/>
              </a:ext>
            </a:extLst>
          </p:cNvPr>
          <p:cNvSpPr txBox="1"/>
          <p:nvPr/>
        </p:nvSpPr>
        <p:spPr>
          <a:xfrm>
            <a:off x="9268222" y="3773656"/>
            <a:ext cx="1263562" cy="246221"/>
          </a:xfrm>
          <a:prstGeom prst="rect">
            <a:avLst/>
          </a:prstGeom>
          <a:noFill/>
        </p:spPr>
        <p:txBody>
          <a:bodyPr wrap="square" lIns="0" tIns="0" rIns="0" bIns="0">
            <a:spAutoFit/>
          </a:bodyPr>
          <a:lstStyle/>
          <a:p>
            <a:pPr marL="12700" algn="l">
              <a:lnSpc>
                <a:spcPct val="100000"/>
              </a:lnSpc>
              <a:spcBef>
                <a:spcPts val="1750"/>
              </a:spcBef>
            </a:pPr>
            <a:r>
              <a:rPr lang="en-US" sz="1600" spc="-10">
                <a:solidFill>
                  <a:schemeClr val="tx1"/>
                </a:solidFill>
                <a:latin typeface="+mn-lt"/>
                <a:cs typeface="Graphik Medium"/>
              </a:rPr>
              <a:t>$21K – $30K</a:t>
            </a:r>
            <a:endParaRPr lang="en-US" sz="1600" spc="-10" dirty="0">
              <a:solidFill>
                <a:schemeClr val="tx1"/>
              </a:solidFill>
              <a:latin typeface="+mn-lt"/>
              <a:cs typeface="Graphik Medium"/>
            </a:endParaRPr>
          </a:p>
        </p:txBody>
      </p:sp>
      <p:sp>
        <p:nvSpPr>
          <p:cNvPr id="141" name="Rectangle: Rounded Corners 140">
            <a:extLst>
              <a:ext uri="{FF2B5EF4-FFF2-40B4-BE49-F238E27FC236}">
                <a16:creationId xmlns:a16="http://schemas.microsoft.com/office/drawing/2014/main" id="{15C72A69-E65A-38D8-DFC6-670526F6BA95}"/>
              </a:ext>
            </a:extLst>
          </p:cNvPr>
          <p:cNvSpPr/>
          <p:nvPr/>
        </p:nvSpPr>
        <p:spPr>
          <a:xfrm>
            <a:off x="10623509"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2" name="Group 141">
            <a:extLst>
              <a:ext uri="{FF2B5EF4-FFF2-40B4-BE49-F238E27FC236}">
                <a16:creationId xmlns:a16="http://schemas.microsoft.com/office/drawing/2014/main" id="{680A11C1-AED6-38FB-C083-599DBC95170F}"/>
              </a:ext>
            </a:extLst>
          </p:cNvPr>
          <p:cNvGrpSpPr/>
          <p:nvPr/>
        </p:nvGrpSpPr>
        <p:grpSpPr>
          <a:xfrm>
            <a:off x="10707180" y="3199382"/>
            <a:ext cx="1096221" cy="404728"/>
            <a:chOff x="5294061" y="2865321"/>
            <a:chExt cx="1096221" cy="404728"/>
          </a:xfrm>
        </p:grpSpPr>
        <p:sp>
          <p:nvSpPr>
            <p:cNvPr id="144" name="Graphic 106">
              <a:extLst>
                <a:ext uri="{FF2B5EF4-FFF2-40B4-BE49-F238E27FC236}">
                  <a16:creationId xmlns:a16="http://schemas.microsoft.com/office/drawing/2014/main" id="{5FBBE4F2-3065-A148-9AB8-F6CB3E673355}"/>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145" name="Graphic 106">
              <a:extLst>
                <a:ext uri="{FF2B5EF4-FFF2-40B4-BE49-F238E27FC236}">
                  <a16:creationId xmlns:a16="http://schemas.microsoft.com/office/drawing/2014/main" id="{3E007827-7154-35CB-D3DD-F250AB654402}"/>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146" name="Graphic 106">
              <a:extLst>
                <a:ext uri="{FF2B5EF4-FFF2-40B4-BE49-F238E27FC236}">
                  <a16:creationId xmlns:a16="http://schemas.microsoft.com/office/drawing/2014/main" id="{CDF590B3-E8AD-D980-E0BC-A9AC36D90FC7}"/>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147" name="Graphic 106">
              <a:extLst>
                <a:ext uri="{FF2B5EF4-FFF2-40B4-BE49-F238E27FC236}">
                  <a16:creationId xmlns:a16="http://schemas.microsoft.com/office/drawing/2014/main" id="{D62AF780-76E9-5BCD-4EF0-2516D56113F2}"/>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grpSp>
      <p:sp>
        <p:nvSpPr>
          <p:cNvPr id="143" name="TextBox 142">
            <a:extLst>
              <a:ext uri="{FF2B5EF4-FFF2-40B4-BE49-F238E27FC236}">
                <a16:creationId xmlns:a16="http://schemas.microsoft.com/office/drawing/2014/main" id="{F6E623B8-7FF9-D6D2-1B74-C10AEE11483B}"/>
              </a:ext>
            </a:extLst>
          </p:cNvPr>
          <p:cNvSpPr txBox="1"/>
          <p:nvPr/>
        </p:nvSpPr>
        <p:spPr>
          <a:xfrm>
            <a:off x="10623509" y="3773656"/>
            <a:ext cx="1263562" cy="246221"/>
          </a:xfrm>
          <a:prstGeom prst="rect">
            <a:avLst/>
          </a:prstGeom>
          <a:noFill/>
        </p:spPr>
        <p:txBody>
          <a:bodyPr wrap="square" lIns="0" tIns="0" rIns="0" bIns="0">
            <a:spAutoFit/>
          </a:bodyPr>
          <a:lstStyle/>
          <a:p>
            <a:pPr marL="12700" algn="l">
              <a:lnSpc>
                <a:spcPct val="100000"/>
              </a:lnSpc>
              <a:spcBef>
                <a:spcPts val="1750"/>
              </a:spcBef>
            </a:pPr>
            <a:r>
              <a:rPr lang="en-US" sz="1600" spc="-10">
                <a:solidFill>
                  <a:schemeClr val="tx1"/>
                </a:solidFill>
                <a:latin typeface="+mn-lt"/>
                <a:cs typeface="Graphik Medium"/>
              </a:rPr>
              <a:t>Sliding Scale</a:t>
            </a:r>
            <a:endParaRPr lang="en-US" sz="1600" spc="-10" dirty="0">
              <a:solidFill>
                <a:schemeClr val="tx1"/>
              </a:solidFill>
              <a:latin typeface="+mn-lt"/>
              <a:cs typeface="Graphik Medium"/>
            </a:endParaRPr>
          </a:p>
        </p:txBody>
      </p:sp>
      <p:sp>
        <p:nvSpPr>
          <p:cNvPr id="167" name="Rectangle: Rounded Corners 166">
            <a:extLst>
              <a:ext uri="{FF2B5EF4-FFF2-40B4-BE49-F238E27FC236}">
                <a16:creationId xmlns:a16="http://schemas.microsoft.com/office/drawing/2014/main" id="{01F27EA8-CF1E-7AB2-71D5-6C767F8EF5EB}"/>
              </a:ext>
            </a:extLst>
          </p:cNvPr>
          <p:cNvSpPr/>
          <p:nvPr/>
        </p:nvSpPr>
        <p:spPr>
          <a:xfrm>
            <a:off x="5202364" y="5116918"/>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extBox 172">
            <a:extLst>
              <a:ext uri="{FF2B5EF4-FFF2-40B4-BE49-F238E27FC236}">
                <a16:creationId xmlns:a16="http://schemas.microsoft.com/office/drawing/2014/main" id="{23E9D8CB-A38D-1498-0B26-45DE4874DEE4}"/>
              </a:ext>
            </a:extLst>
          </p:cNvPr>
          <p:cNvSpPr txBox="1"/>
          <p:nvPr/>
        </p:nvSpPr>
        <p:spPr>
          <a:xfrm>
            <a:off x="5202364" y="5781563"/>
            <a:ext cx="1263562" cy="246221"/>
          </a:xfrm>
          <a:prstGeom prst="rect">
            <a:avLst/>
          </a:prstGeom>
          <a:noFill/>
        </p:spPr>
        <p:txBody>
          <a:bodyPr wrap="square" lIns="0" tIns="0" rIns="0" bIns="0">
            <a:spAutoFit/>
          </a:bodyPr>
          <a:lstStyle/>
          <a:p>
            <a:pPr marL="12700" algn="l">
              <a:lnSpc>
                <a:spcPct val="100000"/>
              </a:lnSpc>
              <a:spcBef>
                <a:spcPts val="1750"/>
              </a:spcBef>
            </a:pPr>
            <a:r>
              <a:rPr lang="en-US" sz="1600" spc="-10">
                <a:solidFill>
                  <a:schemeClr val="tx1"/>
                </a:solidFill>
                <a:latin typeface="+mn-lt"/>
                <a:cs typeface="Graphik Medium"/>
              </a:rPr>
              <a:t>Low</a:t>
            </a:r>
            <a:endParaRPr lang="en-US" sz="1600" spc="-10" dirty="0">
              <a:solidFill>
                <a:schemeClr val="tx1"/>
              </a:solidFill>
              <a:latin typeface="+mn-lt"/>
              <a:cs typeface="Graphik Medium"/>
            </a:endParaRPr>
          </a:p>
        </p:txBody>
      </p:sp>
      <p:sp>
        <p:nvSpPr>
          <p:cNvPr id="174" name="Rectangle: Rounded Corners 173">
            <a:extLst>
              <a:ext uri="{FF2B5EF4-FFF2-40B4-BE49-F238E27FC236}">
                <a16:creationId xmlns:a16="http://schemas.microsoft.com/office/drawing/2014/main" id="{91EFBEB6-9BEC-C4E4-3692-03CE5F31B28E}"/>
              </a:ext>
            </a:extLst>
          </p:cNvPr>
          <p:cNvSpPr/>
          <p:nvPr/>
        </p:nvSpPr>
        <p:spPr>
          <a:xfrm>
            <a:off x="6557650" y="5116918"/>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extBox 179">
            <a:extLst>
              <a:ext uri="{FF2B5EF4-FFF2-40B4-BE49-F238E27FC236}">
                <a16:creationId xmlns:a16="http://schemas.microsoft.com/office/drawing/2014/main" id="{8B0A6B21-74D0-C706-7E07-5B850BEC2F6F}"/>
              </a:ext>
            </a:extLst>
          </p:cNvPr>
          <p:cNvSpPr txBox="1"/>
          <p:nvPr/>
        </p:nvSpPr>
        <p:spPr>
          <a:xfrm>
            <a:off x="6557650" y="5781563"/>
            <a:ext cx="1263562" cy="246221"/>
          </a:xfrm>
          <a:prstGeom prst="rect">
            <a:avLst/>
          </a:prstGeom>
          <a:noFill/>
        </p:spPr>
        <p:txBody>
          <a:bodyPr wrap="square" lIns="0" tIns="0" rIns="0" bIns="0">
            <a:spAutoFit/>
          </a:bodyPr>
          <a:lstStyle/>
          <a:p>
            <a:pPr marL="12700" algn="l">
              <a:lnSpc>
                <a:spcPct val="100000"/>
              </a:lnSpc>
              <a:spcBef>
                <a:spcPts val="1750"/>
              </a:spcBef>
            </a:pPr>
            <a:r>
              <a:rPr lang="en-US" sz="1600" spc="-10">
                <a:solidFill>
                  <a:schemeClr val="tx1"/>
                </a:solidFill>
                <a:latin typeface="+mn-lt"/>
                <a:cs typeface="Graphik Medium"/>
              </a:rPr>
              <a:t>Medium</a:t>
            </a:r>
            <a:endParaRPr lang="en-US" sz="1600" spc="-10" dirty="0">
              <a:solidFill>
                <a:schemeClr val="tx1"/>
              </a:solidFill>
              <a:latin typeface="+mn-lt"/>
              <a:cs typeface="Graphik Medium"/>
            </a:endParaRPr>
          </a:p>
        </p:txBody>
      </p:sp>
      <p:sp>
        <p:nvSpPr>
          <p:cNvPr id="181" name="Rectangle: Rounded Corners 180">
            <a:extLst>
              <a:ext uri="{FF2B5EF4-FFF2-40B4-BE49-F238E27FC236}">
                <a16:creationId xmlns:a16="http://schemas.microsoft.com/office/drawing/2014/main" id="{1DFF9335-18DE-E763-EA63-4BF6F0129A7D}"/>
              </a:ext>
            </a:extLst>
          </p:cNvPr>
          <p:cNvSpPr/>
          <p:nvPr/>
        </p:nvSpPr>
        <p:spPr>
          <a:xfrm>
            <a:off x="7912936" y="5116918"/>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TextBox 186">
            <a:extLst>
              <a:ext uri="{FF2B5EF4-FFF2-40B4-BE49-F238E27FC236}">
                <a16:creationId xmlns:a16="http://schemas.microsoft.com/office/drawing/2014/main" id="{EB5EA664-C6F9-F5F6-27BD-D4DCCA7AF4E6}"/>
              </a:ext>
            </a:extLst>
          </p:cNvPr>
          <p:cNvSpPr txBox="1"/>
          <p:nvPr/>
        </p:nvSpPr>
        <p:spPr>
          <a:xfrm>
            <a:off x="7912936" y="5781563"/>
            <a:ext cx="1263562" cy="246221"/>
          </a:xfrm>
          <a:prstGeom prst="rect">
            <a:avLst/>
          </a:prstGeom>
          <a:noFill/>
        </p:spPr>
        <p:txBody>
          <a:bodyPr wrap="square" lIns="0" tIns="0" rIns="0" bIns="0">
            <a:spAutoFit/>
          </a:bodyPr>
          <a:lstStyle/>
          <a:p>
            <a:pPr marL="12700" algn="l">
              <a:lnSpc>
                <a:spcPct val="100000"/>
              </a:lnSpc>
              <a:spcBef>
                <a:spcPts val="1750"/>
              </a:spcBef>
            </a:pPr>
            <a:r>
              <a:rPr lang="en-US" sz="1600" spc="-10">
                <a:solidFill>
                  <a:schemeClr val="tx1"/>
                </a:solidFill>
                <a:latin typeface="+mn-lt"/>
                <a:cs typeface="Graphik Medium"/>
              </a:rPr>
              <a:t>High</a:t>
            </a:r>
            <a:endParaRPr lang="en-US" sz="1600" dirty="0">
              <a:solidFill>
                <a:schemeClr val="tx1"/>
              </a:solidFill>
              <a:latin typeface="+mn-lt"/>
              <a:cs typeface="Graphik Medium"/>
            </a:endParaRPr>
          </a:p>
        </p:txBody>
      </p:sp>
      <p:grpSp>
        <p:nvGrpSpPr>
          <p:cNvPr id="208" name="Group 207">
            <a:extLst>
              <a:ext uri="{FF2B5EF4-FFF2-40B4-BE49-F238E27FC236}">
                <a16:creationId xmlns:a16="http://schemas.microsoft.com/office/drawing/2014/main" id="{2CE652A3-2FD5-4823-8783-7CB295227510}"/>
              </a:ext>
            </a:extLst>
          </p:cNvPr>
          <p:cNvGrpSpPr/>
          <p:nvPr/>
        </p:nvGrpSpPr>
        <p:grpSpPr>
          <a:xfrm>
            <a:off x="5260421" y="5241852"/>
            <a:ext cx="1147449" cy="335603"/>
            <a:chOff x="5260421" y="5045904"/>
            <a:chExt cx="1147449" cy="335603"/>
          </a:xfrm>
        </p:grpSpPr>
        <p:sp>
          <p:nvSpPr>
            <p:cNvPr id="204" name="Graphic 202">
              <a:extLst>
                <a:ext uri="{FF2B5EF4-FFF2-40B4-BE49-F238E27FC236}">
                  <a16:creationId xmlns:a16="http://schemas.microsoft.com/office/drawing/2014/main" id="{A0DA00F2-86C5-5A32-426B-2E395577B070}"/>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
          <p:nvSpPr>
            <p:cNvPr id="205" name="Graphic 202">
              <a:extLst>
                <a:ext uri="{FF2B5EF4-FFF2-40B4-BE49-F238E27FC236}">
                  <a16:creationId xmlns:a16="http://schemas.microsoft.com/office/drawing/2014/main" id="{92BDE802-28EA-F037-FDBA-018EF85AD637}"/>
                </a:ext>
              </a:extLst>
            </p:cNvPr>
            <p:cNvSpPr/>
            <p:nvPr/>
          </p:nvSpPr>
          <p:spPr>
            <a:xfrm>
              <a:off x="5666343"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sp>
          <p:nvSpPr>
            <p:cNvPr id="206" name="Graphic 202">
              <a:extLst>
                <a:ext uri="{FF2B5EF4-FFF2-40B4-BE49-F238E27FC236}">
                  <a16:creationId xmlns:a16="http://schemas.microsoft.com/office/drawing/2014/main" id="{B211ADE5-BA36-8A91-8D09-61F468B49800}"/>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grpSp>
        <p:nvGrpSpPr>
          <p:cNvPr id="209" name="Group 208">
            <a:extLst>
              <a:ext uri="{FF2B5EF4-FFF2-40B4-BE49-F238E27FC236}">
                <a16:creationId xmlns:a16="http://schemas.microsoft.com/office/drawing/2014/main" id="{AD2B0C69-6188-84C6-CD64-7FC5474E0CB6}"/>
              </a:ext>
            </a:extLst>
          </p:cNvPr>
          <p:cNvGrpSpPr/>
          <p:nvPr/>
        </p:nvGrpSpPr>
        <p:grpSpPr>
          <a:xfrm>
            <a:off x="6615707" y="5241852"/>
            <a:ext cx="1147449" cy="335603"/>
            <a:chOff x="5260421" y="5045904"/>
            <a:chExt cx="1147449" cy="335603"/>
          </a:xfrm>
        </p:grpSpPr>
        <p:sp>
          <p:nvSpPr>
            <p:cNvPr id="210" name="Graphic 202">
              <a:extLst>
                <a:ext uri="{FF2B5EF4-FFF2-40B4-BE49-F238E27FC236}">
                  <a16:creationId xmlns:a16="http://schemas.microsoft.com/office/drawing/2014/main" id="{1B9EEB28-C302-3452-B6F4-21B50BB11093}"/>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
          <p:nvSpPr>
            <p:cNvPr id="211" name="Graphic 202">
              <a:extLst>
                <a:ext uri="{FF2B5EF4-FFF2-40B4-BE49-F238E27FC236}">
                  <a16:creationId xmlns:a16="http://schemas.microsoft.com/office/drawing/2014/main" id="{801B54CF-F5DD-041D-1470-799AD97155C2}"/>
                </a:ext>
              </a:extLst>
            </p:cNvPr>
            <p:cNvSpPr/>
            <p:nvPr/>
          </p:nvSpPr>
          <p:spPr>
            <a:xfrm>
              <a:off x="5666343"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
          <p:nvSpPr>
            <p:cNvPr id="212" name="Graphic 202">
              <a:extLst>
                <a:ext uri="{FF2B5EF4-FFF2-40B4-BE49-F238E27FC236}">
                  <a16:creationId xmlns:a16="http://schemas.microsoft.com/office/drawing/2014/main" id="{B0BD4D3F-872B-7687-3575-BBF63788AD24}"/>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grpSp>
        <p:nvGrpSpPr>
          <p:cNvPr id="213" name="Group 212">
            <a:extLst>
              <a:ext uri="{FF2B5EF4-FFF2-40B4-BE49-F238E27FC236}">
                <a16:creationId xmlns:a16="http://schemas.microsoft.com/office/drawing/2014/main" id="{2C9F4120-F671-489A-BAD2-F4376627E296}"/>
              </a:ext>
            </a:extLst>
          </p:cNvPr>
          <p:cNvGrpSpPr/>
          <p:nvPr/>
        </p:nvGrpSpPr>
        <p:grpSpPr>
          <a:xfrm>
            <a:off x="7970993" y="5241852"/>
            <a:ext cx="1147449" cy="335603"/>
            <a:chOff x="5260421" y="5045904"/>
            <a:chExt cx="1147449" cy="335603"/>
          </a:xfrm>
          <a:solidFill>
            <a:schemeClr val="accent3">
              <a:lumMod val="50000"/>
            </a:schemeClr>
          </a:solidFill>
        </p:grpSpPr>
        <p:sp>
          <p:nvSpPr>
            <p:cNvPr id="214" name="Graphic 202">
              <a:extLst>
                <a:ext uri="{FF2B5EF4-FFF2-40B4-BE49-F238E27FC236}">
                  <a16:creationId xmlns:a16="http://schemas.microsoft.com/office/drawing/2014/main" id="{C3BE957B-A352-FA46-EED6-25C7F6C9AD81}"/>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grpFill/>
            <a:ln w="3739" cap="flat">
              <a:noFill/>
              <a:prstDash val="solid"/>
              <a:miter/>
            </a:ln>
          </p:spPr>
          <p:txBody>
            <a:bodyPr rtlCol="0" anchor="ctr"/>
            <a:lstStyle/>
            <a:p>
              <a:endParaRPr lang="en-US" dirty="0"/>
            </a:p>
          </p:txBody>
        </p:sp>
        <p:sp>
          <p:nvSpPr>
            <p:cNvPr id="215" name="Graphic 202">
              <a:extLst>
                <a:ext uri="{FF2B5EF4-FFF2-40B4-BE49-F238E27FC236}">
                  <a16:creationId xmlns:a16="http://schemas.microsoft.com/office/drawing/2014/main" id="{E59C6F4E-3224-E7A4-4566-992B4EE7D680}"/>
                </a:ext>
              </a:extLst>
            </p:cNvPr>
            <p:cNvSpPr/>
            <p:nvPr/>
          </p:nvSpPr>
          <p:spPr>
            <a:xfrm>
              <a:off x="5666343"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grpFill/>
            <a:ln w="3739" cap="flat">
              <a:noFill/>
              <a:prstDash val="solid"/>
              <a:miter/>
            </a:ln>
          </p:spPr>
          <p:txBody>
            <a:bodyPr rtlCol="0" anchor="ctr"/>
            <a:lstStyle/>
            <a:p>
              <a:endParaRPr lang="en-US" dirty="0"/>
            </a:p>
          </p:txBody>
        </p:sp>
        <p:sp>
          <p:nvSpPr>
            <p:cNvPr id="216" name="Graphic 202">
              <a:extLst>
                <a:ext uri="{FF2B5EF4-FFF2-40B4-BE49-F238E27FC236}">
                  <a16:creationId xmlns:a16="http://schemas.microsoft.com/office/drawing/2014/main" id="{66D6A58E-0D5B-FD27-7660-D4B74D740322}"/>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grpFill/>
            <a:ln w="3739" cap="flat">
              <a:noFill/>
              <a:prstDash val="solid"/>
              <a:miter/>
            </a:ln>
          </p:spPr>
          <p:txBody>
            <a:bodyPr rtlCol="0" anchor="ctr"/>
            <a:lstStyle/>
            <a:p>
              <a:endParaRPr lang="en-US" dirty="0"/>
            </a:p>
          </p:txBody>
        </p:sp>
      </p:grpSp>
      <p:sp>
        <p:nvSpPr>
          <p:cNvPr id="3" name="object 10">
            <a:extLst>
              <a:ext uri="{FF2B5EF4-FFF2-40B4-BE49-F238E27FC236}">
                <a16:creationId xmlns:a16="http://schemas.microsoft.com/office/drawing/2014/main" id="{B0927BC4-E74A-98B3-5B83-85D7483C0BB7}"/>
              </a:ext>
            </a:extLst>
          </p:cNvPr>
          <p:cNvSpPr txBox="1">
            <a:spLocks/>
          </p:cNvSpPr>
          <p:nvPr/>
        </p:nvSpPr>
        <p:spPr>
          <a:xfrm>
            <a:off x="265112" y="1044550"/>
            <a:ext cx="4603925" cy="4560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80000"/>
              </a:lnSpc>
              <a:spcBef>
                <a:spcPts val="100"/>
              </a:spcBef>
            </a:pPr>
            <a:r>
              <a:rPr lang="en-US" sz="3600" spc="-10" dirty="0">
                <a:solidFill>
                  <a:srgbClr val="8DBD29"/>
                </a:solidFill>
              </a:rPr>
              <a:t>How It Works</a:t>
            </a:r>
          </a:p>
        </p:txBody>
      </p:sp>
      <p:pic>
        <p:nvPicPr>
          <p:cNvPr id="4" name="Graphic 3">
            <a:extLst>
              <a:ext uri="{FF2B5EF4-FFF2-40B4-BE49-F238E27FC236}">
                <a16:creationId xmlns:a16="http://schemas.microsoft.com/office/drawing/2014/main" id="{A6586A9A-EA90-F07E-5DCF-AC0240174357}"/>
              </a:ext>
            </a:extLst>
          </p:cNvPr>
          <p:cNvPicPr>
            <a:picLocks noChangeAspect="1"/>
          </p:cNvPicPr>
          <p:nvPr/>
        </p:nvPicPr>
        <p:blipFill>
          <a:blip r:embed="rId7">
            <a:extLst>
              <a:ext uri="{96DAC541-7B7A-43D3-8B79-37D633B846F1}">
                <asvg:svgBlip xmlns:asvg="http://schemas.microsoft.com/office/drawing/2016/SVG/main" r:embed="rId8"/>
              </a:ext>
            </a:extLst>
          </a:blip>
          <a:srcRect b="20581"/>
          <a:stretch>
            <a:fillRect/>
          </a:stretch>
        </p:blipFill>
        <p:spPr>
          <a:xfrm>
            <a:off x="3858229" y="1303526"/>
            <a:ext cx="1029858" cy="929178"/>
          </a:xfrm>
          <a:custGeom>
            <a:avLst/>
            <a:gdLst>
              <a:gd name="connsiteX0" fmla="*/ 0 w 1309862"/>
              <a:gd name="connsiteY0" fmla="*/ 0 h 1181808"/>
              <a:gd name="connsiteX1" fmla="*/ 1309862 w 1309862"/>
              <a:gd name="connsiteY1" fmla="*/ 0 h 1181808"/>
              <a:gd name="connsiteX2" fmla="*/ 1309862 w 1309862"/>
              <a:gd name="connsiteY2" fmla="*/ 1181808 h 1181808"/>
              <a:gd name="connsiteX3" fmla="*/ 0 w 1309862"/>
              <a:gd name="connsiteY3" fmla="*/ 1181808 h 1181808"/>
            </a:gdLst>
            <a:ahLst/>
            <a:cxnLst>
              <a:cxn ang="0">
                <a:pos x="connsiteX0" y="connsiteY0"/>
              </a:cxn>
              <a:cxn ang="0">
                <a:pos x="connsiteX1" y="connsiteY1"/>
              </a:cxn>
              <a:cxn ang="0">
                <a:pos x="connsiteX2" y="connsiteY2"/>
              </a:cxn>
              <a:cxn ang="0">
                <a:pos x="connsiteX3" y="connsiteY3"/>
              </a:cxn>
            </a:cxnLst>
            <a:rect l="l" t="t" r="r" b="b"/>
            <a:pathLst>
              <a:path w="1309862" h="1181808">
                <a:moveTo>
                  <a:pt x="0" y="0"/>
                </a:moveTo>
                <a:lnTo>
                  <a:pt x="1309862" y="0"/>
                </a:lnTo>
                <a:lnTo>
                  <a:pt x="1309862" y="1181808"/>
                </a:lnTo>
                <a:lnTo>
                  <a:pt x="0" y="1181808"/>
                </a:lnTo>
                <a:close/>
              </a:path>
            </a:pathLst>
          </a:custGeom>
        </p:spPr>
      </p:pic>
    </p:spTree>
    <p:extLst>
      <p:ext uri="{BB962C8B-B14F-4D97-AF65-F5344CB8AC3E}">
        <p14:creationId xmlns:p14="http://schemas.microsoft.com/office/powerpoint/2010/main" val="372942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A1E82-CA45-8DCA-7243-028764C0D63E}"/>
            </a:ext>
          </a:extLst>
        </p:cNvPr>
        <p:cNvGrpSpPr/>
        <p:nvPr/>
      </p:nvGrpSpPr>
      <p:grpSpPr>
        <a:xfrm>
          <a:off x="0" y="0"/>
          <a:ext cx="0" cy="0"/>
          <a:chOff x="0" y="0"/>
          <a:chExt cx="0" cy="0"/>
        </a:xfrm>
      </p:grpSpPr>
      <p:sp>
        <p:nvSpPr>
          <p:cNvPr id="25" name="Rectangle: Top Corners Rounded 24">
            <a:extLst>
              <a:ext uri="{FF2B5EF4-FFF2-40B4-BE49-F238E27FC236}">
                <a16:creationId xmlns:a16="http://schemas.microsoft.com/office/drawing/2014/main" id="{DB7A6148-82DD-14C3-40E2-F8D093C2D1C5}"/>
              </a:ext>
            </a:extLst>
          </p:cNvPr>
          <p:cNvSpPr/>
          <p:nvPr/>
        </p:nvSpPr>
        <p:spPr>
          <a:xfrm>
            <a:off x="1946698" y="4767583"/>
            <a:ext cx="7542990" cy="899600"/>
          </a:xfrm>
          <a:prstGeom prst="round2SameRect">
            <a:avLst>
              <a:gd name="adj1" fmla="val 6508"/>
              <a:gd name="adj2" fmla="val 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lstStyle/>
          <a:p>
            <a:pPr marR="217170" algn="l">
              <a:spcAft>
                <a:spcPts val="600"/>
              </a:spcAft>
            </a:pPr>
            <a:endParaRPr lang="en-US" sz="1600" dirty="0">
              <a:solidFill>
                <a:schemeClr val="tx1"/>
              </a:solidFill>
            </a:endParaRPr>
          </a:p>
        </p:txBody>
      </p:sp>
      <p:sp>
        <p:nvSpPr>
          <p:cNvPr id="24" name="Rectangle: Top Corners Rounded 23">
            <a:extLst>
              <a:ext uri="{FF2B5EF4-FFF2-40B4-BE49-F238E27FC236}">
                <a16:creationId xmlns:a16="http://schemas.microsoft.com/office/drawing/2014/main" id="{E5ECA85A-1D5B-4E3A-53FD-159489CE6CB1}"/>
              </a:ext>
            </a:extLst>
          </p:cNvPr>
          <p:cNvSpPr/>
          <p:nvPr/>
        </p:nvSpPr>
        <p:spPr>
          <a:xfrm>
            <a:off x="1946698" y="3815949"/>
            <a:ext cx="7542990" cy="899600"/>
          </a:xfrm>
          <a:prstGeom prst="round2SameRect">
            <a:avLst>
              <a:gd name="adj1" fmla="val 6508"/>
              <a:gd name="adj2" fmla="val 0"/>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lstStyle/>
          <a:p>
            <a:pPr marR="217170" algn="l">
              <a:spcAft>
                <a:spcPts val="600"/>
              </a:spcAft>
            </a:pPr>
            <a:endParaRPr lang="en-US" sz="1600" dirty="0">
              <a:solidFill>
                <a:schemeClr val="tx1"/>
              </a:solidFill>
            </a:endParaRPr>
          </a:p>
        </p:txBody>
      </p:sp>
      <p:graphicFrame>
        <p:nvGraphicFramePr>
          <p:cNvPr id="61" name="think-cell data - do not delete" hidden="1">
            <a:extLst>
              <a:ext uri="{FF2B5EF4-FFF2-40B4-BE49-F238E27FC236}">
                <a16:creationId xmlns:a16="http://schemas.microsoft.com/office/drawing/2014/main" id="{FFA35E46-0F67-8B51-51A8-AC5A5CEAE00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1" name="think-cell data - do not delete" hidden="1">
                        <a:extLst>
                          <a:ext uri="{FF2B5EF4-FFF2-40B4-BE49-F238E27FC236}">
                            <a16:creationId xmlns:a16="http://schemas.microsoft.com/office/drawing/2014/main" id="{FFA35E46-0F67-8B51-51A8-AC5A5CEAE0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4" name="TextBox 63">
            <a:extLst>
              <a:ext uri="{FF2B5EF4-FFF2-40B4-BE49-F238E27FC236}">
                <a16:creationId xmlns:a16="http://schemas.microsoft.com/office/drawing/2014/main" id="{745E9D2F-AB80-99F4-C903-07C89BA98042}"/>
              </a:ext>
            </a:extLst>
          </p:cNvPr>
          <p:cNvSpPr txBox="1"/>
          <p:nvPr/>
        </p:nvSpPr>
        <p:spPr>
          <a:xfrm>
            <a:off x="304796" y="6503000"/>
            <a:ext cx="2336803" cy="138499"/>
          </a:xfrm>
          <a:prstGeom prst="rect">
            <a:avLst/>
          </a:prstGeom>
          <a:noFill/>
        </p:spPr>
        <p:txBody>
          <a:bodyPr wrap="square" lIns="0" tIns="0" rIns="0" bIns="0" rtlCol="0" anchor="ctr" anchorCtr="0">
            <a:spAutoFit/>
          </a:bodyPr>
          <a:lstStyle>
            <a:defPPr>
              <a:defRPr lang="en-US"/>
            </a:defPPr>
            <a:lvl1pPr>
              <a:defRPr sz="900">
                <a:solidFill>
                  <a:schemeClr val="tx1">
                    <a:lumMod val="65000"/>
                    <a:lumOff val="35000"/>
                  </a:schemeClr>
                </a:solidFill>
              </a:defRPr>
            </a:lvl1pPr>
          </a:lstStyle>
          <a:p>
            <a:pPr lvl="0"/>
            <a:r>
              <a:rPr lang="en-US" dirty="0">
                <a:solidFill>
                  <a:srgbClr val="9DCC38"/>
                </a:solidFill>
                <a:latin typeface="+mn-lt"/>
              </a:rPr>
              <a:t>CONFIDENTIAL</a:t>
            </a:r>
          </a:p>
        </p:txBody>
      </p:sp>
      <p:sp>
        <p:nvSpPr>
          <p:cNvPr id="2" name="Rectangle: Top Corners Rounded 1">
            <a:extLst>
              <a:ext uri="{FF2B5EF4-FFF2-40B4-BE49-F238E27FC236}">
                <a16:creationId xmlns:a16="http://schemas.microsoft.com/office/drawing/2014/main" id="{78A1DB53-AA49-8D88-3830-891632C639AE}"/>
              </a:ext>
            </a:extLst>
          </p:cNvPr>
          <p:cNvSpPr/>
          <p:nvPr/>
        </p:nvSpPr>
        <p:spPr>
          <a:xfrm>
            <a:off x="1946697" y="2764031"/>
            <a:ext cx="7542989" cy="1015925"/>
          </a:xfrm>
          <a:prstGeom prst="round2SameRect">
            <a:avLst>
              <a:gd name="adj1" fmla="val 6508"/>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lstStyle/>
          <a:p>
            <a:pPr marR="217170" algn="l">
              <a:spcAft>
                <a:spcPts val="600"/>
              </a:spcAft>
            </a:pPr>
            <a:endParaRPr lang="en-US" sz="1600" dirty="0">
              <a:solidFill>
                <a:schemeClr val="tx1"/>
              </a:solidFill>
            </a:endParaRPr>
          </a:p>
        </p:txBody>
      </p:sp>
      <p:sp>
        <p:nvSpPr>
          <p:cNvPr id="5" name="Rectangle 4">
            <a:extLst>
              <a:ext uri="{FF2B5EF4-FFF2-40B4-BE49-F238E27FC236}">
                <a16:creationId xmlns:a16="http://schemas.microsoft.com/office/drawing/2014/main" id="{D3F05BE6-99DC-2C1C-D22E-AE1ECBF072AE}"/>
              </a:ext>
            </a:extLst>
          </p:cNvPr>
          <p:cNvSpPr/>
          <p:nvPr/>
        </p:nvSpPr>
        <p:spPr>
          <a:xfrm rot="5400000">
            <a:off x="5252870" y="-5278699"/>
            <a:ext cx="1657506" cy="12220755"/>
          </a:xfrm>
          <a:prstGeom prst="rect">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bject 10">
            <a:extLst>
              <a:ext uri="{FF2B5EF4-FFF2-40B4-BE49-F238E27FC236}">
                <a16:creationId xmlns:a16="http://schemas.microsoft.com/office/drawing/2014/main" id="{90C5C110-0A3D-4EC3-55FC-26B88D16F8F5}"/>
              </a:ext>
            </a:extLst>
          </p:cNvPr>
          <p:cNvSpPr txBox="1">
            <a:spLocks/>
          </p:cNvSpPr>
          <p:nvPr/>
        </p:nvSpPr>
        <p:spPr>
          <a:xfrm>
            <a:off x="347887" y="706614"/>
            <a:ext cx="4603925" cy="4560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80000"/>
              </a:lnSpc>
              <a:spcBef>
                <a:spcPts val="100"/>
              </a:spcBef>
            </a:pPr>
            <a:r>
              <a:rPr lang="en-US" sz="3600" spc="-10" dirty="0">
                <a:solidFill>
                  <a:srgbClr val="8DBD29"/>
                </a:solidFill>
              </a:rPr>
              <a:t>Considerations</a:t>
            </a:r>
          </a:p>
        </p:txBody>
      </p:sp>
      <p:sp>
        <p:nvSpPr>
          <p:cNvPr id="8" name="Note on transportation/costs">
            <a:extLst>
              <a:ext uri="{FF2B5EF4-FFF2-40B4-BE49-F238E27FC236}">
                <a16:creationId xmlns:a16="http://schemas.microsoft.com/office/drawing/2014/main" id="{FDE3F3BD-AC5E-9DAC-B7F9-017C74285968}"/>
              </a:ext>
            </a:extLst>
          </p:cNvPr>
          <p:cNvSpPr txBox="1"/>
          <p:nvPr/>
        </p:nvSpPr>
        <p:spPr>
          <a:xfrm>
            <a:off x="1912003" y="2168495"/>
            <a:ext cx="4153726" cy="430887"/>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12700" algn="ctr">
              <a:lnSpc>
                <a:spcPct val="100000"/>
              </a:lnSpc>
              <a:spcBef>
                <a:spcPts val="90"/>
              </a:spcBef>
              <a:defRPr sz="2000">
                <a:solidFill>
                  <a:schemeClr val="bg1"/>
                </a:solidFill>
                <a:cs typeface="Tahom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800" b="1" dirty="0">
                <a:solidFill>
                  <a:srgbClr val="0F440E"/>
                </a:solidFill>
              </a:rPr>
              <a:t>BEST PRACTICES</a:t>
            </a:r>
          </a:p>
        </p:txBody>
      </p:sp>
      <p:grpSp>
        <p:nvGrpSpPr>
          <p:cNvPr id="9" name="Group 8">
            <a:extLst>
              <a:ext uri="{FF2B5EF4-FFF2-40B4-BE49-F238E27FC236}">
                <a16:creationId xmlns:a16="http://schemas.microsoft.com/office/drawing/2014/main" id="{55CD2124-EE1C-1475-B069-EA3776CC095D}"/>
              </a:ext>
            </a:extLst>
          </p:cNvPr>
          <p:cNvGrpSpPr/>
          <p:nvPr/>
        </p:nvGrpSpPr>
        <p:grpSpPr>
          <a:xfrm>
            <a:off x="1946698" y="2988995"/>
            <a:ext cx="510022" cy="509656"/>
            <a:chOff x="4926666" y="372255"/>
            <a:chExt cx="510022" cy="509656"/>
          </a:xfrm>
        </p:grpSpPr>
        <p:sp>
          <p:nvSpPr>
            <p:cNvPr id="10" name="Oval 9">
              <a:extLst>
                <a:ext uri="{FF2B5EF4-FFF2-40B4-BE49-F238E27FC236}">
                  <a16:creationId xmlns:a16="http://schemas.microsoft.com/office/drawing/2014/main" id="{74406DA1-4D7A-FC64-8997-B8230697FCAD}"/>
                </a:ext>
              </a:extLst>
            </p:cNvPr>
            <p:cNvSpPr/>
            <p:nvPr/>
          </p:nvSpPr>
          <p:spPr>
            <a:xfrm>
              <a:off x="4926666" y="372255"/>
              <a:ext cx="510022" cy="509656"/>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ea typeface="+mn-ea"/>
                <a:cs typeface="+mn-cs"/>
              </a:endParaRPr>
            </a:p>
          </p:txBody>
        </p:sp>
        <p:cxnSp>
          <p:nvCxnSpPr>
            <p:cNvPr id="11" name="Straight Arrow Connector 10">
              <a:extLst>
                <a:ext uri="{FF2B5EF4-FFF2-40B4-BE49-F238E27FC236}">
                  <a16:creationId xmlns:a16="http://schemas.microsoft.com/office/drawing/2014/main" id="{A774A46F-9C72-039B-8B32-3466F8C43802}"/>
                </a:ext>
              </a:extLst>
            </p:cNvPr>
            <p:cNvCxnSpPr>
              <a:cxnSpLocks/>
            </p:cNvCxnSpPr>
            <p:nvPr/>
          </p:nvCxnSpPr>
          <p:spPr>
            <a:xfrm rot="16200000">
              <a:off x="5181677" y="492892"/>
              <a:ext cx="0" cy="268382"/>
            </a:xfrm>
            <a:prstGeom prst="straightConnector1">
              <a:avLst/>
            </a:prstGeom>
            <a:ln w="31750" cap="rnd">
              <a:solidFill>
                <a:srgbClr val="8DBD29"/>
              </a:solidFill>
              <a:round/>
              <a:tailEnd type="arrow" w="lg" len="sm"/>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27A9F86B-2469-DACE-8079-76A0B099E5F1}"/>
              </a:ext>
            </a:extLst>
          </p:cNvPr>
          <p:cNvSpPr txBox="1"/>
          <p:nvPr/>
        </p:nvSpPr>
        <p:spPr>
          <a:xfrm>
            <a:off x="2885703" y="2920658"/>
            <a:ext cx="6336356" cy="738664"/>
          </a:xfrm>
          <a:prstGeom prst="rect">
            <a:avLst/>
          </a:prstGeom>
          <a:noFill/>
        </p:spPr>
        <p:txBody>
          <a:bodyPr vert="horz" wrap="square" lIns="0" tIns="0" rIns="0" bIns="0" rtlCol="0">
            <a:spAutoFit/>
          </a:bodyPr>
          <a:lstStyle/>
          <a:p>
            <a:pPr>
              <a:spcBef>
                <a:spcPts val="200"/>
              </a:spcBef>
              <a:spcAft>
                <a:spcPts val="300"/>
              </a:spcAft>
              <a:buClr>
                <a:srgbClr val="000000"/>
              </a:buClr>
            </a:pPr>
            <a:r>
              <a:rPr lang="en-US" sz="1600" dirty="0">
                <a:solidFill>
                  <a:srgbClr val="0F440E"/>
                </a:solidFill>
                <a:latin typeface="+mn-lt"/>
              </a:rPr>
              <a:t>Focus on efforts to improve our practices instead of using “greenwashing” language, such as “green”, “eco-friendly”, “natural” and “sustainable”</a:t>
            </a:r>
          </a:p>
        </p:txBody>
      </p:sp>
      <p:grpSp>
        <p:nvGrpSpPr>
          <p:cNvPr id="13" name="Group 12">
            <a:extLst>
              <a:ext uri="{FF2B5EF4-FFF2-40B4-BE49-F238E27FC236}">
                <a16:creationId xmlns:a16="http://schemas.microsoft.com/office/drawing/2014/main" id="{3AFFB3CC-DD53-209B-E6F0-28DB24CA6967}"/>
              </a:ext>
            </a:extLst>
          </p:cNvPr>
          <p:cNvGrpSpPr/>
          <p:nvPr/>
        </p:nvGrpSpPr>
        <p:grpSpPr>
          <a:xfrm>
            <a:off x="1946698" y="3992925"/>
            <a:ext cx="510022" cy="509656"/>
            <a:chOff x="4926666" y="372255"/>
            <a:chExt cx="510022" cy="509656"/>
          </a:xfrm>
        </p:grpSpPr>
        <p:sp>
          <p:nvSpPr>
            <p:cNvPr id="14" name="Oval 13">
              <a:extLst>
                <a:ext uri="{FF2B5EF4-FFF2-40B4-BE49-F238E27FC236}">
                  <a16:creationId xmlns:a16="http://schemas.microsoft.com/office/drawing/2014/main" id="{85C96AF3-FCA3-56B3-C18C-A7220E5748BB}"/>
                </a:ext>
              </a:extLst>
            </p:cNvPr>
            <p:cNvSpPr/>
            <p:nvPr/>
          </p:nvSpPr>
          <p:spPr>
            <a:xfrm>
              <a:off x="4926666" y="372255"/>
              <a:ext cx="510022" cy="509656"/>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ea typeface="+mn-ea"/>
                <a:cs typeface="+mn-cs"/>
              </a:endParaRPr>
            </a:p>
          </p:txBody>
        </p:sp>
        <p:cxnSp>
          <p:nvCxnSpPr>
            <p:cNvPr id="15" name="Straight Arrow Connector 14">
              <a:extLst>
                <a:ext uri="{FF2B5EF4-FFF2-40B4-BE49-F238E27FC236}">
                  <a16:creationId xmlns:a16="http://schemas.microsoft.com/office/drawing/2014/main" id="{882E7D8F-B477-DCA3-005E-844684FA5EBB}"/>
                </a:ext>
              </a:extLst>
            </p:cNvPr>
            <p:cNvCxnSpPr>
              <a:cxnSpLocks/>
            </p:cNvCxnSpPr>
            <p:nvPr/>
          </p:nvCxnSpPr>
          <p:spPr>
            <a:xfrm rot="16200000">
              <a:off x="5181677" y="492892"/>
              <a:ext cx="0" cy="268382"/>
            </a:xfrm>
            <a:prstGeom prst="straightConnector1">
              <a:avLst/>
            </a:prstGeom>
            <a:ln w="31750" cap="rnd">
              <a:solidFill>
                <a:srgbClr val="8DBD29"/>
              </a:solidFill>
              <a:round/>
              <a:tailEnd type="arrow" w="lg" len="sm"/>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24482878-2DBB-281E-72BC-E83CBA0AE6E6}"/>
              </a:ext>
            </a:extLst>
          </p:cNvPr>
          <p:cNvSpPr txBox="1"/>
          <p:nvPr/>
        </p:nvSpPr>
        <p:spPr>
          <a:xfrm>
            <a:off x="2885704" y="4140031"/>
            <a:ext cx="5745830" cy="246221"/>
          </a:xfrm>
          <a:prstGeom prst="rect">
            <a:avLst/>
          </a:prstGeom>
          <a:noFill/>
        </p:spPr>
        <p:txBody>
          <a:bodyPr vert="horz" wrap="square" lIns="0" tIns="0" rIns="0" bIns="0" rtlCol="0">
            <a:spAutoFit/>
          </a:bodyPr>
          <a:lstStyle/>
          <a:p>
            <a:pPr>
              <a:spcBef>
                <a:spcPts val="200"/>
              </a:spcBef>
              <a:spcAft>
                <a:spcPts val="300"/>
              </a:spcAft>
              <a:buClr>
                <a:srgbClr val="000000"/>
              </a:buClr>
            </a:pPr>
            <a:r>
              <a:rPr lang="en-US" sz="1600" dirty="0">
                <a:solidFill>
                  <a:srgbClr val="0F440E"/>
                </a:solidFill>
                <a:latin typeface="+mn-lt"/>
              </a:rPr>
              <a:t>Avoid using “pep+” or “PepsiCo Positive</a:t>
            </a:r>
            <a:r>
              <a:rPr lang="en-US" sz="1400" dirty="0">
                <a:solidFill>
                  <a:schemeClr val="tx1"/>
                </a:solidFill>
                <a:latin typeface="+mn-lt"/>
              </a:rPr>
              <a:t>”</a:t>
            </a:r>
          </a:p>
        </p:txBody>
      </p:sp>
      <p:grpSp>
        <p:nvGrpSpPr>
          <p:cNvPr id="17" name="Group 16">
            <a:extLst>
              <a:ext uri="{FF2B5EF4-FFF2-40B4-BE49-F238E27FC236}">
                <a16:creationId xmlns:a16="http://schemas.microsoft.com/office/drawing/2014/main" id="{8761728A-4948-3D9B-EF36-41A26CFA90A1}"/>
              </a:ext>
            </a:extLst>
          </p:cNvPr>
          <p:cNvGrpSpPr/>
          <p:nvPr/>
        </p:nvGrpSpPr>
        <p:grpSpPr>
          <a:xfrm>
            <a:off x="1946698" y="4996856"/>
            <a:ext cx="510022" cy="509656"/>
            <a:chOff x="4926666" y="372255"/>
            <a:chExt cx="510022" cy="509656"/>
          </a:xfrm>
        </p:grpSpPr>
        <p:sp>
          <p:nvSpPr>
            <p:cNvPr id="18" name="Oval 17">
              <a:extLst>
                <a:ext uri="{FF2B5EF4-FFF2-40B4-BE49-F238E27FC236}">
                  <a16:creationId xmlns:a16="http://schemas.microsoft.com/office/drawing/2014/main" id="{63A3C77C-472D-9B28-C40F-0A8A451D6EE1}"/>
                </a:ext>
              </a:extLst>
            </p:cNvPr>
            <p:cNvSpPr/>
            <p:nvPr/>
          </p:nvSpPr>
          <p:spPr>
            <a:xfrm>
              <a:off x="4926666" y="372255"/>
              <a:ext cx="510022" cy="509656"/>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ea typeface="+mn-ea"/>
                <a:cs typeface="+mn-cs"/>
              </a:endParaRPr>
            </a:p>
          </p:txBody>
        </p:sp>
        <p:cxnSp>
          <p:nvCxnSpPr>
            <p:cNvPr id="19" name="Straight Arrow Connector 18">
              <a:extLst>
                <a:ext uri="{FF2B5EF4-FFF2-40B4-BE49-F238E27FC236}">
                  <a16:creationId xmlns:a16="http://schemas.microsoft.com/office/drawing/2014/main" id="{81E6C361-9DB3-3774-6F8E-6EB2A7A2C821}"/>
                </a:ext>
              </a:extLst>
            </p:cNvPr>
            <p:cNvCxnSpPr>
              <a:cxnSpLocks/>
            </p:cNvCxnSpPr>
            <p:nvPr/>
          </p:nvCxnSpPr>
          <p:spPr>
            <a:xfrm rot="16200000">
              <a:off x="5181677" y="492892"/>
              <a:ext cx="0" cy="268382"/>
            </a:xfrm>
            <a:prstGeom prst="straightConnector1">
              <a:avLst/>
            </a:prstGeom>
            <a:ln w="31750" cap="rnd">
              <a:solidFill>
                <a:srgbClr val="8DBD29"/>
              </a:solidFill>
              <a:round/>
              <a:tailEnd type="arrow" w="lg" len="sm"/>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F9830A23-F52C-CA8A-5C9B-1BACFB9411E8}"/>
              </a:ext>
            </a:extLst>
          </p:cNvPr>
          <p:cNvSpPr txBox="1"/>
          <p:nvPr/>
        </p:nvSpPr>
        <p:spPr>
          <a:xfrm>
            <a:off x="2885703" y="4848051"/>
            <a:ext cx="6336355" cy="738664"/>
          </a:xfrm>
          <a:prstGeom prst="rect">
            <a:avLst/>
          </a:prstGeom>
          <a:noFill/>
        </p:spPr>
        <p:txBody>
          <a:bodyPr vert="horz" wrap="square" lIns="0" tIns="0" rIns="0" bIns="0" rtlCol="0">
            <a:spAutoFit/>
          </a:bodyPr>
          <a:lstStyle/>
          <a:p>
            <a:pPr algn="l">
              <a:spcBef>
                <a:spcPts val="200"/>
              </a:spcBef>
              <a:spcAft>
                <a:spcPts val="300"/>
              </a:spcAft>
              <a:buClr>
                <a:srgbClr val="000000"/>
              </a:buClr>
            </a:pPr>
            <a:r>
              <a:rPr lang="en-US" sz="1600" dirty="0">
                <a:solidFill>
                  <a:schemeClr val="bg1"/>
                </a:solidFill>
                <a:latin typeface="+mn-lt"/>
              </a:rPr>
              <a:t>Avoid any language that insinuates a claim to accomplish or execute a task. Rather, utilize language that leans toward “striving to” or “working towards” the end goal</a:t>
            </a:r>
          </a:p>
        </p:txBody>
      </p:sp>
      <p:cxnSp>
        <p:nvCxnSpPr>
          <p:cNvPr id="21" name="Straight Connector 20">
            <a:extLst>
              <a:ext uri="{FF2B5EF4-FFF2-40B4-BE49-F238E27FC236}">
                <a16:creationId xmlns:a16="http://schemas.microsoft.com/office/drawing/2014/main" id="{C1A1CE3D-83EF-ED95-A822-C3308C38DF06}"/>
              </a:ext>
            </a:extLst>
          </p:cNvPr>
          <p:cNvCxnSpPr>
            <a:cxnSpLocks/>
          </p:cNvCxnSpPr>
          <p:nvPr/>
        </p:nvCxnSpPr>
        <p:spPr>
          <a:xfrm>
            <a:off x="2786638" y="4715549"/>
            <a:ext cx="670304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A0F3841B-EE8C-ED0B-DD99-BD593B7A60A1}"/>
              </a:ext>
            </a:extLst>
          </p:cNvPr>
          <p:cNvPicPr>
            <a:picLocks noChangeAspect="1"/>
          </p:cNvPicPr>
          <p:nvPr/>
        </p:nvPicPr>
        <p:blipFill>
          <a:blip r:embed="rId6">
            <a:extLst>
              <a:ext uri="{96DAC541-7B7A-43D3-8B79-37D633B846F1}">
                <asvg:svgBlip xmlns:asvg="http://schemas.microsoft.com/office/drawing/2016/SVG/main" r:embed="rId7"/>
              </a:ext>
            </a:extLst>
          </a:blip>
          <a:srcRect b="7040"/>
          <a:stretch>
            <a:fillRect/>
          </a:stretch>
        </p:blipFill>
        <p:spPr>
          <a:xfrm>
            <a:off x="10515601" y="24404"/>
            <a:ext cx="1538868" cy="1627591"/>
          </a:xfrm>
          <a:prstGeom prst="rect">
            <a:avLst/>
          </a:prstGeom>
        </p:spPr>
      </p:pic>
      <p:cxnSp>
        <p:nvCxnSpPr>
          <p:cNvPr id="23" name="Straight Connector 22">
            <a:extLst>
              <a:ext uri="{FF2B5EF4-FFF2-40B4-BE49-F238E27FC236}">
                <a16:creationId xmlns:a16="http://schemas.microsoft.com/office/drawing/2014/main" id="{FD6276E0-170B-7BD9-3D33-EE61029FE9DD}"/>
              </a:ext>
            </a:extLst>
          </p:cNvPr>
          <p:cNvCxnSpPr>
            <a:cxnSpLocks/>
          </p:cNvCxnSpPr>
          <p:nvPr/>
        </p:nvCxnSpPr>
        <p:spPr>
          <a:xfrm flipV="1">
            <a:off x="2786638" y="3779956"/>
            <a:ext cx="6703048" cy="1"/>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016120B-492F-F456-654B-24C04A852D5D}"/>
              </a:ext>
            </a:extLst>
          </p:cNvPr>
          <p:cNvCxnSpPr>
            <a:cxnSpLocks/>
          </p:cNvCxnSpPr>
          <p:nvPr/>
        </p:nvCxnSpPr>
        <p:spPr>
          <a:xfrm>
            <a:off x="2786638" y="5667183"/>
            <a:ext cx="670304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F5FEB9F-D6E6-65B9-E977-B5EE627772F3}"/>
              </a:ext>
            </a:extLst>
          </p:cNvPr>
          <p:cNvSpPr/>
          <p:nvPr/>
        </p:nvSpPr>
        <p:spPr>
          <a:xfrm flipH="1">
            <a:off x="1904089" y="2764031"/>
            <a:ext cx="45719" cy="290315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latin typeface="+mj-lt"/>
            </a:endParaRPr>
          </a:p>
        </p:txBody>
      </p:sp>
      <p:sp>
        <p:nvSpPr>
          <p:cNvPr id="30" name="TextBox 29">
            <a:extLst>
              <a:ext uri="{FF2B5EF4-FFF2-40B4-BE49-F238E27FC236}">
                <a16:creationId xmlns:a16="http://schemas.microsoft.com/office/drawing/2014/main" id="{9EEAD795-090D-B920-BAA3-795F4242AFED}"/>
              </a:ext>
            </a:extLst>
          </p:cNvPr>
          <p:cNvSpPr txBox="1">
            <a:spLocks/>
          </p:cNvSpPr>
          <p:nvPr/>
        </p:nvSpPr>
        <p:spPr>
          <a:xfrm flipH="1">
            <a:off x="1904089" y="5660861"/>
            <a:ext cx="7585597"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defRPr/>
            </a:pPr>
            <a:endParaRPr lang="en-US" sz="1400" dirty="0">
              <a:solidFill>
                <a:schemeClr val="accent4">
                  <a:lumMod val="75000"/>
                </a:schemeClr>
              </a:solidFill>
            </a:endParaRPr>
          </a:p>
        </p:txBody>
      </p:sp>
    </p:spTree>
    <p:extLst>
      <p:ext uri="{BB962C8B-B14F-4D97-AF65-F5344CB8AC3E}">
        <p14:creationId xmlns:p14="http://schemas.microsoft.com/office/powerpoint/2010/main" val="207117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F440D"/>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99AA369-632B-1B7E-2631-2DE66511E16D}"/>
              </a:ext>
            </a:extLst>
          </p:cNvPr>
          <p:cNvSpPr txBox="1"/>
          <p:nvPr/>
        </p:nvSpPr>
        <p:spPr>
          <a:xfrm>
            <a:off x="271459" y="2431804"/>
            <a:ext cx="11615741"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rgbClr val="BFDE7D"/>
                </a:solidFill>
                <a:effectLst/>
                <a:uLnTx/>
                <a:uFillTx/>
                <a:latin typeface="GT Pressura LCG Black"/>
                <a:ea typeface="+mn-ea"/>
                <a:cs typeface="+mn-cs"/>
              </a:rPr>
              <a:t>ACTIVATION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noFill/>
                </a:ln>
                <a:solidFill>
                  <a:srgbClr val="9DCC38"/>
                </a:solidFill>
                <a:effectLst/>
                <a:uLnTx/>
                <a:uFillTx/>
                <a:latin typeface="GT Pressura LCG Black"/>
                <a:ea typeface="+mn-ea"/>
                <a:cs typeface="+mn-cs"/>
              </a:rPr>
              <a:t>IDEAS</a:t>
            </a:r>
          </a:p>
        </p:txBody>
      </p:sp>
      <p:sp>
        <p:nvSpPr>
          <p:cNvPr id="17" name="TextBox 16">
            <a:extLst>
              <a:ext uri="{FF2B5EF4-FFF2-40B4-BE49-F238E27FC236}">
                <a16:creationId xmlns:a16="http://schemas.microsoft.com/office/drawing/2014/main" id="{63C6832A-FDDB-0662-1EE1-3834AC8835AD}"/>
              </a:ext>
            </a:extLst>
          </p:cNvPr>
          <p:cNvSpPr txBox="1"/>
          <p:nvPr/>
        </p:nvSpPr>
        <p:spPr>
          <a:xfrm>
            <a:off x="304796" y="6503001"/>
            <a:ext cx="2336803" cy="138499"/>
          </a:xfrm>
          <a:prstGeom prst="rect">
            <a:avLst/>
          </a:prstGeom>
          <a:noFill/>
        </p:spPr>
        <p:txBody>
          <a:bodyPr wrap="square" lIns="0" tIns="0" rIns="0" bIns="0" rtlCol="0" anchor="ctr" anchorCtr="0">
            <a:spAutoFit/>
          </a:bodyPr>
          <a:lstStyle>
            <a:defPPr>
              <a:defRPr lang="en-US"/>
            </a:defPPr>
            <a:lvl1pPr>
              <a:defRPr sz="9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9DCC38"/>
                </a:solidFill>
                <a:effectLst/>
                <a:uLnTx/>
                <a:uFillTx/>
                <a:latin typeface="Gilroy Medium"/>
                <a:ea typeface="+mn-ea"/>
                <a:cs typeface="+mn-cs"/>
              </a:rPr>
              <a:t>CONFIDENTIAL</a:t>
            </a:r>
          </a:p>
        </p:txBody>
      </p:sp>
      <p:sp>
        <p:nvSpPr>
          <p:cNvPr id="18" name="TextBox 17">
            <a:extLst>
              <a:ext uri="{FF2B5EF4-FFF2-40B4-BE49-F238E27FC236}">
                <a16:creationId xmlns:a16="http://schemas.microsoft.com/office/drawing/2014/main" id="{16140D24-9724-7646-883A-3740F6CE7AB1}"/>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0" cap="none" spc="0" normalizeH="0" baseline="0" noProof="0" smtClean="0">
                <a:ln>
                  <a:noFill/>
                </a:ln>
                <a:solidFill>
                  <a:srgbClr val="9DCC38"/>
                </a:solidFill>
                <a:effectLst/>
                <a:uLnTx/>
                <a:uFillTx/>
                <a:latin typeface="Gilroy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50" b="0" i="0" u="none" strike="noStrike" kern="0" cap="none" spc="0" normalizeH="0" baseline="0" noProof="0" dirty="0">
              <a:ln>
                <a:noFill/>
              </a:ln>
              <a:solidFill>
                <a:srgbClr val="9DCC38"/>
              </a:solidFill>
              <a:effectLst/>
              <a:uLnTx/>
              <a:uFillTx/>
              <a:latin typeface="Gilroy Medium"/>
              <a:ea typeface="+mn-ea"/>
              <a:cs typeface="+mn-cs"/>
            </a:endParaRPr>
          </a:p>
        </p:txBody>
      </p:sp>
      <p:pic>
        <p:nvPicPr>
          <p:cNvPr id="20" name="Picture 19" descr="A green leaves on a black background&#10;&#10;Description automatically generated">
            <a:extLst>
              <a:ext uri="{FF2B5EF4-FFF2-40B4-BE49-F238E27FC236}">
                <a16:creationId xmlns:a16="http://schemas.microsoft.com/office/drawing/2014/main" id="{4207D61F-5AE3-868A-D96A-B794971F9BCD}"/>
              </a:ext>
            </a:extLst>
          </p:cNvPr>
          <p:cNvPicPr>
            <a:picLocks noChangeAspect="1"/>
          </p:cNvPicPr>
          <p:nvPr/>
        </p:nvPicPr>
        <p:blipFill rotWithShape="1">
          <a:blip r:embed="rId3"/>
          <a:srcRect b="20648"/>
          <a:stretch/>
        </p:blipFill>
        <p:spPr>
          <a:xfrm>
            <a:off x="7493000" y="4661276"/>
            <a:ext cx="4421524" cy="2196724"/>
          </a:xfrm>
          <a:prstGeom prst="rect">
            <a:avLst/>
          </a:prstGeom>
        </p:spPr>
      </p:pic>
      <p:pic>
        <p:nvPicPr>
          <p:cNvPr id="21" name="Picture 20" descr="A green leaves on a black background&#10;&#10;Description automatically generated">
            <a:extLst>
              <a:ext uri="{FF2B5EF4-FFF2-40B4-BE49-F238E27FC236}">
                <a16:creationId xmlns:a16="http://schemas.microsoft.com/office/drawing/2014/main" id="{26930E96-2C4C-D554-866D-2740B3AAE00E}"/>
              </a:ext>
            </a:extLst>
          </p:cNvPr>
          <p:cNvPicPr>
            <a:picLocks noChangeAspect="1"/>
          </p:cNvPicPr>
          <p:nvPr/>
        </p:nvPicPr>
        <p:blipFill rotWithShape="1">
          <a:blip r:embed="rId4"/>
          <a:srcRect t="51758" r="6589"/>
          <a:stretch/>
        </p:blipFill>
        <p:spPr>
          <a:xfrm>
            <a:off x="9884487" y="0"/>
            <a:ext cx="2307513" cy="1245807"/>
          </a:xfrm>
          <a:prstGeom prst="rect">
            <a:avLst/>
          </a:prstGeom>
        </p:spPr>
      </p:pic>
      <p:sp>
        <p:nvSpPr>
          <p:cNvPr id="2" name="TextBox 1">
            <a:extLst>
              <a:ext uri="{FF2B5EF4-FFF2-40B4-BE49-F238E27FC236}">
                <a16:creationId xmlns:a16="http://schemas.microsoft.com/office/drawing/2014/main" id="{56A8AB5C-E6C7-F7A7-521A-94BFD040CADD}"/>
              </a:ext>
            </a:extLst>
          </p:cNvPr>
          <p:cNvSpPr txBox="1"/>
          <p:nvPr/>
        </p:nvSpPr>
        <p:spPr>
          <a:xfrm>
            <a:off x="301754" y="6225540"/>
            <a:ext cx="7006895"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All images FPO. Please work with your team to create imagery specific to your activation.</a:t>
            </a:r>
            <a:endParaRPr kumimoji="0" lang="en-US" sz="800" b="0" i="0" u="none" strike="noStrike" kern="1200" cap="none" spc="0" normalizeH="0" baseline="0" noProof="0" dirty="0">
              <a:ln>
                <a:noFill/>
              </a:ln>
              <a:solidFill>
                <a:prstClr val="white"/>
              </a:solidFill>
              <a:effectLst/>
              <a:uLnTx/>
              <a:uFillTx/>
              <a:latin typeface="Gilroy Medium"/>
              <a:ea typeface="+mn-ea"/>
              <a:cs typeface="Leelawadee" panose="020B0502040204020203" pitchFamily="34" charset="-34"/>
            </a:endParaRPr>
          </a:p>
        </p:txBody>
      </p:sp>
    </p:spTree>
    <p:extLst>
      <p:ext uri="{BB962C8B-B14F-4D97-AF65-F5344CB8AC3E}">
        <p14:creationId xmlns:p14="http://schemas.microsoft.com/office/powerpoint/2010/main" val="3646269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een leaf pattern with a few green leaves&#10;&#10;AI-generated content may be incorrect.">
            <a:extLst>
              <a:ext uri="{FF2B5EF4-FFF2-40B4-BE49-F238E27FC236}">
                <a16:creationId xmlns:a16="http://schemas.microsoft.com/office/drawing/2014/main" id="{5B6D3324-CF36-9B19-882E-55428DF78299}"/>
              </a:ext>
            </a:extLst>
          </p:cNvPr>
          <p:cNvPicPr>
            <a:picLocks noChangeAspect="1"/>
          </p:cNvPicPr>
          <p:nvPr/>
        </p:nvPicPr>
        <p:blipFill rotWithShape="1">
          <a:blip r:embed="rId3">
            <a:alphaModFix/>
          </a:blip>
          <a:srcRect l="21741" r="21741"/>
          <a:stretch>
            <a:fillRect/>
          </a:stretch>
        </p:blipFill>
        <p:spPr>
          <a:xfrm>
            <a:off x="-1" y="1911763"/>
            <a:ext cx="4484914" cy="4463637"/>
          </a:xfrm>
          <a:custGeom>
            <a:avLst/>
            <a:gdLst>
              <a:gd name="connsiteX0" fmla="*/ 0 w 4484914"/>
              <a:gd name="connsiteY0" fmla="*/ 0 h 4463637"/>
              <a:gd name="connsiteX1" fmla="*/ 4484914 w 4484914"/>
              <a:gd name="connsiteY1" fmla="*/ 0 h 4463637"/>
              <a:gd name="connsiteX2" fmla="*/ 4484914 w 4484914"/>
              <a:gd name="connsiteY2" fmla="*/ 4463637 h 4463637"/>
              <a:gd name="connsiteX3" fmla="*/ 0 w 4484914"/>
              <a:gd name="connsiteY3" fmla="*/ 4463637 h 4463637"/>
            </a:gdLst>
            <a:ahLst/>
            <a:cxnLst>
              <a:cxn ang="0">
                <a:pos x="connsiteX0" y="connsiteY0"/>
              </a:cxn>
              <a:cxn ang="0">
                <a:pos x="connsiteX1" y="connsiteY1"/>
              </a:cxn>
              <a:cxn ang="0">
                <a:pos x="connsiteX2" y="connsiteY2"/>
              </a:cxn>
              <a:cxn ang="0">
                <a:pos x="connsiteX3" y="connsiteY3"/>
              </a:cxn>
            </a:cxnLst>
            <a:rect l="l" t="t" r="r" b="b"/>
            <a:pathLst>
              <a:path w="4484914" h="4463637">
                <a:moveTo>
                  <a:pt x="0" y="0"/>
                </a:moveTo>
                <a:lnTo>
                  <a:pt x="4484914" y="0"/>
                </a:lnTo>
                <a:lnTo>
                  <a:pt x="4484914" y="4463637"/>
                </a:lnTo>
                <a:lnTo>
                  <a:pt x="0" y="4463637"/>
                </a:lnTo>
                <a:close/>
              </a:path>
            </a:pathLst>
          </a:custGeom>
        </p:spPr>
      </p:pic>
      <p:sp>
        <p:nvSpPr>
          <p:cNvPr id="16" name="Rectangle 15">
            <a:extLst>
              <a:ext uri="{FF2B5EF4-FFF2-40B4-BE49-F238E27FC236}">
                <a16:creationId xmlns:a16="http://schemas.microsoft.com/office/drawing/2014/main" id="{FC317BCC-47D2-60C4-5332-986E60727048}"/>
              </a:ext>
            </a:extLst>
          </p:cNvPr>
          <p:cNvSpPr/>
          <p:nvPr/>
        </p:nvSpPr>
        <p:spPr>
          <a:xfrm>
            <a:off x="-1" y="1911762"/>
            <a:ext cx="4484915" cy="4463637"/>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a:endParaRPr lang="en-US" kern="1200" dirty="0"/>
          </a:p>
        </p:txBody>
      </p:sp>
      <p:pic>
        <p:nvPicPr>
          <p:cNvPr id="2" name="Graphic 1">
            <a:extLst>
              <a:ext uri="{FF2B5EF4-FFF2-40B4-BE49-F238E27FC236}">
                <a16:creationId xmlns:a16="http://schemas.microsoft.com/office/drawing/2014/main" id="{A09DBF24-DE90-D023-CE8B-BD29188F70BB}"/>
              </a:ext>
            </a:extLst>
          </p:cNvPr>
          <p:cNvPicPr>
            <a:picLocks noChangeAspect="1"/>
          </p:cNvPicPr>
          <p:nvPr/>
        </p:nvPicPr>
        <p:blipFill>
          <a:blip r:embed="rId4">
            <a:extLst>
              <a:ext uri="{96DAC541-7B7A-43D3-8B79-37D633B846F1}">
                <asvg:svgBlip xmlns:asvg="http://schemas.microsoft.com/office/drawing/2016/SVG/main" r:embed="rId5"/>
              </a:ext>
            </a:extLst>
          </a:blip>
          <a:srcRect t="26499"/>
          <a:stretch>
            <a:fillRect/>
          </a:stretch>
        </p:blipFill>
        <p:spPr>
          <a:xfrm flipH="1">
            <a:off x="3799840" y="1"/>
            <a:ext cx="1749196" cy="1462788"/>
          </a:xfrm>
          <a:custGeom>
            <a:avLst/>
            <a:gdLst>
              <a:gd name="connsiteX0" fmla="*/ 0 w 2272200"/>
              <a:gd name="connsiteY0" fmla="*/ 0 h 1900157"/>
              <a:gd name="connsiteX1" fmla="*/ 2272200 w 2272200"/>
              <a:gd name="connsiteY1" fmla="*/ 0 h 1900157"/>
              <a:gd name="connsiteX2" fmla="*/ 2272200 w 2272200"/>
              <a:gd name="connsiteY2" fmla="*/ 1900157 h 1900157"/>
              <a:gd name="connsiteX3" fmla="*/ 0 w 2272200"/>
              <a:gd name="connsiteY3" fmla="*/ 1900157 h 1900157"/>
            </a:gdLst>
            <a:ahLst/>
            <a:cxnLst>
              <a:cxn ang="0">
                <a:pos x="connsiteX0" y="connsiteY0"/>
              </a:cxn>
              <a:cxn ang="0">
                <a:pos x="connsiteX1" y="connsiteY1"/>
              </a:cxn>
              <a:cxn ang="0">
                <a:pos x="connsiteX2" y="connsiteY2"/>
              </a:cxn>
              <a:cxn ang="0">
                <a:pos x="connsiteX3" y="connsiteY3"/>
              </a:cxn>
            </a:cxnLst>
            <a:rect l="l" t="t" r="r" b="b"/>
            <a:pathLst>
              <a:path w="2272200" h="1900157">
                <a:moveTo>
                  <a:pt x="0" y="0"/>
                </a:moveTo>
                <a:lnTo>
                  <a:pt x="2272200" y="0"/>
                </a:lnTo>
                <a:lnTo>
                  <a:pt x="2272200" y="1900157"/>
                </a:lnTo>
                <a:lnTo>
                  <a:pt x="0" y="1900157"/>
                </a:lnTo>
                <a:close/>
              </a:path>
            </a:pathLst>
          </a:custGeom>
        </p:spPr>
      </p:pic>
      <p:cxnSp>
        <p:nvCxnSpPr>
          <p:cNvPr id="19" name="Straight Connector 18">
            <a:extLst>
              <a:ext uri="{FF2B5EF4-FFF2-40B4-BE49-F238E27FC236}">
                <a16:creationId xmlns:a16="http://schemas.microsoft.com/office/drawing/2014/main" id="{5272C356-CC24-310F-7DBE-AF8C5DF8D17D}"/>
              </a:ext>
            </a:extLst>
          </p:cNvPr>
          <p:cNvCxnSpPr>
            <a:cxnSpLocks/>
          </p:cNvCxnSpPr>
          <p:nvPr/>
        </p:nvCxnSpPr>
        <p:spPr>
          <a:xfrm>
            <a:off x="0" y="1911763"/>
            <a:ext cx="4484915"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Single Corner Rounded 19">
            <a:extLst>
              <a:ext uri="{FF2B5EF4-FFF2-40B4-BE49-F238E27FC236}">
                <a16:creationId xmlns:a16="http://schemas.microsoft.com/office/drawing/2014/main" id="{8ED3770C-39CE-8814-758E-40C18291F45F}"/>
              </a:ext>
            </a:extLst>
          </p:cNvPr>
          <p:cNvSpPr/>
          <p:nvPr/>
        </p:nvSpPr>
        <p:spPr>
          <a:xfrm flipH="1">
            <a:off x="4484913" y="304800"/>
            <a:ext cx="7448001" cy="5590351"/>
          </a:xfrm>
          <a:prstGeom prst="round1Rect">
            <a:avLst>
              <a:gd name="adj" fmla="val 5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CD41E134-48F0-9321-571C-EC24615F412C}"/>
              </a:ext>
            </a:extLst>
          </p:cNvPr>
          <p:cNvSpPr/>
          <p:nvPr/>
        </p:nvSpPr>
        <p:spPr>
          <a:xfrm flipH="1">
            <a:off x="4581600" y="400051"/>
            <a:ext cx="7351316" cy="5495925"/>
          </a:xfrm>
          <a:custGeom>
            <a:avLst/>
            <a:gdLst>
              <a:gd name="connsiteX0" fmla="*/ 7085442 w 7351316"/>
              <a:gd name="connsiteY0" fmla="*/ 0 h 5495925"/>
              <a:gd name="connsiteX1" fmla="*/ 0 w 7351316"/>
              <a:gd name="connsiteY1" fmla="*/ 0 h 5495925"/>
              <a:gd name="connsiteX2" fmla="*/ 0 w 7351316"/>
              <a:gd name="connsiteY2" fmla="*/ 5495925 h 5495925"/>
              <a:gd name="connsiteX3" fmla="*/ 7351316 w 7351316"/>
              <a:gd name="connsiteY3" fmla="*/ 5495925 h 5495925"/>
              <a:gd name="connsiteX4" fmla="*/ 7351316 w 7351316"/>
              <a:gd name="connsiteY4" fmla="*/ 265874 h 5495925"/>
              <a:gd name="connsiteX5" fmla="*/ 7085442 w 7351316"/>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6" h="5495925">
                <a:moveTo>
                  <a:pt x="7085442" y="0"/>
                </a:moveTo>
                <a:lnTo>
                  <a:pt x="0" y="0"/>
                </a:lnTo>
                <a:lnTo>
                  <a:pt x="0" y="5495925"/>
                </a:lnTo>
                <a:lnTo>
                  <a:pt x="7351316" y="5495925"/>
                </a:lnTo>
                <a:lnTo>
                  <a:pt x="7351316" y="265874"/>
                </a:lnTo>
                <a:cubicBezTo>
                  <a:pt x="7351316" y="119036"/>
                  <a:pt x="7232280" y="0"/>
                  <a:pt x="70854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Box 22">
            <a:extLst>
              <a:ext uri="{FF2B5EF4-FFF2-40B4-BE49-F238E27FC236}">
                <a16:creationId xmlns:a16="http://schemas.microsoft.com/office/drawing/2014/main" id="{4AB5F5F9-A2ED-ECF9-F89C-9B69299473E8}"/>
              </a:ext>
            </a:extLst>
          </p:cNvPr>
          <p:cNvSpPr txBox="1">
            <a:spLocks/>
          </p:cNvSpPr>
          <p:nvPr/>
        </p:nvSpPr>
        <p:spPr>
          <a:xfrm flipH="1">
            <a:off x="0" y="5895975"/>
            <a:ext cx="11932916" cy="479423"/>
          </a:xfrm>
          <a:custGeom>
            <a:avLst/>
            <a:gdLst>
              <a:gd name="connsiteX0" fmla="*/ 11932916 w 11932916"/>
              <a:gd name="connsiteY0" fmla="*/ 0 h 548640"/>
              <a:gd name="connsiteX1" fmla="*/ 0 w 11932916"/>
              <a:gd name="connsiteY1" fmla="*/ 0 h 548640"/>
              <a:gd name="connsiteX2" fmla="*/ 0 w 11932916"/>
              <a:gd name="connsiteY2" fmla="*/ 402916 h 548640"/>
              <a:gd name="connsiteX3" fmla="*/ 11451 w 11932916"/>
              <a:gd name="connsiteY3" fmla="*/ 459634 h 548640"/>
              <a:gd name="connsiteX4" fmla="*/ 145728 w 11932916"/>
              <a:gd name="connsiteY4" fmla="*/ 548639 h 548640"/>
              <a:gd name="connsiteX5" fmla="*/ 0 w 11932916"/>
              <a:gd name="connsiteY5" fmla="*/ 548639 h 548640"/>
              <a:gd name="connsiteX6" fmla="*/ 0 w 11932916"/>
              <a:gd name="connsiteY6" fmla="*/ 548640 h 548640"/>
              <a:gd name="connsiteX7" fmla="*/ 11932916 w 11932916"/>
              <a:gd name="connsiteY7"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2916" h="548640">
                <a:moveTo>
                  <a:pt x="11932916" y="0"/>
                </a:moveTo>
                <a:lnTo>
                  <a:pt x="0" y="0"/>
                </a:lnTo>
                <a:lnTo>
                  <a:pt x="0" y="402916"/>
                </a:lnTo>
                <a:lnTo>
                  <a:pt x="11451" y="459634"/>
                </a:lnTo>
                <a:cubicBezTo>
                  <a:pt x="33574" y="511938"/>
                  <a:pt x="85365" y="548639"/>
                  <a:pt x="145728" y="548639"/>
                </a:cubicBezTo>
                <a:lnTo>
                  <a:pt x="0" y="548639"/>
                </a:lnTo>
                <a:lnTo>
                  <a:pt x="0" y="548640"/>
                </a:lnTo>
                <a:lnTo>
                  <a:pt x="11932916" y="548640"/>
                </a:lnTo>
                <a:close/>
              </a:path>
            </a:pathLst>
          </a:custGeom>
          <a:solidFill>
            <a:srgbClr val="204D0B"/>
          </a:solidFill>
          <a:ln w="25400" cap="flat">
            <a:noFill/>
            <a:prstDash val="solid"/>
            <a:round/>
          </a:ln>
          <a:effectLst>
            <a:outerShdw blurRad="190500" algn="ctr" rotWithShape="0">
              <a:schemeClr val="bg1">
                <a:lumMod val="50000"/>
                <a:alpha val="18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0896" tIns="0" rIns="91440" bIns="0" numCol="1" spcCol="38100" rtlCol="0" anchor="ctr">
            <a:noAutofit/>
          </a:bodyPr>
          <a:lstStyle>
            <a:defPPr>
              <a:defRPr lang="en-US"/>
            </a:defPPr>
            <a:lvl1pPr lvl="0" algn="ctr">
              <a:defRPr sz="2000" b="1"/>
            </a:lvl1pPr>
            <a:lvl2pPr marL="0" indent="0" algn="l" defTabSz="1828800" rtl="0" eaLnBrk="1" latinLnBrk="0" hangingPunct="1">
              <a:lnSpc>
                <a:spcPct val="100000"/>
              </a:lnSpc>
              <a:spcBef>
                <a:spcPts val="1200"/>
              </a:spcBef>
              <a:buClr>
                <a:schemeClr val="accent1"/>
              </a:buClr>
              <a:buFont typeface="Arial" panose="020B0604020202020204" pitchFamily="34" charset="0"/>
              <a:buNone/>
              <a:defRPr sz="2800" kern="1200">
                <a:solidFill>
                  <a:schemeClr val="tx2"/>
                </a:solidFill>
                <a:latin typeface="+mn-lt"/>
                <a:ea typeface="+mn-ea"/>
                <a:cs typeface="+mn-cs"/>
              </a:defRPr>
            </a:lvl2pPr>
            <a:lvl3pPr marL="731520" indent="-365760" algn="l" defTabSz="1828800" rtl="0" eaLnBrk="1" latinLnBrk="0" hangingPunct="1">
              <a:lnSpc>
                <a:spcPct val="100000"/>
              </a:lnSpc>
              <a:spcBef>
                <a:spcPts val="1200"/>
              </a:spcBef>
              <a:buFont typeface="Arial" panose="020B0604020202020204" pitchFamily="34" charset="0"/>
              <a:buChar char="–"/>
              <a:defRPr sz="2400" kern="1200">
                <a:solidFill>
                  <a:schemeClr val="tx2"/>
                </a:solidFill>
                <a:latin typeface="+mn-lt"/>
                <a:ea typeface="+mn-ea"/>
                <a:cs typeface="+mn-cs"/>
              </a:defRPr>
            </a:lvl3pPr>
            <a:lvl4pPr marL="1097280" indent="-365760" algn="l" defTabSz="1828800" rtl="0" eaLnBrk="1" latinLnBrk="0" hangingPunct="1">
              <a:lnSpc>
                <a:spcPct val="100000"/>
              </a:lnSpc>
              <a:spcBef>
                <a:spcPts val="1200"/>
              </a:spcBef>
              <a:buFont typeface="Arial" panose="020B0604020202020204" pitchFamily="34" charset="0"/>
              <a:buChar char="•"/>
              <a:defRPr sz="2200" kern="1200">
                <a:solidFill>
                  <a:schemeClr val="tx2"/>
                </a:solidFill>
                <a:latin typeface="+mn-lt"/>
                <a:ea typeface="+mn-ea"/>
                <a:cs typeface="+mn-cs"/>
              </a:defRPr>
            </a:lvl4pPr>
            <a:lvl5pPr marL="1463040" indent="-365760" algn="l" defTabSz="1828800" rtl="0" eaLnBrk="1" latinLnBrk="0" hangingPunct="1">
              <a:lnSpc>
                <a:spcPct val="100000"/>
              </a:lnSpc>
              <a:spcBef>
                <a:spcPts val="1200"/>
              </a:spcBef>
              <a:buClr>
                <a:schemeClr val="tx2">
                  <a:lumMod val="60000"/>
                  <a:lumOff val="40000"/>
                </a:schemeClr>
              </a:buClr>
              <a:buFont typeface="Arial" panose="020B0604020202020204" pitchFamily="34" charset="0"/>
              <a:buChar char="–"/>
              <a:defRPr sz="21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defRPr/>
            </a:pPr>
            <a:endParaRPr lang="en-US" sz="1400" dirty="0">
              <a:solidFill>
                <a:schemeClr val="accent4">
                  <a:lumMod val="75000"/>
                </a:schemeClr>
              </a:solidFill>
            </a:endParaRPr>
          </a:p>
        </p:txBody>
      </p:sp>
      <p:sp>
        <p:nvSpPr>
          <p:cNvPr id="24" name="object 6">
            <a:extLst>
              <a:ext uri="{FF2B5EF4-FFF2-40B4-BE49-F238E27FC236}">
                <a16:creationId xmlns:a16="http://schemas.microsoft.com/office/drawing/2014/main" id="{9A46B1D9-7E21-A01A-9D95-F9CE23D04D43}"/>
              </a:ext>
            </a:extLst>
          </p:cNvPr>
          <p:cNvSpPr txBox="1"/>
          <p:nvPr/>
        </p:nvSpPr>
        <p:spPr>
          <a:xfrm>
            <a:off x="1603645" y="5965960"/>
            <a:ext cx="1644175" cy="164019"/>
          </a:xfrm>
          <a:prstGeom prst="rect">
            <a:avLst/>
          </a:prstGeom>
        </p:spPr>
        <p:txBody>
          <a:bodyPr vert="horz" wrap="square" lIns="0" tIns="0" rIns="0" bIns="0" rtlCol="0" anchor="t" anchorCtr="0">
            <a:spAutoFit/>
          </a:bodyPr>
          <a:lstStyle/>
          <a:p>
            <a:pPr marL="10583" marR="4233">
              <a:lnSpc>
                <a:spcPct val="113700"/>
              </a:lnSpc>
              <a:spcBef>
                <a:spcPts val="83"/>
              </a:spcBef>
            </a:pPr>
            <a:r>
              <a:rPr lang="en-US" sz="1000" dirty="0">
                <a:solidFill>
                  <a:schemeClr val="bg1"/>
                </a:solidFill>
                <a:latin typeface="+mn-lt"/>
                <a:cs typeface="Graphik Medium"/>
              </a:rPr>
              <a:t>See</a:t>
            </a:r>
            <a:r>
              <a:rPr lang="en-US" sz="1000" spc="-12" dirty="0">
                <a:solidFill>
                  <a:schemeClr val="bg1"/>
                </a:solidFill>
                <a:latin typeface="+mn-lt"/>
                <a:cs typeface="Graphik Medium"/>
              </a:rPr>
              <a:t> </a:t>
            </a:r>
            <a:r>
              <a:rPr lang="en-US" sz="1000" dirty="0">
                <a:solidFill>
                  <a:schemeClr val="bg1"/>
                </a:solidFill>
                <a:latin typeface="+mn-lt"/>
                <a:cs typeface="Graphik Medium"/>
              </a:rPr>
              <a:t>cost</a:t>
            </a:r>
            <a:r>
              <a:rPr lang="en-US" sz="1000" spc="-12" dirty="0">
                <a:solidFill>
                  <a:schemeClr val="bg1"/>
                </a:solidFill>
                <a:latin typeface="+mn-lt"/>
                <a:cs typeface="Graphik Medium"/>
              </a:rPr>
              <a:t> </a:t>
            </a:r>
            <a:r>
              <a:rPr lang="en-US" sz="1000" dirty="0">
                <a:solidFill>
                  <a:schemeClr val="bg1"/>
                </a:solidFill>
                <a:latin typeface="+mn-lt"/>
                <a:cs typeface="Graphik Medium"/>
              </a:rPr>
              <a:t>sheet</a:t>
            </a:r>
            <a:r>
              <a:rPr lang="en-US" sz="1000" spc="-8" dirty="0">
                <a:solidFill>
                  <a:schemeClr val="bg1"/>
                </a:solidFill>
                <a:latin typeface="+mn-lt"/>
                <a:cs typeface="Graphik Medium"/>
              </a:rPr>
              <a:t> </a:t>
            </a:r>
            <a:r>
              <a:rPr lang="en-US" sz="1000" dirty="0">
                <a:solidFill>
                  <a:schemeClr val="bg1"/>
                </a:solidFill>
                <a:latin typeface="+mn-lt"/>
                <a:cs typeface="Graphik Medium"/>
              </a:rPr>
              <a:t>for</a:t>
            </a:r>
            <a:r>
              <a:rPr lang="en-US" sz="1000" spc="-12" dirty="0">
                <a:solidFill>
                  <a:schemeClr val="bg1"/>
                </a:solidFill>
                <a:latin typeface="+mn-lt"/>
                <a:cs typeface="Graphik Medium"/>
              </a:rPr>
              <a:t> </a:t>
            </a:r>
            <a:r>
              <a:rPr lang="en-US" sz="1000" spc="-8" dirty="0">
                <a:solidFill>
                  <a:schemeClr val="bg1"/>
                </a:solidFill>
                <a:latin typeface="+mn-lt"/>
                <a:cs typeface="Graphik Medium"/>
              </a:rPr>
              <a:t>pricing. </a:t>
            </a:r>
            <a:endParaRPr lang="en-US" sz="1000" dirty="0">
              <a:solidFill>
                <a:schemeClr val="bg1"/>
              </a:solidFill>
              <a:latin typeface="+mn-lt"/>
              <a:cs typeface="Graphik Medium"/>
            </a:endParaRPr>
          </a:p>
        </p:txBody>
      </p:sp>
      <p:sp>
        <p:nvSpPr>
          <p:cNvPr id="30" name="Title 118">
            <a:extLst>
              <a:ext uri="{FF2B5EF4-FFF2-40B4-BE49-F238E27FC236}">
                <a16:creationId xmlns:a16="http://schemas.microsoft.com/office/drawing/2014/main" id="{8DB6FCD6-FD57-BC96-3D17-CAB6B08C5839}"/>
              </a:ext>
            </a:extLst>
          </p:cNvPr>
          <p:cNvSpPr txBox="1">
            <a:spLocks/>
          </p:cNvSpPr>
          <p:nvPr/>
        </p:nvSpPr>
        <p:spPr>
          <a:xfrm>
            <a:off x="290511" y="686809"/>
            <a:ext cx="4194400" cy="1200329"/>
          </a:xfrm>
          <a:prstGeom prst="rect">
            <a:avLst/>
          </a:prstGeom>
        </p:spPr>
        <p:txBody>
          <a:bodyPr wrap="square" lIns="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marL="12700">
              <a:lnSpc>
                <a:spcPct val="100000"/>
              </a:lnSpc>
              <a:spcBef>
                <a:spcPts val="90"/>
              </a:spcBef>
            </a:pPr>
            <a:r>
              <a:rPr lang="en-US" sz="3600" dirty="0">
                <a:solidFill>
                  <a:schemeClr val="accent3"/>
                </a:solidFill>
                <a:ea typeface="+mn-ea"/>
                <a:cs typeface="Tahoma"/>
              </a:rPr>
              <a:t>3-Points For The Planet</a:t>
            </a:r>
          </a:p>
        </p:txBody>
      </p:sp>
      <p:sp>
        <p:nvSpPr>
          <p:cNvPr id="31" name="object 5">
            <a:extLst>
              <a:ext uri="{FF2B5EF4-FFF2-40B4-BE49-F238E27FC236}">
                <a16:creationId xmlns:a16="http://schemas.microsoft.com/office/drawing/2014/main" id="{5DB816A4-A43B-3B12-99B2-377E030E112D}"/>
              </a:ext>
            </a:extLst>
          </p:cNvPr>
          <p:cNvSpPr txBox="1"/>
          <p:nvPr/>
        </p:nvSpPr>
        <p:spPr>
          <a:xfrm>
            <a:off x="308029" y="2054611"/>
            <a:ext cx="3997819" cy="1538028"/>
          </a:xfrm>
          <a:prstGeom prst="rect">
            <a:avLst/>
          </a:prstGeom>
        </p:spPr>
        <p:txBody>
          <a:bodyPr vert="horz" wrap="square" lIns="0" tIns="29633" rIns="0" bIns="0" rtlCol="0">
            <a:spAutoFit/>
          </a:bodyPr>
          <a:lstStyle/>
          <a:p>
            <a:pPr>
              <a:spcBef>
                <a:spcPts val="233"/>
              </a:spcBef>
            </a:pPr>
            <a:r>
              <a:rPr lang="en-US" sz="1400" b="1">
                <a:solidFill>
                  <a:srgbClr val="9DCC38"/>
                </a:solidFill>
                <a:latin typeface="+mj-lt"/>
                <a:cs typeface="Graphik Black"/>
              </a:rPr>
              <a:t>ACTIVATION IDEA</a:t>
            </a:r>
            <a:endParaRPr lang="en-US" sz="1400">
              <a:solidFill>
                <a:srgbClr val="9DCC38"/>
              </a:solidFill>
              <a:latin typeface="+mj-lt"/>
              <a:cs typeface="Graphik Black"/>
            </a:endParaRPr>
          </a:p>
          <a:p>
            <a:pPr marR="141282"/>
            <a:r>
              <a:rPr lang="en-US" sz="1200">
                <a:solidFill>
                  <a:schemeClr val="bg1"/>
                </a:solidFill>
                <a:latin typeface="+mn-lt"/>
                <a:cs typeface="Graphik Medium"/>
              </a:rPr>
              <a:t>A </a:t>
            </a:r>
            <a:r>
              <a:rPr lang="en-US" sz="1200" dirty="0">
                <a:solidFill>
                  <a:schemeClr val="bg1"/>
                </a:solidFill>
                <a:latin typeface="+mn-lt"/>
                <a:cs typeface="Graphik Medium"/>
              </a:rPr>
              <a:t>basketball experience that lets students compete for prizes as they free-throw recyclable items. Two hoops are suspended over two recycling bins. Participants step up to the line and are timed to see how many free-throws they can make in 60 seconds. Students can see their recycling add up through the windows in each bin.</a:t>
            </a:r>
          </a:p>
        </p:txBody>
      </p:sp>
      <p:pic>
        <p:nvPicPr>
          <p:cNvPr id="46" name="Picture 45">
            <a:extLst>
              <a:ext uri="{FF2B5EF4-FFF2-40B4-BE49-F238E27FC236}">
                <a16:creationId xmlns:a16="http://schemas.microsoft.com/office/drawing/2014/main" id="{16B6C558-C0BF-53E0-9A70-ECA3E06597B3}"/>
              </a:ext>
            </a:extLst>
          </p:cNvPr>
          <p:cNvPicPr/>
          <p:nvPr/>
        </p:nvPicPr>
        <p:blipFill>
          <a:blip r:embed="rId6" cstate="print"/>
          <a:srcRect l="3216" t="2199" r="3216" b="2199"/>
          <a:stretch>
            <a:fillRect/>
          </a:stretch>
        </p:blipFill>
        <p:spPr>
          <a:xfrm>
            <a:off x="4581600" y="400051"/>
            <a:ext cx="7351317" cy="5495925"/>
          </a:xfrm>
          <a:custGeom>
            <a:avLst/>
            <a:gdLst>
              <a:gd name="connsiteX0" fmla="*/ 265874 w 7351317"/>
              <a:gd name="connsiteY0" fmla="*/ 0 h 5495925"/>
              <a:gd name="connsiteX1" fmla="*/ 7351317 w 7351317"/>
              <a:gd name="connsiteY1" fmla="*/ 0 h 5495925"/>
              <a:gd name="connsiteX2" fmla="*/ 7351317 w 7351317"/>
              <a:gd name="connsiteY2" fmla="*/ 5495925 h 5495925"/>
              <a:gd name="connsiteX3" fmla="*/ 0 w 7351317"/>
              <a:gd name="connsiteY3" fmla="*/ 5495925 h 5495925"/>
              <a:gd name="connsiteX4" fmla="*/ 0 w 7351317"/>
              <a:gd name="connsiteY4" fmla="*/ 265874 h 5495925"/>
              <a:gd name="connsiteX5" fmla="*/ 265874 w 7351317"/>
              <a:gd name="connsiteY5" fmla="*/ 0 h 549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317" h="5495925">
                <a:moveTo>
                  <a:pt x="265874" y="0"/>
                </a:moveTo>
                <a:lnTo>
                  <a:pt x="7351317" y="0"/>
                </a:lnTo>
                <a:lnTo>
                  <a:pt x="7351317" y="5495925"/>
                </a:lnTo>
                <a:lnTo>
                  <a:pt x="0" y="5495925"/>
                </a:lnTo>
                <a:lnTo>
                  <a:pt x="0" y="265874"/>
                </a:lnTo>
                <a:cubicBezTo>
                  <a:pt x="0" y="119036"/>
                  <a:pt x="119036" y="0"/>
                  <a:pt x="265874" y="0"/>
                </a:cubicBezTo>
                <a:close/>
              </a:path>
            </a:pathLst>
          </a:custGeom>
        </p:spPr>
      </p:pic>
      <p:sp>
        <p:nvSpPr>
          <p:cNvPr id="33" name="Rectangle 32">
            <a:extLst>
              <a:ext uri="{FF2B5EF4-FFF2-40B4-BE49-F238E27FC236}">
                <a16:creationId xmlns:a16="http://schemas.microsoft.com/office/drawing/2014/main" id="{530C7E88-9493-AFC2-FE98-0557DA426B9A}"/>
              </a:ext>
            </a:extLst>
          </p:cNvPr>
          <p:cNvSpPr/>
          <p:nvPr/>
        </p:nvSpPr>
        <p:spPr>
          <a:xfrm flipH="1">
            <a:off x="11887197" y="0"/>
            <a:ext cx="45719" cy="589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latin typeface="+mj-lt"/>
            </a:endParaRPr>
          </a:p>
        </p:txBody>
      </p:sp>
      <p:sp>
        <p:nvSpPr>
          <p:cNvPr id="3" name="Rectangle: Rounded Corners 2">
            <a:extLst>
              <a:ext uri="{FF2B5EF4-FFF2-40B4-BE49-F238E27FC236}">
                <a16:creationId xmlns:a16="http://schemas.microsoft.com/office/drawing/2014/main" id="{96137B4B-5087-FB37-5D76-66FFC7CB7F45}"/>
              </a:ext>
            </a:extLst>
          </p:cNvPr>
          <p:cNvSpPr/>
          <p:nvPr/>
        </p:nvSpPr>
        <p:spPr>
          <a:xfrm>
            <a:off x="324695" y="5970086"/>
            <a:ext cx="1108800" cy="331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8">
            <a:extLst>
              <a:ext uri="{FF2B5EF4-FFF2-40B4-BE49-F238E27FC236}">
                <a16:creationId xmlns:a16="http://schemas.microsoft.com/office/drawing/2014/main" id="{A056FD5A-DD47-96A5-C98D-007A4AC96431}"/>
              </a:ext>
            </a:extLst>
          </p:cNvPr>
          <p:cNvSpPr/>
          <p:nvPr/>
        </p:nvSpPr>
        <p:spPr>
          <a:xfrm>
            <a:off x="378071" y="6023462"/>
            <a:ext cx="473604" cy="223308"/>
          </a:xfrm>
          <a:prstGeom prst="roundRect">
            <a:avLst/>
          </a:prstGeom>
          <a:solidFill>
            <a:srgbClr val="A8AAAD">
              <a:alpha val="19999"/>
            </a:srgbClr>
          </a:solidFill>
        </p:spPr>
        <p:txBody>
          <a:bodyPr wrap="square" lIns="0" tIns="0" rIns="0" bIns="0" rtlCol="0"/>
          <a:lstStyle/>
          <a:p>
            <a:endParaRPr lang="en-US" dirty="0"/>
          </a:p>
        </p:txBody>
      </p:sp>
      <p:sp>
        <p:nvSpPr>
          <p:cNvPr id="5" name="object 8">
            <a:extLst>
              <a:ext uri="{FF2B5EF4-FFF2-40B4-BE49-F238E27FC236}">
                <a16:creationId xmlns:a16="http://schemas.microsoft.com/office/drawing/2014/main" id="{51CF3831-D51A-5C2A-05F6-6DBE358332DB}"/>
              </a:ext>
            </a:extLst>
          </p:cNvPr>
          <p:cNvSpPr/>
          <p:nvPr/>
        </p:nvSpPr>
        <p:spPr>
          <a:xfrm>
            <a:off x="905051" y="6023462"/>
            <a:ext cx="473604" cy="223308"/>
          </a:xfrm>
          <a:prstGeom prst="roundRect">
            <a:avLst/>
          </a:prstGeom>
          <a:solidFill>
            <a:srgbClr val="A8AAAD">
              <a:alpha val="19999"/>
            </a:srgbClr>
          </a:solidFill>
        </p:spPr>
        <p:txBody>
          <a:bodyPr wrap="square" lIns="0" tIns="0" rIns="0" bIns="0" rtlCol="0"/>
          <a:lstStyle/>
          <a:p>
            <a:endParaRPr lang="en-US" dirty="0"/>
          </a:p>
        </p:txBody>
      </p:sp>
      <p:grpSp>
        <p:nvGrpSpPr>
          <p:cNvPr id="6" name="Group 5">
            <a:extLst>
              <a:ext uri="{FF2B5EF4-FFF2-40B4-BE49-F238E27FC236}">
                <a16:creationId xmlns:a16="http://schemas.microsoft.com/office/drawing/2014/main" id="{9F3AF262-4F2F-89B5-D212-BDD63503BC72}"/>
              </a:ext>
            </a:extLst>
          </p:cNvPr>
          <p:cNvGrpSpPr/>
          <p:nvPr/>
        </p:nvGrpSpPr>
        <p:grpSpPr>
          <a:xfrm>
            <a:off x="393290" y="6068026"/>
            <a:ext cx="443166" cy="134180"/>
            <a:chOff x="5315308" y="3003434"/>
            <a:chExt cx="1336728" cy="404728"/>
          </a:xfrm>
          <a:solidFill>
            <a:schemeClr val="accent3"/>
          </a:solidFill>
        </p:grpSpPr>
        <p:sp>
          <p:nvSpPr>
            <p:cNvPr id="7" name="Graphic 106">
              <a:extLst>
                <a:ext uri="{FF2B5EF4-FFF2-40B4-BE49-F238E27FC236}">
                  <a16:creationId xmlns:a16="http://schemas.microsoft.com/office/drawing/2014/main" id="{EC098DB3-E136-E66B-CF29-C6BA5287AA55}"/>
                </a:ext>
              </a:extLst>
            </p:cNvPr>
            <p:cNvSpPr/>
            <p:nvPr/>
          </p:nvSpPr>
          <p:spPr>
            <a:xfrm>
              <a:off x="5315308"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grpFill/>
            <a:ln w="9525" cap="flat">
              <a:noFill/>
              <a:prstDash val="solid"/>
              <a:miter/>
            </a:ln>
          </p:spPr>
          <p:txBody>
            <a:bodyPr rtlCol="0" anchor="ctr"/>
            <a:lstStyle/>
            <a:p>
              <a:endParaRPr lang="en-US" dirty="0"/>
            </a:p>
          </p:txBody>
        </p:sp>
        <p:sp>
          <p:nvSpPr>
            <p:cNvPr id="8" name="Graphic 106">
              <a:extLst>
                <a:ext uri="{FF2B5EF4-FFF2-40B4-BE49-F238E27FC236}">
                  <a16:creationId xmlns:a16="http://schemas.microsoft.com/office/drawing/2014/main" id="{B8120AE8-1CE4-19B2-E370-E754DE6CB7B5}"/>
                </a:ext>
              </a:extLst>
            </p:cNvPr>
            <p:cNvSpPr/>
            <p:nvPr/>
          </p:nvSpPr>
          <p:spPr>
            <a:xfrm>
              <a:off x="5688371"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grpFill/>
            <a:ln w="9525" cap="flat">
              <a:noFill/>
              <a:prstDash val="solid"/>
              <a:miter/>
            </a:ln>
          </p:spPr>
          <p:txBody>
            <a:bodyPr rtlCol="0" anchor="ctr"/>
            <a:lstStyle/>
            <a:p>
              <a:endParaRPr lang="en-US" dirty="0"/>
            </a:p>
          </p:txBody>
        </p:sp>
        <p:sp>
          <p:nvSpPr>
            <p:cNvPr id="9" name="Graphic 106">
              <a:extLst>
                <a:ext uri="{FF2B5EF4-FFF2-40B4-BE49-F238E27FC236}">
                  <a16:creationId xmlns:a16="http://schemas.microsoft.com/office/drawing/2014/main" id="{D0C3AD11-55D5-1523-9813-C8C07EFB35B8}"/>
                </a:ext>
              </a:extLst>
            </p:cNvPr>
            <p:cNvSpPr/>
            <p:nvPr/>
          </p:nvSpPr>
          <p:spPr>
            <a:xfrm>
              <a:off x="6061434"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grpFill/>
            <a:ln w="9525" cap="flat">
              <a:noFill/>
              <a:prstDash val="solid"/>
              <a:miter/>
            </a:ln>
          </p:spPr>
          <p:txBody>
            <a:bodyPr rtlCol="0" anchor="ctr"/>
            <a:lstStyle/>
            <a:p>
              <a:endParaRPr lang="en-US" dirty="0"/>
            </a:p>
          </p:txBody>
        </p:sp>
        <p:sp>
          <p:nvSpPr>
            <p:cNvPr id="10" name="Graphic 106">
              <a:extLst>
                <a:ext uri="{FF2B5EF4-FFF2-40B4-BE49-F238E27FC236}">
                  <a16:creationId xmlns:a16="http://schemas.microsoft.com/office/drawing/2014/main" id="{7FBD5B03-D6AD-CD65-0775-F4B1A085E7D5}"/>
                </a:ext>
              </a:extLst>
            </p:cNvPr>
            <p:cNvSpPr/>
            <p:nvPr/>
          </p:nvSpPr>
          <p:spPr>
            <a:xfrm>
              <a:off x="6434496" y="3003434"/>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grpFill/>
            <a:ln w="9525" cap="flat">
              <a:noFill/>
              <a:prstDash val="solid"/>
              <a:miter/>
            </a:ln>
          </p:spPr>
          <p:txBody>
            <a:bodyPr rtlCol="0" anchor="ctr"/>
            <a:lstStyle/>
            <a:p>
              <a:endParaRPr lang="en-US" dirty="0"/>
            </a:p>
          </p:txBody>
        </p:sp>
      </p:grpSp>
      <p:grpSp>
        <p:nvGrpSpPr>
          <p:cNvPr id="11" name="Group 10">
            <a:extLst>
              <a:ext uri="{FF2B5EF4-FFF2-40B4-BE49-F238E27FC236}">
                <a16:creationId xmlns:a16="http://schemas.microsoft.com/office/drawing/2014/main" id="{CDE796F9-6B4C-D8BE-643D-21954728A2D5}"/>
              </a:ext>
            </a:extLst>
          </p:cNvPr>
          <p:cNvGrpSpPr/>
          <p:nvPr/>
        </p:nvGrpSpPr>
        <p:grpSpPr>
          <a:xfrm>
            <a:off x="925330" y="6079485"/>
            <a:ext cx="433046" cy="111262"/>
            <a:chOff x="9720261" y="4142897"/>
            <a:chExt cx="1306199" cy="335603"/>
          </a:xfrm>
        </p:grpSpPr>
        <p:sp>
          <p:nvSpPr>
            <p:cNvPr id="12" name="Graphic 202">
              <a:extLst>
                <a:ext uri="{FF2B5EF4-FFF2-40B4-BE49-F238E27FC236}">
                  <a16:creationId xmlns:a16="http://schemas.microsoft.com/office/drawing/2014/main" id="{13FD7ADA-8638-8D18-1287-47D403C3F278}"/>
                </a:ext>
              </a:extLst>
            </p:cNvPr>
            <p:cNvSpPr/>
            <p:nvPr/>
          </p:nvSpPr>
          <p:spPr>
            <a:xfrm>
              <a:off x="9720261"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solidFill>
            <a:ln w="3739" cap="flat">
              <a:noFill/>
              <a:prstDash val="solid"/>
              <a:miter/>
            </a:ln>
          </p:spPr>
          <p:txBody>
            <a:bodyPr rtlCol="0" anchor="ctr"/>
            <a:lstStyle/>
            <a:p>
              <a:endParaRPr lang="en-US" dirty="0"/>
            </a:p>
          </p:txBody>
        </p:sp>
        <p:sp>
          <p:nvSpPr>
            <p:cNvPr id="13" name="Graphic 202">
              <a:extLst>
                <a:ext uri="{FF2B5EF4-FFF2-40B4-BE49-F238E27FC236}">
                  <a16:creationId xmlns:a16="http://schemas.microsoft.com/office/drawing/2014/main" id="{7A49058C-4588-8886-ADF1-915393F6E2E3}"/>
                </a:ext>
              </a:extLst>
            </p:cNvPr>
            <p:cNvSpPr/>
            <p:nvPr/>
          </p:nvSpPr>
          <p:spPr>
            <a:xfrm>
              <a:off x="10205558"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sp>
          <p:nvSpPr>
            <p:cNvPr id="14" name="Graphic 202">
              <a:extLst>
                <a:ext uri="{FF2B5EF4-FFF2-40B4-BE49-F238E27FC236}">
                  <a16:creationId xmlns:a16="http://schemas.microsoft.com/office/drawing/2014/main" id="{0D852F70-1140-E6F9-8973-161115570230}"/>
                </a:ext>
              </a:extLst>
            </p:cNvPr>
            <p:cNvSpPr/>
            <p:nvPr/>
          </p:nvSpPr>
          <p:spPr>
            <a:xfrm>
              <a:off x="10690855" y="4142897"/>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bg1"/>
            </a:solidFill>
            <a:ln w="3739" cap="flat">
              <a:noFill/>
              <a:prstDash val="solid"/>
              <a:miter/>
            </a:ln>
          </p:spPr>
          <p:txBody>
            <a:bodyPr rtlCol="0" anchor="ctr"/>
            <a:lstStyle/>
            <a:p>
              <a:endParaRPr lang="en-US" dirty="0"/>
            </a:p>
          </p:txBody>
        </p:sp>
      </p:grpSp>
      <p:grpSp>
        <p:nvGrpSpPr>
          <p:cNvPr id="18" name="Group 17">
            <a:extLst>
              <a:ext uri="{FF2B5EF4-FFF2-40B4-BE49-F238E27FC236}">
                <a16:creationId xmlns:a16="http://schemas.microsoft.com/office/drawing/2014/main" id="{694FA3EB-E049-706E-4A4A-8133A1EF0775}"/>
              </a:ext>
            </a:extLst>
          </p:cNvPr>
          <p:cNvGrpSpPr/>
          <p:nvPr/>
        </p:nvGrpSpPr>
        <p:grpSpPr>
          <a:xfrm>
            <a:off x="909139" y="6016009"/>
            <a:ext cx="469516" cy="242519"/>
            <a:chOff x="909139" y="6016009"/>
            <a:chExt cx="469516" cy="242519"/>
          </a:xfrm>
        </p:grpSpPr>
        <p:sp>
          <p:nvSpPr>
            <p:cNvPr id="22" name="Rectangle: Rounded Corners 21">
              <a:extLst>
                <a:ext uri="{FF2B5EF4-FFF2-40B4-BE49-F238E27FC236}">
                  <a16:creationId xmlns:a16="http://schemas.microsoft.com/office/drawing/2014/main" id="{8B5B8325-4EB2-D9E9-5CCA-9655FF034601}"/>
                </a:ext>
              </a:extLst>
            </p:cNvPr>
            <p:cNvSpPr/>
            <p:nvPr/>
          </p:nvSpPr>
          <p:spPr>
            <a:xfrm>
              <a:off x="909139" y="6016009"/>
              <a:ext cx="469516" cy="242519"/>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DB12E6E6-7B64-8981-FBC8-1B182F269DD6}"/>
                </a:ext>
              </a:extLst>
            </p:cNvPr>
            <p:cNvGrpSpPr/>
            <p:nvPr/>
          </p:nvGrpSpPr>
          <p:grpSpPr>
            <a:xfrm>
              <a:off x="930712" y="6067760"/>
              <a:ext cx="426371" cy="139017"/>
              <a:chOff x="5260421" y="5045904"/>
              <a:chExt cx="1147449" cy="335603"/>
            </a:xfrm>
          </p:grpSpPr>
          <p:sp>
            <p:nvSpPr>
              <p:cNvPr id="27" name="Graphic 202">
                <a:extLst>
                  <a:ext uri="{FF2B5EF4-FFF2-40B4-BE49-F238E27FC236}">
                    <a16:creationId xmlns:a16="http://schemas.microsoft.com/office/drawing/2014/main" id="{767EFEBC-DACB-C72E-4CDF-2E6BF4978A5E}"/>
                  </a:ext>
                </a:extLst>
              </p:cNvPr>
              <p:cNvSpPr/>
              <p:nvPr/>
            </p:nvSpPr>
            <p:spPr>
              <a:xfrm>
                <a:off x="5260421"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3">
                  <a:lumMod val="50000"/>
                </a:schemeClr>
              </a:solidFill>
              <a:ln w="3739" cap="flat">
                <a:noFill/>
                <a:prstDash val="solid"/>
                <a:miter/>
              </a:ln>
            </p:spPr>
            <p:txBody>
              <a:bodyPr rtlCol="0" anchor="ctr"/>
              <a:lstStyle/>
              <a:p>
                <a:endParaRPr lang="en-US" dirty="0"/>
              </a:p>
            </p:txBody>
          </p:sp>
          <p:sp>
            <p:nvSpPr>
              <p:cNvPr id="28" name="Graphic 202">
                <a:extLst>
                  <a:ext uri="{FF2B5EF4-FFF2-40B4-BE49-F238E27FC236}">
                    <a16:creationId xmlns:a16="http://schemas.microsoft.com/office/drawing/2014/main" id="{F4CBBC58-C57D-E743-553C-3B5C3B635A8A}"/>
                  </a:ext>
                </a:extLst>
              </p:cNvPr>
              <p:cNvSpPr/>
              <p:nvPr/>
            </p:nvSpPr>
            <p:spPr>
              <a:xfrm>
                <a:off x="6072265" y="5045904"/>
                <a:ext cx="335605" cy="335603"/>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sp>
          <p:nvSpPr>
            <p:cNvPr id="26" name="Graphic 202">
              <a:extLst>
                <a:ext uri="{FF2B5EF4-FFF2-40B4-BE49-F238E27FC236}">
                  <a16:creationId xmlns:a16="http://schemas.microsoft.com/office/drawing/2014/main" id="{25217D79-F466-37A1-E28C-7F9468B98505}"/>
                </a:ext>
              </a:extLst>
            </p:cNvPr>
            <p:cNvSpPr/>
            <p:nvPr/>
          </p:nvSpPr>
          <p:spPr>
            <a:xfrm>
              <a:off x="1080985" y="6065607"/>
              <a:ext cx="124705" cy="139017"/>
            </a:xfrm>
            <a:custGeom>
              <a:avLst/>
              <a:gdLst>
                <a:gd name="connsiteX0" fmla="*/ 1793741 w 1921329"/>
                <a:gd name="connsiteY0" fmla="*/ 790747 h 1921329"/>
                <a:gd name="connsiteX1" fmla="*/ 1130582 w 1921329"/>
                <a:gd name="connsiteY1" fmla="*/ 790747 h 1921329"/>
                <a:gd name="connsiteX2" fmla="*/ 1130582 w 1921329"/>
                <a:gd name="connsiteY2" fmla="*/ 127588 h 1921329"/>
                <a:gd name="connsiteX3" fmla="*/ 1002994 w 1921329"/>
                <a:gd name="connsiteY3" fmla="*/ 0 h 1921329"/>
                <a:gd name="connsiteX4" fmla="*/ 918185 w 1921329"/>
                <a:gd name="connsiteY4" fmla="*/ 0 h 1921329"/>
                <a:gd name="connsiteX5" fmla="*/ 790597 w 1921329"/>
                <a:gd name="connsiteY5" fmla="*/ 127588 h 1921329"/>
                <a:gd name="connsiteX6" fmla="*/ 790597 w 1921329"/>
                <a:gd name="connsiteY6" fmla="*/ 790747 h 1921329"/>
                <a:gd name="connsiteX7" fmla="*/ 127588 w 1921329"/>
                <a:gd name="connsiteY7" fmla="*/ 790747 h 1921329"/>
                <a:gd name="connsiteX8" fmla="*/ 0 w 1921329"/>
                <a:gd name="connsiteY8" fmla="*/ 918335 h 1921329"/>
                <a:gd name="connsiteX9" fmla="*/ 0 w 1921329"/>
                <a:gd name="connsiteY9" fmla="*/ 1003294 h 1921329"/>
                <a:gd name="connsiteX10" fmla="*/ 127588 w 1921329"/>
                <a:gd name="connsiteY10" fmla="*/ 1130882 h 1921329"/>
                <a:gd name="connsiteX11" fmla="*/ 790747 w 1921329"/>
                <a:gd name="connsiteY11" fmla="*/ 1130882 h 1921329"/>
                <a:gd name="connsiteX12" fmla="*/ 790747 w 1921329"/>
                <a:gd name="connsiteY12" fmla="*/ 1793741 h 1921329"/>
                <a:gd name="connsiteX13" fmla="*/ 918335 w 1921329"/>
                <a:gd name="connsiteY13" fmla="*/ 1921329 h 1921329"/>
                <a:gd name="connsiteX14" fmla="*/ 1003294 w 1921329"/>
                <a:gd name="connsiteY14" fmla="*/ 1921329 h 1921329"/>
                <a:gd name="connsiteX15" fmla="*/ 1130882 w 1921329"/>
                <a:gd name="connsiteY15" fmla="*/ 1793741 h 1921329"/>
                <a:gd name="connsiteX16" fmla="*/ 1130882 w 1921329"/>
                <a:gd name="connsiteY16" fmla="*/ 1130582 h 1921329"/>
                <a:gd name="connsiteX17" fmla="*/ 1793741 w 1921329"/>
                <a:gd name="connsiteY17" fmla="*/ 1130582 h 1921329"/>
                <a:gd name="connsiteX18" fmla="*/ 1921329 w 1921329"/>
                <a:gd name="connsiteY18" fmla="*/ 1002994 h 1921329"/>
                <a:gd name="connsiteX19" fmla="*/ 1921329 w 1921329"/>
                <a:gd name="connsiteY19" fmla="*/ 918185 h 1921329"/>
                <a:gd name="connsiteX20" fmla="*/ 1793741 w 1921329"/>
                <a:gd name="connsiteY20" fmla="*/ 790747 h 19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1329" h="1921329">
                  <a:moveTo>
                    <a:pt x="1793741" y="790747"/>
                  </a:moveTo>
                  <a:lnTo>
                    <a:pt x="1130582" y="790747"/>
                  </a:lnTo>
                  <a:lnTo>
                    <a:pt x="1130582" y="127588"/>
                  </a:lnTo>
                  <a:cubicBezTo>
                    <a:pt x="1130582" y="57123"/>
                    <a:pt x="1073459" y="0"/>
                    <a:pt x="1002994" y="0"/>
                  </a:cubicBezTo>
                  <a:lnTo>
                    <a:pt x="918185" y="0"/>
                  </a:lnTo>
                  <a:cubicBezTo>
                    <a:pt x="847720" y="0"/>
                    <a:pt x="790597" y="57123"/>
                    <a:pt x="790597" y="127588"/>
                  </a:cubicBezTo>
                  <a:lnTo>
                    <a:pt x="790597" y="790747"/>
                  </a:lnTo>
                  <a:lnTo>
                    <a:pt x="127588" y="790747"/>
                  </a:lnTo>
                  <a:cubicBezTo>
                    <a:pt x="57123" y="790747"/>
                    <a:pt x="0" y="847870"/>
                    <a:pt x="0" y="918335"/>
                  </a:cubicBezTo>
                  <a:lnTo>
                    <a:pt x="0" y="1003294"/>
                  </a:lnTo>
                  <a:cubicBezTo>
                    <a:pt x="0" y="1073759"/>
                    <a:pt x="57123" y="1130882"/>
                    <a:pt x="127588" y="1130882"/>
                  </a:cubicBezTo>
                  <a:lnTo>
                    <a:pt x="790747" y="1130882"/>
                  </a:lnTo>
                  <a:lnTo>
                    <a:pt x="790747" y="1793741"/>
                  </a:lnTo>
                  <a:cubicBezTo>
                    <a:pt x="790747" y="1864206"/>
                    <a:pt x="847870" y="1921329"/>
                    <a:pt x="918335" y="1921329"/>
                  </a:cubicBezTo>
                  <a:lnTo>
                    <a:pt x="1003294" y="1921329"/>
                  </a:lnTo>
                  <a:cubicBezTo>
                    <a:pt x="1073759" y="1921329"/>
                    <a:pt x="1130882" y="1864206"/>
                    <a:pt x="1130882" y="1793741"/>
                  </a:cubicBezTo>
                  <a:lnTo>
                    <a:pt x="1130882" y="1130582"/>
                  </a:lnTo>
                  <a:lnTo>
                    <a:pt x="1793741" y="1130582"/>
                  </a:lnTo>
                  <a:cubicBezTo>
                    <a:pt x="1864206" y="1130582"/>
                    <a:pt x="1921329" y="1073459"/>
                    <a:pt x="1921329" y="1002994"/>
                  </a:cubicBezTo>
                  <a:lnTo>
                    <a:pt x="1921329" y="918185"/>
                  </a:lnTo>
                  <a:cubicBezTo>
                    <a:pt x="1921246" y="847779"/>
                    <a:pt x="1864147" y="790747"/>
                    <a:pt x="1793741" y="790747"/>
                  </a:cubicBezTo>
                  <a:close/>
                </a:path>
              </a:pathLst>
            </a:custGeom>
            <a:solidFill>
              <a:schemeClr val="accent4"/>
            </a:solidFill>
            <a:ln w="3739"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id="{B891E46A-31BC-8D95-D788-9CC2D4742283}"/>
              </a:ext>
            </a:extLst>
          </p:cNvPr>
          <p:cNvGrpSpPr/>
          <p:nvPr/>
        </p:nvGrpSpPr>
        <p:grpSpPr>
          <a:xfrm>
            <a:off x="368234" y="6022907"/>
            <a:ext cx="516538" cy="235621"/>
            <a:chOff x="368234" y="6022907"/>
            <a:chExt cx="516538" cy="235621"/>
          </a:xfrm>
        </p:grpSpPr>
        <p:grpSp>
          <p:nvGrpSpPr>
            <p:cNvPr id="32" name="Group 31">
              <a:extLst>
                <a:ext uri="{FF2B5EF4-FFF2-40B4-BE49-F238E27FC236}">
                  <a16:creationId xmlns:a16="http://schemas.microsoft.com/office/drawing/2014/main" id="{72404083-1B7B-5E0F-67BF-F8D5783EEE5E}"/>
                </a:ext>
              </a:extLst>
            </p:cNvPr>
            <p:cNvGrpSpPr/>
            <p:nvPr/>
          </p:nvGrpSpPr>
          <p:grpSpPr>
            <a:xfrm>
              <a:off x="368234" y="6022907"/>
              <a:ext cx="516538" cy="235621"/>
              <a:chOff x="5202364" y="3109011"/>
              <a:chExt cx="1263562" cy="585470"/>
            </a:xfrm>
          </p:grpSpPr>
          <p:sp>
            <p:nvSpPr>
              <p:cNvPr id="36" name="Rectangle: Rounded Corners 35">
                <a:extLst>
                  <a:ext uri="{FF2B5EF4-FFF2-40B4-BE49-F238E27FC236}">
                    <a16:creationId xmlns:a16="http://schemas.microsoft.com/office/drawing/2014/main" id="{A7FAD82D-7268-8682-A971-7FD94FF484D2}"/>
                  </a:ext>
                </a:extLst>
              </p:cNvPr>
              <p:cNvSpPr/>
              <p:nvPr/>
            </p:nvSpPr>
            <p:spPr>
              <a:xfrm>
                <a:off x="5202364" y="3109011"/>
                <a:ext cx="1263562" cy="585470"/>
              </a:xfrm>
              <a:prstGeom prst="roundRect">
                <a:avLst/>
              </a:prstGeom>
              <a:solidFill>
                <a:srgbClr val="9DC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A19F6705-CFE3-5DFE-4550-9EE25B050571}"/>
                  </a:ext>
                </a:extLst>
              </p:cNvPr>
              <p:cNvGrpSpPr/>
              <p:nvPr/>
            </p:nvGrpSpPr>
            <p:grpSpPr>
              <a:xfrm>
                <a:off x="5286035" y="3199382"/>
                <a:ext cx="1096221" cy="404728"/>
                <a:chOff x="5294061" y="2865321"/>
                <a:chExt cx="1096221" cy="404728"/>
              </a:xfrm>
            </p:grpSpPr>
            <p:sp>
              <p:nvSpPr>
                <p:cNvPr id="38" name="Graphic 106">
                  <a:extLst>
                    <a:ext uri="{FF2B5EF4-FFF2-40B4-BE49-F238E27FC236}">
                      <a16:creationId xmlns:a16="http://schemas.microsoft.com/office/drawing/2014/main" id="{8CAEE77A-8978-C7ED-CFA8-1FB9AB28851E}"/>
                    </a:ext>
                  </a:extLst>
                </p:cNvPr>
                <p:cNvSpPr/>
                <p:nvPr/>
              </p:nvSpPr>
              <p:spPr>
                <a:xfrm>
                  <a:off x="5294061"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39" name="Graphic 106">
                  <a:extLst>
                    <a:ext uri="{FF2B5EF4-FFF2-40B4-BE49-F238E27FC236}">
                      <a16:creationId xmlns:a16="http://schemas.microsoft.com/office/drawing/2014/main" id="{0C5C1401-203A-7331-9C17-11EFD9E0D134}"/>
                    </a:ext>
                  </a:extLst>
                </p:cNvPr>
                <p:cNvSpPr/>
                <p:nvPr/>
              </p:nvSpPr>
              <p:spPr>
                <a:xfrm>
                  <a:off x="5586955"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40" name="Graphic 106">
                  <a:extLst>
                    <a:ext uri="{FF2B5EF4-FFF2-40B4-BE49-F238E27FC236}">
                      <a16:creationId xmlns:a16="http://schemas.microsoft.com/office/drawing/2014/main" id="{43BA5A14-BD73-D859-80EA-CCF2D11093F4}"/>
                    </a:ext>
                  </a:extLst>
                </p:cNvPr>
                <p:cNvSpPr/>
                <p:nvPr/>
              </p:nvSpPr>
              <p:spPr>
                <a:xfrm>
                  <a:off x="5879849"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sp>
              <p:nvSpPr>
                <p:cNvPr id="41" name="Graphic 106">
                  <a:extLst>
                    <a:ext uri="{FF2B5EF4-FFF2-40B4-BE49-F238E27FC236}">
                      <a16:creationId xmlns:a16="http://schemas.microsoft.com/office/drawing/2014/main" id="{C128C036-A56D-FC9A-2496-8DD40DA3D594}"/>
                    </a:ext>
                  </a:extLst>
                </p:cNvPr>
                <p:cNvSpPr/>
                <p:nvPr/>
              </p:nvSpPr>
              <p:spPr>
                <a:xfrm>
                  <a:off x="6172742" y="2865321"/>
                  <a:ext cx="217540" cy="404728"/>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4"/>
                </a:solidFill>
                <a:ln w="9525" cap="flat">
                  <a:noFill/>
                  <a:prstDash val="solid"/>
                  <a:miter/>
                </a:ln>
              </p:spPr>
              <p:txBody>
                <a:bodyPr rtlCol="0" anchor="ctr"/>
                <a:lstStyle/>
                <a:p>
                  <a:endParaRPr lang="en-US" dirty="0"/>
                </a:p>
              </p:txBody>
            </p:sp>
          </p:grpSp>
        </p:grpSp>
        <p:sp>
          <p:nvSpPr>
            <p:cNvPr id="34" name="Graphic 106">
              <a:extLst>
                <a:ext uri="{FF2B5EF4-FFF2-40B4-BE49-F238E27FC236}">
                  <a16:creationId xmlns:a16="http://schemas.microsoft.com/office/drawing/2014/main" id="{8B080EAA-61C3-C76E-D8B9-92A18024FE97}"/>
                </a:ext>
              </a:extLst>
            </p:cNvPr>
            <p:cNvSpPr/>
            <p:nvPr/>
          </p:nvSpPr>
          <p:spPr>
            <a:xfrm>
              <a:off x="521278" y="6059277"/>
              <a:ext cx="88929" cy="162882"/>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
          <p:nvSpPr>
            <p:cNvPr id="35" name="Graphic 106">
              <a:extLst>
                <a:ext uri="{FF2B5EF4-FFF2-40B4-BE49-F238E27FC236}">
                  <a16:creationId xmlns:a16="http://schemas.microsoft.com/office/drawing/2014/main" id="{F53703E8-D77C-0708-DC5D-EF53E171C977}"/>
                </a:ext>
              </a:extLst>
            </p:cNvPr>
            <p:cNvSpPr/>
            <p:nvPr/>
          </p:nvSpPr>
          <p:spPr>
            <a:xfrm>
              <a:off x="643185" y="6059275"/>
              <a:ext cx="88929" cy="162882"/>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grpSp>
      <p:sp>
        <p:nvSpPr>
          <p:cNvPr id="42" name="Graphic 106">
            <a:extLst>
              <a:ext uri="{FF2B5EF4-FFF2-40B4-BE49-F238E27FC236}">
                <a16:creationId xmlns:a16="http://schemas.microsoft.com/office/drawing/2014/main" id="{286AD615-9FF3-EC34-4A1F-1DEB15AE63B9}"/>
              </a:ext>
            </a:extLst>
          </p:cNvPr>
          <p:cNvSpPr/>
          <p:nvPr/>
        </p:nvSpPr>
        <p:spPr>
          <a:xfrm>
            <a:off x="762975" y="6059873"/>
            <a:ext cx="88929" cy="162882"/>
          </a:xfrm>
          <a:custGeom>
            <a:avLst/>
            <a:gdLst>
              <a:gd name="connsiteX0" fmla="*/ 1911668 w 2205037"/>
              <a:gd name="connsiteY0" fmla="*/ 2151698 h 4102417"/>
              <a:gd name="connsiteX1" fmla="*/ 1604010 w 2205037"/>
              <a:gd name="connsiteY1" fmla="*/ 1944053 h 4102417"/>
              <a:gd name="connsiteX2" fmla="*/ 1359218 w 2205037"/>
              <a:gd name="connsiteY2" fmla="*/ 1825943 h 4102417"/>
              <a:gd name="connsiteX3" fmla="*/ 1359218 w 2205037"/>
              <a:gd name="connsiteY3" fmla="*/ 1082993 h 4102417"/>
              <a:gd name="connsiteX4" fmla="*/ 1389698 w 2205037"/>
              <a:gd name="connsiteY4" fmla="*/ 1119188 h 4102417"/>
              <a:gd name="connsiteX5" fmla="*/ 1476375 w 2205037"/>
              <a:gd name="connsiteY5" fmla="*/ 1463993 h 4102417"/>
              <a:gd name="connsiteX6" fmla="*/ 2205038 w 2205037"/>
              <a:gd name="connsiteY6" fmla="*/ 1463993 h 4102417"/>
              <a:gd name="connsiteX7" fmla="*/ 1979295 w 2205037"/>
              <a:gd name="connsiteY7" fmla="*/ 787718 h 4102417"/>
              <a:gd name="connsiteX8" fmla="*/ 1359218 w 2205037"/>
              <a:gd name="connsiteY8" fmla="*/ 462915 h 4102417"/>
              <a:gd name="connsiteX9" fmla="*/ 1359218 w 2205037"/>
              <a:gd name="connsiteY9" fmla="*/ 0 h 4102417"/>
              <a:gd name="connsiteX10" fmla="*/ 1016318 w 2205037"/>
              <a:gd name="connsiteY10" fmla="*/ 0 h 4102417"/>
              <a:gd name="connsiteX11" fmla="*/ 1016318 w 2205037"/>
              <a:gd name="connsiteY11" fmla="*/ 455295 h 4102417"/>
              <a:gd name="connsiteX12" fmla="*/ 360998 w 2205037"/>
              <a:gd name="connsiteY12" fmla="*/ 730568 h 4102417"/>
              <a:gd name="connsiteX13" fmla="*/ 115253 w 2205037"/>
              <a:gd name="connsiteY13" fmla="*/ 1330643 h 4102417"/>
              <a:gd name="connsiteX14" fmla="*/ 183833 w 2205037"/>
              <a:gd name="connsiteY14" fmla="*/ 1701165 h 4102417"/>
              <a:gd name="connsiteX15" fmla="*/ 381953 w 2205037"/>
              <a:gd name="connsiteY15" fmla="*/ 1970723 h 4102417"/>
              <a:gd name="connsiteX16" fmla="*/ 690563 w 2205037"/>
              <a:gd name="connsiteY16" fmla="*/ 2175510 h 4102417"/>
              <a:gd name="connsiteX17" fmla="*/ 972503 w 2205037"/>
              <a:gd name="connsiteY17" fmla="*/ 2305050 h 4102417"/>
              <a:gd name="connsiteX18" fmla="*/ 972503 w 2205037"/>
              <a:gd name="connsiteY18" fmla="*/ 3098483 h 4102417"/>
              <a:gd name="connsiteX19" fmla="*/ 835343 w 2205037"/>
              <a:gd name="connsiteY19" fmla="*/ 3000375 h 4102417"/>
              <a:gd name="connsiteX20" fmla="*/ 726758 w 2205037"/>
              <a:gd name="connsiteY20" fmla="*/ 2626043 h 4102417"/>
              <a:gd name="connsiteX21" fmla="*/ 0 w 2205037"/>
              <a:gd name="connsiteY21" fmla="*/ 2626043 h 4102417"/>
              <a:gd name="connsiteX22" fmla="*/ 251460 w 2205037"/>
              <a:gd name="connsiteY22" fmla="*/ 3345180 h 4102417"/>
              <a:gd name="connsiteX23" fmla="*/ 972503 w 2205037"/>
              <a:gd name="connsiteY23" fmla="*/ 3667125 h 4102417"/>
              <a:gd name="connsiteX24" fmla="*/ 972503 w 2205037"/>
              <a:gd name="connsiteY24" fmla="*/ 4102418 h 4102417"/>
              <a:gd name="connsiteX25" fmla="*/ 1315402 w 2205037"/>
              <a:gd name="connsiteY25" fmla="*/ 4102418 h 4102417"/>
              <a:gd name="connsiteX26" fmla="*/ 1315402 w 2205037"/>
              <a:gd name="connsiteY26" fmla="*/ 3669030 h 4102417"/>
              <a:gd name="connsiteX27" fmla="*/ 1952625 w 2205037"/>
              <a:gd name="connsiteY27" fmla="*/ 3397568 h 4102417"/>
              <a:gd name="connsiteX28" fmla="*/ 2186940 w 2205037"/>
              <a:gd name="connsiteY28" fmla="*/ 2796540 h 4102417"/>
              <a:gd name="connsiteX29" fmla="*/ 2113598 w 2205037"/>
              <a:gd name="connsiteY29" fmla="*/ 2423160 h 4102417"/>
              <a:gd name="connsiteX30" fmla="*/ 1911668 w 2205037"/>
              <a:gd name="connsiteY30" fmla="*/ 2151698 h 4102417"/>
              <a:gd name="connsiteX31" fmla="*/ 843915 w 2205037"/>
              <a:gd name="connsiteY31" fmla="*/ 1334453 h 4102417"/>
              <a:gd name="connsiteX32" fmla="*/ 922973 w 2205037"/>
              <a:gd name="connsiteY32" fmla="*/ 1087755 h 4102417"/>
              <a:gd name="connsiteX33" fmla="*/ 1017270 w 2205037"/>
              <a:gd name="connsiteY33" fmla="*/ 1021080 h 4102417"/>
              <a:gd name="connsiteX34" fmla="*/ 1017270 w 2205037"/>
              <a:gd name="connsiteY34" fmla="*/ 1656398 h 4102417"/>
              <a:gd name="connsiteX35" fmla="*/ 935355 w 2205037"/>
              <a:gd name="connsiteY35" fmla="*/ 1588770 h 4102417"/>
              <a:gd name="connsiteX36" fmla="*/ 843915 w 2205037"/>
              <a:gd name="connsiteY36" fmla="*/ 1334453 h 4102417"/>
              <a:gd name="connsiteX37" fmla="*/ 1376363 w 2205037"/>
              <a:gd name="connsiteY37" fmla="*/ 3041333 h 4102417"/>
              <a:gd name="connsiteX38" fmla="*/ 1316355 w 2205037"/>
              <a:gd name="connsiteY38" fmla="*/ 3088005 h 4102417"/>
              <a:gd name="connsiteX39" fmla="*/ 1316355 w 2205037"/>
              <a:gd name="connsiteY39" fmla="*/ 2477453 h 4102417"/>
              <a:gd name="connsiteX40" fmla="*/ 1376363 w 2205037"/>
              <a:gd name="connsiteY40" fmla="*/ 2533650 h 4102417"/>
              <a:gd name="connsiteX41" fmla="*/ 1460183 w 2205037"/>
              <a:gd name="connsiteY41" fmla="*/ 2801303 h 4102417"/>
              <a:gd name="connsiteX42" fmla="*/ 1376363 w 2205037"/>
              <a:gd name="connsiteY42" fmla="*/ 3041333 h 41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37" h="4102417">
                <a:moveTo>
                  <a:pt x="1911668" y="2151698"/>
                </a:moveTo>
                <a:cubicBezTo>
                  <a:pt x="1825943" y="2074545"/>
                  <a:pt x="1723073" y="2005013"/>
                  <a:pt x="1604010" y="1944053"/>
                </a:cubicBezTo>
                <a:cubicBezTo>
                  <a:pt x="1525905" y="1904048"/>
                  <a:pt x="1443990" y="1864043"/>
                  <a:pt x="1359218" y="1825943"/>
                </a:cubicBezTo>
                <a:lnTo>
                  <a:pt x="1359218" y="1082993"/>
                </a:lnTo>
                <a:cubicBezTo>
                  <a:pt x="1369695" y="1093470"/>
                  <a:pt x="1380173" y="1105853"/>
                  <a:pt x="1389698" y="1119188"/>
                </a:cubicBezTo>
                <a:cubicBezTo>
                  <a:pt x="1446848" y="1199198"/>
                  <a:pt x="1476375" y="1314450"/>
                  <a:pt x="1476375" y="1463993"/>
                </a:cubicBezTo>
                <a:lnTo>
                  <a:pt x="2205038" y="1463993"/>
                </a:lnTo>
                <a:cubicBezTo>
                  <a:pt x="2205038" y="1190625"/>
                  <a:pt x="2129790" y="965835"/>
                  <a:pt x="1979295" y="787718"/>
                </a:cubicBezTo>
                <a:cubicBezTo>
                  <a:pt x="1828800" y="610553"/>
                  <a:pt x="1622108" y="501968"/>
                  <a:pt x="1359218" y="462915"/>
                </a:cubicBezTo>
                <a:lnTo>
                  <a:pt x="1359218" y="0"/>
                </a:lnTo>
                <a:lnTo>
                  <a:pt x="1016318" y="0"/>
                </a:lnTo>
                <a:lnTo>
                  <a:pt x="1016318" y="455295"/>
                </a:lnTo>
                <a:cubicBezTo>
                  <a:pt x="742950" y="481013"/>
                  <a:pt x="524828" y="572453"/>
                  <a:pt x="360998" y="730568"/>
                </a:cubicBezTo>
                <a:cubicBezTo>
                  <a:pt x="197167" y="888682"/>
                  <a:pt x="115253" y="1087755"/>
                  <a:pt x="115253" y="1330643"/>
                </a:cubicBezTo>
                <a:cubicBezTo>
                  <a:pt x="115253" y="1475423"/>
                  <a:pt x="138113" y="1599248"/>
                  <a:pt x="183833" y="1701165"/>
                </a:cubicBezTo>
                <a:cubicBezTo>
                  <a:pt x="229553" y="1803083"/>
                  <a:pt x="296228" y="1892618"/>
                  <a:pt x="381953" y="1970723"/>
                </a:cubicBezTo>
                <a:cubicBezTo>
                  <a:pt x="467678" y="2047875"/>
                  <a:pt x="570548" y="2116455"/>
                  <a:pt x="690563" y="2175510"/>
                </a:cubicBezTo>
                <a:cubicBezTo>
                  <a:pt x="779145" y="2219325"/>
                  <a:pt x="872490" y="2262188"/>
                  <a:pt x="972503" y="2305050"/>
                </a:cubicBezTo>
                <a:lnTo>
                  <a:pt x="972503" y="3098483"/>
                </a:lnTo>
                <a:cubicBezTo>
                  <a:pt x="919163" y="3077528"/>
                  <a:pt x="873443" y="3044190"/>
                  <a:pt x="835343" y="3000375"/>
                </a:cubicBezTo>
                <a:cubicBezTo>
                  <a:pt x="762953" y="2914650"/>
                  <a:pt x="726758" y="2789873"/>
                  <a:pt x="726758" y="2626043"/>
                </a:cubicBezTo>
                <a:lnTo>
                  <a:pt x="0" y="2626043"/>
                </a:lnTo>
                <a:cubicBezTo>
                  <a:pt x="0" y="2923223"/>
                  <a:pt x="83820" y="3163253"/>
                  <a:pt x="251460" y="3345180"/>
                </a:cubicBezTo>
                <a:cubicBezTo>
                  <a:pt x="419100" y="3527108"/>
                  <a:pt x="659130" y="3634740"/>
                  <a:pt x="972503" y="3667125"/>
                </a:cubicBezTo>
                <a:lnTo>
                  <a:pt x="972503" y="4102418"/>
                </a:lnTo>
                <a:lnTo>
                  <a:pt x="1315402" y="4102418"/>
                </a:lnTo>
                <a:lnTo>
                  <a:pt x="1315402" y="3669030"/>
                </a:lnTo>
                <a:cubicBezTo>
                  <a:pt x="1584008" y="3643313"/>
                  <a:pt x="1796415" y="3552825"/>
                  <a:pt x="1952625" y="3397568"/>
                </a:cubicBezTo>
                <a:cubicBezTo>
                  <a:pt x="2108835" y="3242310"/>
                  <a:pt x="2186940" y="3041333"/>
                  <a:pt x="2186940" y="2796540"/>
                </a:cubicBezTo>
                <a:cubicBezTo>
                  <a:pt x="2186940" y="2651760"/>
                  <a:pt x="2162175" y="2526983"/>
                  <a:pt x="2113598" y="2423160"/>
                </a:cubicBezTo>
                <a:cubicBezTo>
                  <a:pt x="2065020" y="2320290"/>
                  <a:pt x="1997393" y="2229803"/>
                  <a:pt x="1911668" y="2151698"/>
                </a:cubicBezTo>
                <a:close/>
                <a:moveTo>
                  <a:pt x="843915" y="1334453"/>
                </a:moveTo>
                <a:cubicBezTo>
                  <a:pt x="843915" y="1229678"/>
                  <a:pt x="870585" y="1147763"/>
                  <a:pt x="922973" y="1087755"/>
                </a:cubicBezTo>
                <a:cubicBezTo>
                  <a:pt x="948690" y="1058228"/>
                  <a:pt x="980123" y="1036320"/>
                  <a:pt x="1017270" y="1021080"/>
                </a:cubicBezTo>
                <a:lnTo>
                  <a:pt x="1017270" y="1656398"/>
                </a:lnTo>
                <a:cubicBezTo>
                  <a:pt x="984885" y="1634490"/>
                  <a:pt x="957263" y="1611630"/>
                  <a:pt x="935355" y="1588770"/>
                </a:cubicBezTo>
                <a:cubicBezTo>
                  <a:pt x="874395" y="1525905"/>
                  <a:pt x="843915" y="1441133"/>
                  <a:pt x="843915" y="1334453"/>
                </a:cubicBezTo>
                <a:close/>
                <a:moveTo>
                  <a:pt x="1376363" y="3041333"/>
                </a:moveTo>
                <a:cubicBezTo>
                  <a:pt x="1358265" y="3060383"/>
                  <a:pt x="1338263" y="3075623"/>
                  <a:pt x="1316355" y="3088005"/>
                </a:cubicBezTo>
                <a:lnTo>
                  <a:pt x="1316355" y="2477453"/>
                </a:lnTo>
                <a:cubicBezTo>
                  <a:pt x="1340168" y="2495550"/>
                  <a:pt x="1360170" y="2514600"/>
                  <a:pt x="1376363" y="2533650"/>
                </a:cubicBezTo>
                <a:cubicBezTo>
                  <a:pt x="1432560" y="2598420"/>
                  <a:pt x="1460183" y="2687003"/>
                  <a:pt x="1460183" y="2801303"/>
                </a:cubicBezTo>
                <a:cubicBezTo>
                  <a:pt x="1461135" y="2903220"/>
                  <a:pt x="1432560" y="2983230"/>
                  <a:pt x="1376363" y="3041333"/>
                </a:cubicBezTo>
                <a:close/>
              </a:path>
            </a:pathLst>
          </a:custGeom>
          <a:solidFill>
            <a:schemeClr val="accent3">
              <a:lumMod val="50000"/>
            </a:schemeClr>
          </a:solidFill>
          <a:ln w="9525" cap="flat">
            <a:noFill/>
            <a:prstDash val="solid"/>
            <a:miter/>
          </a:ln>
        </p:spPr>
        <p:txBody>
          <a:bodyPr rtlCol="0" anchor="ctr"/>
          <a:lstStyle/>
          <a:p>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1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3.xml><?xml version="1.0" encoding="utf-8"?>
<a:theme xmlns:a="http://schemas.openxmlformats.org/drawingml/2006/main" name="2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DD4A1F-2AFD-42A8-A959-40AF59A2239D}">
  <ds:schemaRefs>
    <ds:schemaRef ds:uri="74ea036f-77cf-42d3-b3bb-e4c6ae8e0486"/>
    <ds:schemaRef ds:uri="7bc58ebf-4862-430f-815c-d1d6d9f54d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AF9D5B0-64A1-4F2E-9F98-782DDF3745DC}"/>
</file>

<file path=customXml/itemProps3.xml><?xml version="1.0" encoding="utf-8"?>
<ds:datastoreItem xmlns:ds="http://schemas.openxmlformats.org/officeDocument/2006/customXml" ds:itemID="{7C66A18F-5D2A-4799-9F8F-90793222BC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234</TotalTime>
  <Words>2403</Words>
  <Application>Microsoft Office PowerPoint</Application>
  <PresentationFormat>Widescreen</PresentationFormat>
  <Paragraphs>303</Paragraphs>
  <Slides>23</Slides>
  <Notes>19</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34" baseType="lpstr">
      <vt:lpstr>Gilroy Medium</vt:lpstr>
      <vt:lpstr>Arial</vt:lpstr>
      <vt:lpstr>Arial Narrow</vt:lpstr>
      <vt:lpstr>GT Pressura LCG Black</vt:lpstr>
      <vt:lpstr>Calibri</vt:lpstr>
      <vt:lpstr>Graphik Medium</vt:lpstr>
      <vt:lpstr>Tahoma</vt:lpstr>
      <vt:lpstr>Office Theme</vt:lpstr>
      <vt:lpstr>1_Office Theme</vt:lpstr>
      <vt:lpstr>2_Office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Oscar Sort Units</vt:lpstr>
      <vt:lpstr>PowerPoint Presentation</vt:lpstr>
      <vt:lpstr>PowerPoint Presentation</vt:lpstr>
      <vt:lpstr>PowerPoint Presentation</vt:lpstr>
      <vt:lpstr>PowerPoint Presentation</vt:lpstr>
      <vt:lpstr>PowerPoint Presentation</vt:lpstr>
      <vt:lpstr>EARTH DAY MOVIE NIGHT POP-UP</vt:lpstr>
      <vt:lpstr>EARTH DAY MOVIE NIGHT POP-UP – CoNt.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Watanabe, Ken - Contractor {PEP}</dc:creator>
  <cp:lastModifiedBy>Popowski, Nicole {PEP}</cp:lastModifiedBy>
  <cp:revision>13</cp:revision>
  <dcterms:created xsi:type="dcterms:W3CDTF">2025-10-17T20:50:14Z</dcterms:created>
  <dcterms:modified xsi:type="dcterms:W3CDTF">2026-04-08T21:10:46Z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Order">
    <vt:lpwstr>134600.000000000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