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4"/>
  </p:sldMasterIdLst>
  <p:notesMasterIdLst>
    <p:notesMasterId r:id="rId58"/>
  </p:notesMasterIdLst>
  <p:handoutMasterIdLst>
    <p:handoutMasterId r:id="rId59"/>
  </p:handoutMasterIdLst>
  <p:sldIdLst>
    <p:sldId id="4242" r:id="rId5"/>
    <p:sldId id="4166" r:id="rId6"/>
    <p:sldId id="4168" r:id="rId7"/>
    <p:sldId id="4169" r:id="rId8"/>
    <p:sldId id="4177" r:id="rId9"/>
    <p:sldId id="4178" r:id="rId10"/>
    <p:sldId id="4183" r:id="rId11"/>
    <p:sldId id="4171" r:id="rId12"/>
    <p:sldId id="4186" r:id="rId13"/>
    <p:sldId id="4172" r:id="rId14"/>
    <p:sldId id="4181" r:id="rId15"/>
    <p:sldId id="4180" r:id="rId16"/>
    <p:sldId id="4182" r:id="rId17"/>
    <p:sldId id="4188" r:id="rId18"/>
    <p:sldId id="4189" r:id="rId19"/>
    <p:sldId id="4239" r:id="rId20"/>
    <p:sldId id="4191" r:id="rId21"/>
    <p:sldId id="4192" r:id="rId22"/>
    <p:sldId id="4193" r:id="rId23"/>
    <p:sldId id="4195" r:id="rId24"/>
    <p:sldId id="4194" r:id="rId25"/>
    <p:sldId id="4196" r:id="rId26"/>
    <p:sldId id="4197" r:id="rId27"/>
    <p:sldId id="4198" r:id="rId28"/>
    <p:sldId id="4199" r:id="rId29"/>
    <p:sldId id="4201" r:id="rId30"/>
    <p:sldId id="4200" r:id="rId31"/>
    <p:sldId id="4202" r:id="rId32"/>
    <p:sldId id="4205" r:id="rId33"/>
    <p:sldId id="4207" r:id="rId34"/>
    <p:sldId id="4204" r:id="rId35"/>
    <p:sldId id="4206" r:id="rId36"/>
    <p:sldId id="4208" r:id="rId37"/>
    <p:sldId id="4240" r:id="rId38"/>
    <p:sldId id="4210" r:id="rId39"/>
    <p:sldId id="4217" r:id="rId40"/>
    <p:sldId id="4218" r:id="rId41"/>
    <p:sldId id="4219" r:id="rId42"/>
    <p:sldId id="4220" r:id="rId43"/>
    <p:sldId id="4221" r:id="rId44"/>
    <p:sldId id="4222" r:id="rId45"/>
    <p:sldId id="4223" r:id="rId46"/>
    <p:sldId id="4224" r:id="rId47"/>
    <p:sldId id="4225" r:id="rId48"/>
    <p:sldId id="4227" r:id="rId49"/>
    <p:sldId id="4228" r:id="rId50"/>
    <p:sldId id="4229" r:id="rId51"/>
    <p:sldId id="4231" r:id="rId52"/>
    <p:sldId id="4233" r:id="rId53"/>
    <p:sldId id="4235" r:id="rId54"/>
    <p:sldId id="4236" r:id="rId55"/>
    <p:sldId id="4237" r:id="rId56"/>
    <p:sldId id="4230" r:id="rId57"/>
  </p:sldIdLst>
  <p:sldSz cx="12192000" cy="6858000"/>
  <p:notesSz cx="6858000" cy="9144000"/>
  <p:embeddedFontLst>
    <p:embeddedFont>
      <p:font typeface="Arial Narrow" panose="020B0606020202030204" pitchFamily="34" charset="0"/>
      <p:regular r:id="rId60"/>
      <p:bold r:id="rId61"/>
      <p:italic r:id="rId62"/>
      <p:boldItalic r:id="rId63"/>
    </p:embeddedFont>
    <p:embeddedFont>
      <p:font typeface="Fibra One Regular" panose="020B0604020202020204" charset="0"/>
      <p:regular r:id="rId64"/>
      <p:bold r:id="rId65"/>
    </p:embeddedFont>
    <p:embeddedFont>
      <p:font typeface="Georgia" panose="02040502050405020303" pitchFamily="18" charset="0"/>
      <p:regular r:id="rId66"/>
      <p:bold r:id="rId67"/>
      <p:italic r:id="rId68"/>
      <p:boldItalic r:id="rId69"/>
    </p:embeddedFont>
    <p:embeddedFont>
      <p:font typeface="Gilroy Medium" panose="00000600000000000000" charset="0"/>
      <p:regular r:id="rId70"/>
      <p:bold r:id="rId71"/>
    </p:embeddedFont>
    <p:embeddedFont>
      <p:font typeface="GT Pressura LCG Black" panose="020B0604020202020204" charset="0"/>
      <p:regular r:id="rId72"/>
      <p:bold r:id="rId73"/>
      <p:italic r:id="rId74"/>
      <p:boldItalic r:id="rId75"/>
    </p:embeddedFont>
    <p:embeddedFont>
      <p:font typeface="Montserrat" panose="00000500000000000000" pitchFamily="2" charset="0"/>
      <p:regular r:id="rId76"/>
      <p:bold r:id="rId77"/>
      <p:italic r:id="rId78"/>
      <p:boldItalic r:id="rId79"/>
    </p:embeddedFont>
    <p:embeddedFont>
      <p:font typeface="Poppins SemiBold" panose="00000700000000000000" pitchFamily="2" charset="0"/>
      <p:bold r:id="rId80"/>
      <p:boldItalic r:id="rId8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5FB062-1372-6CC3-4DA9-5A615159EEC5}" name="Walton, Catherine {PEP}" initials="CW" userId="S::Catherine.Walton@pepsico.com::bfbd9cd2-703c-4afc-a58b-8c117451c638" providerId="AD"/>
  <p188:author id="{57913871-DD69-0834-E5D3-07E0AE26C2B1}" name="Romano, Kelly {PEP}" initials="RK{" userId="S::Kelly.Romano@pepsico.com::d149f040-ccb0-4f54-a04e-732116e0ac40" providerId="AD"/>
  <p188:author id="{6B89F973-028C-BFDA-10D1-1F88A841357F}" name="Dominguez, Manuel {PEP}" initials="DM" userId="S::manuel.dominguez@pepsico.com::bbdbb548-75d2-4851-9814-27ae57cc6700" providerId="AD"/>
  <p188:author id="{C64DD88C-2E9A-E3ED-86B5-7D4C0461A7B2}" name="Masella, Elise {PEP}" initials="ME{" userId="S::Elise.Masella@pepsico.com::82f825f7-1737-422f-880c-fad5fcd4cfd4" providerId="AD"/>
  <p188:author id="{1149ED92-7D29-3E90-1E64-C3E464BDA215}" name="Justine Yeung" initials="" userId="S::justine@heresjustine.com::5ad4a775-a42f-43b4-b27d-89c2ba7b5aad" providerId="AD"/>
  <p188:author id="{F4021193-2417-4E12-E3BF-CD9ED4C41789}" name="DIAZ DE LEON, LISSA {PEP}" initials="D{" userId="S::lissa.diazdeleon@pepsico.com::fcc17ef9-7940-4031-832d-0bf2ef0f2265" providerId="AD"/>
  <p188:author id="{095F5DC6-5918-7F14-0D5A-16F4B2EFE275}" name="Dominguez, Manuel {PEP}" initials="" userId="S::Manuel.Dominguez@pepsico.com::bbdbb548-75d2-4851-9814-27ae57cc67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E29"/>
    <a:srgbClr val="F8F5F3"/>
    <a:srgbClr val="A4C8EB"/>
    <a:srgbClr val="10430D"/>
    <a:srgbClr val="5D910A"/>
    <a:srgbClr val="013459"/>
    <a:srgbClr val="BFE07D"/>
    <a:srgbClr val="2B660E"/>
    <a:srgbClr val="003459"/>
    <a:srgbClr val="FBCB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43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87"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2.fntdata"/><Relationship Id="rId82" Type="http://schemas.openxmlformats.org/officeDocument/2006/relationships/commentAuthors" Target="commentAuthor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44E51E-9C99-3941-A140-FD80110EBB59}" type="doc">
      <dgm:prSet loTypeId="urn:microsoft.com/office/officeart/2005/8/layout/hChevron3" loCatId="" qsTypeId="urn:microsoft.com/office/officeart/2005/8/quickstyle/simple1" qsCatId="simple" csTypeId="urn:microsoft.com/office/officeart/2005/8/colors/accent1_2" csCatId="accent1" phldr="1"/>
      <dgm:spPr/>
    </dgm:pt>
    <dgm:pt modelId="{C41664B3-9932-4943-9D79-0519F21956DA}">
      <dgm:prSet phldrT="[Text]" custT="1"/>
      <dgm:spPr>
        <a:solidFill>
          <a:srgbClr val="8DBD28"/>
        </a:solidFill>
        <a:ln w="3175">
          <a:noFill/>
        </a:ln>
      </dgm:spPr>
      <dgm:t>
        <a:bodyPr/>
        <a:lstStyle/>
        <a:p>
          <a:pPr algn="l"/>
          <a:r>
            <a:rPr lang="en-US" sz="2400">
              <a:solidFill>
                <a:srgbClr val="0F440D"/>
              </a:solidFill>
              <a:latin typeface="+mj-lt"/>
            </a:rPr>
            <a:t>1. INSPIRE</a:t>
          </a:r>
        </a:p>
      </dgm:t>
    </dgm:pt>
    <dgm:pt modelId="{05EEDA1F-036C-304E-B04A-42006200451C}" type="parTrans" cxnId="{1137E22D-D6CE-B848-BDB8-24A0E65B69DA}">
      <dgm:prSet/>
      <dgm:spPr/>
      <dgm:t>
        <a:bodyPr/>
        <a:lstStyle/>
        <a:p>
          <a:endParaRPr lang="en-US"/>
        </a:p>
      </dgm:t>
    </dgm:pt>
    <dgm:pt modelId="{79F31EC6-4B44-AB4F-87CB-BD4C1AB012CC}" type="sibTrans" cxnId="{1137E22D-D6CE-B848-BDB8-24A0E65B69DA}">
      <dgm:prSet/>
      <dgm:spPr/>
      <dgm:t>
        <a:bodyPr/>
        <a:lstStyle/>
        <a:p>
          <a:endParaRPr lang="en-US"/>
        </a:p>
      </dgm:t>
    </dgm:pt>
    <dgm:pt modelId="{95D1D210-DA8C-DA41-B1E2-9C50A04AA51C}">
      <dgm:prSet phldrT="[Text]" custT="1"/>
      <dgm:spPr>
        <a:solidFill>
          <a:srgbClr val="0F440D"/>
        </a:solidFill>
        <a:ln w="3175">
          <a:noFill/>
        </a:ln>
      </dgm:spPr>
      <dgm:t>
        <a:bodyPr/>
        <a:lstStyle/>
        <a:p>
          <a:pPr algn="l"/>
          <a:r>
            <a:rPr lang="en-US" sz="2400">
              <a:solidFill>
                <a:srgbClr val="8DBD28"/>
              </a:solidFill>
              <a:latin typeface="+mj-lt"/>
            </a:rPr>
            <a:t>3. ACTIVATE</a:t>
          </a:r>
        </a:p>
      </dgm:t>
    </dgm:pt>
    <dgm:pt modelId="{B1125529-A425-D84D-90E9-38DCAD5FD791}" type="parTrans" cxnId="{8F09BA45-8637-F74F-B232-F01B174FA374}">
      <dgm:prSet/>
      <dgm:spPr/>
      <dgm:t>
        <a:bodyPr/>
        <a:lstStyle/>
        <a:p>
          <a:endParaRPr lang="en-US"/>
        </a:p>
      </dgm:t>
    </dgm:pt>
    <dgm:pt modelId="{0B1BF9FF-2FAC-604F-B92B-468ED7C6B4B3}" type="sibTrans" cxnId="{8F09BA45-8637-F74F-B232-F01B174FA374}">
      <dgm:prSet/>
      <dgm:spPr/>
      <dgm:t>
        <a:bodyPr/>
        <a:lstStyle/>
        <a:p>
          <a:endParaRPr lang="en-US"/>
        </a:p>
      </dgm:t>
    </dgm:pt>
    <dgm:pt modelId="{224A59C8-C0AF-414C-AC70-735FA1149E6F}">
      <dgm:prSet phldrT="[Text]" custT="1"/>
      <dgm:spPr>
        <a:solidFill>
          <a:srgbClr val="5A8C0E"/>
        </a:solidFill>
        <a:ln w="3175">
          <a:noFill/>
        </a:ln>
      </dgm:spPr>
      <dgm:t>
        <a:bodyPr/>
        <a:lstStyle/>
        <a:p>
          <a:pPr algn="l"/>
          <a:r>
            <a:rPr lang="en-US" sz="2400">
              <a:solidFill>
                <a:srgbClr val="BFDF7D"/>
              </a:solidFill>
              <a:latin typeface="+mj-lt"/>
            </a:rPr>
            <a:t>2. IDEATE</a:t>
          </a:r>
        </a:p>
      </dgm:t>
    </dgm:pt>
    <dgm:pt modelId="{425D3499-1E8A-734D-8C92-1BAFB7E522B0}" type="sibTrans" cxnId="{787F235A-D5F2-A54B-9353-091A0DAEA1C4}">
      <dgm:prSet/>
      <dgm:spPr/>
      <dgm:t>
        <a:bodyPr/>
        <a:lstStyle/>
        <a:p>
          <a:endParaRPr lang="en-US"/>
        </a:p>
      </dgm:t>
    </dgm:pt>
    <dgm:pt modelId="{96383D11-13E3-2547-9DF3-884A402CEFFA}" type="parTrans" cxnId="{787F235A-D5F2-A54B-9353-091A0DAEA1C4}">
      <dgm:prSet/>
      <dgm:spPr/>
      <dgm:t>
        <a:bodyPr/>
        <a:lstStyle/>
        <a:p>
          <a:endParaRPr lang="en-US"/>
        </a:p>
      </dgm:t>
    </dgm:pt>
    <dgm:pt modelId="{F6D84EC1-F570-FD47-862B-FBB27779F3B1}" type="pres">
      <dgm:prSet presAssocID="{DB44E51E-9C99-3941-A140-FD80110EBB59}" presName="Name0" presStyleCnt="0">
        <dgm:presLayoutVars>
          <dgm:dir/>
          <dgm:resizeHandles val="exact"/>
        </dgm:presLayoutVars>
      </dgm:prSet>
      <dgm:spPr/>
    </dgm:pt>
    <dgm:pt modelId="{83541B04-277C-AC44-B52C-247311E64754}" type="pres">
      <dgm:prSet presAssocID="{C41664B3-9932-4943-9D79-0519F21956DA}" presName="parTxOnly" presStyleLbl="node1" presStyleIdx="0" presStyleCnt="3" custScaleX="75733">
        <dgm:presLayoutVars>
          <dgm:bulletEnabled val="1"/>
        </dgm:presLayoutVars>
      </dgm:prSet>
      <dgm:spPr/>
    </dgm:pt>
    <dgm:pt modelId="{FA3B67E4-BF33-FC42-B126-ACF6D6827FFD}" type="pres">
      <dgm:prSet presAssocID="{79F31EC6-4B44-AB4F-87CB-BD4C1AB012CC}" presName="parSpace" presStyleCnt="0"/>
      <dgm:spPr/>
    </dgm:pt>
    <dgm:pt modelId="{AB4DFFBC-4180-A043-8738-4DCA8226F6AD}" type="pres">
      <dgm:prSet presAssocID="{224A59C8-C0AF-414C-AC70-735FA1149E6F}" presName="parTxOnly" presStyleLbl="node1" presStyleIdx="1" presStyleCnt="3" custScaleX="82246" custLinFactNeighborY="39395">
        <dgm:presLayoutVars>
          <dgm:bulletEnabled val="1"/>
        </dgm:presLayoutVars>
      </dgm:prSet>
      <dgm:spPr/>
    </dgm:pt>
    <dgm:pt modelId="{27F6D7A6-7D2D-2F49-9D6D-7A2318CF2637}" type="pres">
      <dgm:prSet presAssocID="{425D3499-1E8A-734D-8C92-1BAFB7E522B0}" presName="parSpace" presStyleCnt="0"/>
      <dgm:spPr/>
    </dgm:pt>
    <dgm:pt modelId="{49282F0A-889C-B34F-A0FD-A47BE8A944C2}" type="pres">
      <dgm:prSet presAssocID="{95D1D210-DA8C-DA41-B1E2-9C50A04AA51C}" presName="parTxOnly" presStyleLbl="node1" presStyleIdx="2" presStyleCnt="3" custScaleX="73729">
        <dgm:presLayoutVars>
          <dgm:bulletEnabled val="1"/>
        </dgm:presLayoutVars>
      </dgm:prSet>
      <dgm:spPr/>
    </dgm:pt>
  </dgm:ptLst>
  <dgm:cxnLst>
    <dgm:cxn modelId="{FBD7320E-6B50-094B-B100-5FEB1787E5C1}" type="presOf" srcId="{DB44E51E-9C99-3941-A140-FD80110EBB59}" destId="{F6D84EC1-F570-FD47-862B-FBB27779F3B1}" srcOrd="0" destOrd="0" presId="urn:microsoft.com/office/officeart/2005/8/layout/hChevron3"/>
    <dgm:cxn modelId="{1137E22D-D6CE-B848-BDB8-24A0E65B69DA}" srcId="{DB44E51E-9C99-3941-A140-FD80110EBB59}" destId="{C41664B3-9932-4943-9D79-0519F21956DA}" srcOrd="0" destOrd="0" parTransId="{05EEDA1F-036C-304E-B04A-42006200451C}" sibTransId="{79F31EC6-4B44-AB4F-87CB-BD4C1AB012CC}"/>
    <dgm:cxn modelId="{8F09BA45-8637-F74F-B232-F01B174FA374}" srcId="{DB44E51E-9C99-3941-A140-FD80110EBB59}" destId="{95D1D210-DA8C-DA41-B1E2-9C50A04AA51C}" srcOrd="2" destOrd="0" parTransId="{B1125529-A425-D84D-90E9-38DCAD5FD791}" sibTransId="{0B1BF9FF-2FAC-604F-B92B-468ED7C6B4B3}"/>
    <dgm:cxn modelId="{267F8A70-526A-9E4A-B370-797F8B993DE2}" type="presOf" srcId="{C41664B3-9932-4943-9D79-0519F21956DA}" destId="{83541B04-277C-AC44-B52C-247311E64754}" srcOrd="0" destOrd="0" presId="urn:microsoft.com/office/officeart/2005/8/layout/hChevron3"/>
    <dgm:cxn modelId="{787F235A-D5F2-A54B-9353-091A0DAEA1C4}" srcId="{DB44E51E-9C99-3941-A140-FD80110EBB59}" destId="{224A59C8-C0AF-414C-AC70-735FA1149E6F}" srcOrd="1" destOrd="0" parTransId="{96383D11-13E3-2547-9DF3-884A402CEFFA}" sibTransId="{425D3499-1E8A-734D-8C92-1BAFB7E522B0}"/>
    <dgm:cxn modelId="{97E9D6BB-A042-C446-BC4A-B46077F33B5A}" type="presOf" srcId="{95D1D210-DA8C-DA41-B1E2-9C50A04AA51C}" destId="{49282F0A-889C-B34F-A0FD-A47BE8A944C2}" srcOrd="0" destOrd="0" presId="urn:microsoft.com/office/officeart/2005/8/layout/hChevron3"/>
    <dgm:cxn modelId="{410CE3D3-6F9C-3842-A0DA-5B70BC7A2C19}" type="presOf" srcId="{224A59C8-C0AF-414C-AC70-735FA1149E6F}" destId="{AB4DFFBC-4180-A043-8738-4DCA8226F6AD}" srcOrd="0" destOrd="0" presId="urn:microsoft.com/office/officeart/2005/8/layout/hChevron3"/>
    <dgm:cxn modelId="{FD7E4B91-9213-054A-813A-8ED4F58173AC}" type="presParOf" srcId="{F6D84EC1-F570-FD47-862B-FBB27779F3B1}" destId="{83541B04-277C-AC44-B52C-247311E64754}" srcOrd="0" destOrd="0" presId="urn:microsoft.com/office/officeart/2005/8/layout/hChevron3"/>
    <dgm:cxn modelId="{B29D599B-F090-3A40-A1F4-0280DBD4F5E4}" type="presParOf" srcId="{F6D84EC1-F570-FD47-862B-FBB27779F3B1}" destId="{FA3B67E4-BF33-FC42-B126-ACF6D6827FFD}" srcOrd="1" destOrd="0" presId="urn:microsoft.com/office/officeart/2005/8/layout/hChevron3"/>
    <dgm:cxn modelId="{150E68BC-AFE1-1F4C-9F1A-48A2FB39B074}" type="presParOf" srcId="{F6D84EC1-F570-FD47-862B-FBB27779F3B1}" destId="{AB4DFFBC-4180-A043-8738-4DCA8226F6AD}" srcOrd="2" destOrd="0" presId="urn:microsoft.com/office/officeart/2005/8/layout/hChevron3"/>
    <dgm:cxn modelId="{F4A02F96-BDAB-A642-846E-6E44C2E92396}" type="presParOf" srcId="{F6D84EC1-F570-FD47-862B-FBB27779F3B1}" destId="{27F6D7A6-7D2D-2F49-9D6D-7A2318CF2637}" srcOrd="3" destOrd="0" presId="urn:microsoft.com/office/officeart/2005/8/layout/hChevron3"/>
    <dgm:cxn modelId="{3CEF2592-66BF-4940-8B54-A7CD6259255E}" type="presParOf" srcId="{F6D84EC1-F570-FD47-862B-FBB27779F3B1}" destId="{49282F0A-889C-B34F-A0FD-A47BE8A944C2}" srcOrd="4" destOrd="0" presId="urn:microsoft.com/office/officeart/2005/8/layout/hChevron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41B04-277C-AC44-B52C-247311E64754}">
      <dsp:nvSpPr>
        <dsp:cNvPr id="0" name=""/>
        <dsp:cNvSpPr/>
      </dsp:nvSpPr>
      <dsp:spPr>
        <a:xfrm>
          <a:off x="1479" y="0"/>
          <a:ext cx="4285400" cy="545921"/>
        </a:xfrm>
        <a:prstGeom prst="homePlate">
          <a:avLst/>
        </a:prstGeom>
        <a:solidFill>
          <a:srgbClr val="8DBD28"/>
        </a:solidFill>
        <a:ln w="31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0F440D"/>
              </a:solidFill>
              <a:latin typeface="+mj-lt"/>
            </a:rPr>
            <a:t>1. INSPIRE</a:t>
          </a:r>
        </a:p>
      </dsp:txBody>
      <dsp:txXfrm>
        <a:off x="1479" y="0"/>
        <a:ext cx="4148920" cy="545921"/>
      </dsp:txXfrm>
    </dsp:sp>
    <dsp:sp modelId="{AB4DFFBC-4180-A043-8738-4DCA8226F6AD}">
      <dsp:nvSpPr>
        <dsp:cNvPr id="0" name=""/>
        <dsp:cNvSpPr/>
      </dsp:nvSpPr>
      <dsp:spPr>
        <a:xfrm>
          <a:off x="3155167" y="0"/>
          <a:ext cx="4653943" cy="545921"/>
        </a:xfrm>
        <a:prstGeom prst="chevron">
          <a:avLst/>
        </a:prstGeom>
        <a:solidFill>
          <a:srgbClr val="5A8C0E"/>
        </a:solidFill>
        <a:ln w="31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BFDF7D"/>
              </a:solidFill>
              <a:latin typeface="+mj-lt"/>
            </a:rPr>
            <a:t>2. IDEATE</a:t>
          </a:r>
        </a:p>
      </dsp:txBody>
      <dsp:txXfrm>
        <a:off x="3428128" y="0"/>
        <a:ext cx="4108022" cy="545921"/>
      </dsp:txXfrm>
    </dsp:sp>
    <dsp:sp modelId="{49282F0A-889C-B34F-A0FD-A47BE8A944C2}">
      <dsp:nvSpPr>
        <dsp:cNvPr id="0" name=""/>
        <dsp:cNvSpPr/>
      </dsp:nvSpPr>
      <dsp:spPr>
        <a:xfrm>
          <a:off x="6677397" y="0"/>
          <a:ext cx="4172003" cy="545921"/>
        </a:xfrm>
        <a:prstGeom prst="chevron">
          <a:avLst/>
        </a:prstGeom>
        <a:solidFill>
          <a:srgbClr val="0F440D"/>
        </a:solidFill>
        <a:ln w="31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8DBD28"/>
              </a:solidFill>
              <a:latin typeface="+mj-lt"/>
            </a:rPr>
            <a:t>3. ACTIVATE</a:t>
          </a:r>
        </a:p>
      </dsp:txBody>
      <dsp:txXfrm>
        <a:off x="6950358" y="0"/>
        <a:ext cx="3626082" cy="54592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ilroy Medium" panose="00000600000000000000" pitchFamily="50"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latin typeface="Gilroy Medium" panose="00000600000000000000" pitchFamily="50" charset="0"/>
              </a:rPr>
              <a:t>4/8/2026</a:t>
            </a:fld>
            <a:endParaRPr lang="en-US">
              <a:latin typeface="Gilroy Medium" panose="00000600000000000000" pitchFamily="50"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ilroy Medium" panose="00000600000000000000" pitchFamily="50"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latin typeface="Gilroy Medium" panose="00000600000000000000" pitchFamily="50" charset="0"/>
              </a:rPr>
              <a:t>‹#›</a:t>
            </a:fld>
            <a:endParaRPr lang="en-US">
              <a:latin typeface="Gilroy Medium" panose="00000600000000000000" pitchFamily="50" charset="0"/>
            </a:endParaRPr>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roy Medium" panose="00000600000000000000" pitchFamily="5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roy Medium" panose="00000600000000000000" pitchFamily="50" charset="0"/>
              </a:defRPr>
            </a:lvl1pPr>
          </a:lstStyle>
          <a:p>
            <a:fld id="{C619B3CA-2D0D-47C2-ADCA-6F431D6ECA53}" type="datetimeFigureOut">
              <a:rPr lang="en-US" smtClean="0"/>
              <a:pPr/>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roy Medium" panose="000006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roy Medium" panose="00000600000000000000" pitchFamily="50" charset="0"/>
              </a:defRPr>
            </a:lvl1pPr>
          </a:lstStyle>
          <a:p>
            <a:fld id="{CD834DAD-DF98-44E2-A25C-0E8DEB5DEE33}" type="slidenum">
              <a:rPr lang="en-US" smtClean="0"/>
              <a:pPr/>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roy Medium" panose="00000600000000000000" pitchFamily="50" charset="0"/>
        <a:ea typeface="+mn-ea"/>
        <a:cs typeface="+mn-cs"/>
      </a:defRPr>
    </a:lvl1pPr>
    <a:lvl2pPr marL="457200" algn="l" defTabSz="914400" rtl="0" eaLnBrk="1" latinLnBrk="0" hangingPunct="1">
      <a:defRPr sz="1200" kern="1200">
        <a:solidFill>
          <a:schemeClr val="tx1"/>
        </a:solidFill>
        <a:latin typeface="Gilroy Medium" panose="00000600000000000000" pitchFamily="50" charset="0"/>
        <a:ea typeface="+mn-ea"/>
        <a:cs typeface="+mn-cs"/>
      </a:defRPr>
    </a:lvl2pPr>
    <a:lvl3pPr marL="914400" algn="l" defTabSz="914400" rtl="0" eaLnBrk="1" latinLnBrk="0" hangingPunct="1">
      <a:defRPr sz="1200" kern="1200">
        <a:solidFill>
          <a:schemeClr val="tx1"/>
        </a:solidFill>
        <a:latin typeface="Gilroy Medium" panose="00000600000000000000" pitchFamily="50" charset="0"/>
        <a:ea typeface="+mn-ea"/>
        <a:cs typeface="+mn-cs"/>
      </a:defRPr>
    </a:lvl3pPr>
    <a:lvl4pPr marL="1371600" algn="l" defTabSz="914400" rtl="0" eaLnBrk="1" latinLnBrk="0" hangingPunct="1">
      <a:defRPr sz="1200" kern="1200">
        <a:solidFill>
          <a:schemeClr val="tx1"/>
        </a:solidFill>
        <a:latin typeface="Gilroy Medium" panose="00000600000000000000" pitchFamily="50" charset="0"/>
        <a:ea typeface="+mn-ea"/>
        <a:cs typeface="+mn-cs"/>
      </a:defRPr>
    </a:lvl4pPr>
    <a:lvl5pPr marL="1828800" algn="l" defTabSz="914400" rtl="0" eaLnBrk="1" latinLnBrk="0" hangingPunct="1">
      <a:defRPr sz="1200" kern="1200">
        <a:solidFill>
          <a:schemeClr val="tx1"/>
        </a:solidFill>
        <a:latin typeface="Gilroy Medium" panose="000006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ls.gov/cps/cpsaat11.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csend.com/view/hmtgbsgrgf5zmnc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800"/>
              </a:lnSpc>
            </a:pPr>
            <a:r>
              <a:rPr lang="en-US" sz="3200">
                <a:solidFill>
                  <a:srgbClr val="003459"/>
                </a:solidFill>
                <a:latin typeface="+mj-lt"/>
              </a:rPr>
              <a:t>NET ZERO EMISSIONS</a:t>
            </a:r>
          </a:p>
          <a:p>
            <a:r>
              <a:rPr lang="en-US" sz="1200">
                <a:solidFill>
                  <a:srgbClr val="003459"/>
                </a:solidFill>
              </a:rPr>
              <a:t>Reduce GHG emissions in the near-term and strive for net zero emissions in the longer-term.</a:t>
            </a:r>
          </a:p>
        </p:txBody>
      </p:sp>
      <p:sp>
        <p:nvSpPr>
          <p:cNvPr id="4" name="Slide Number Placeholder 3"/>
          <p:cNvSpPr>
            <a:spLocks noGrp="1"/>
          </p:cNvSpPr>
          <p:nvPr>
            <p:ph type="sldNum" sz="quarter" idx="5"/>
          </p:nvPr>
        </p:nvSpPr>
        <p:spPr/>
        <p:txBody>
          <a:bodyPr/>
          <a:lstStyle/>
          <a:p>
            <a:fld id="{CD834DAD-DF98-44E2-A25C-0E8DEB5DEE33}" type="slidenum">
              <a:rPr lang="en-US" smtClean="0"/>
              <a:pPr/>
              <a:t>11</a:t>
            </a:fld>
            <a:endParaRPr lang="en-US"/>
          </a:p>
        </p:txBody>
      </p:sp>
    </p:spTree>
    <p:extLst>
      <p:ext uri="{BB962C8B-B14F-4D97-AF65-F5344CB8AC3E}">
        <p14:creationId xmlns:p14="http://schemas.microsoft.com/office/powerpoint/2010/main" val="1461230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800"/>
              </a:lnSpc>
            </a:pPr>
            <a:r>
              <a:rPr lang="en-US" sz="3200">
                <a:solidFill>
                  <a:srgbClr val="003459"/>
                </a:solidFill>
                <a:latin typeface="+mj-lt"/>
              </a:rPr>
              <a:t>NET WATER POSITIVE VISION</a:t>
            </a:r>
          </a:p>
          <a:p>
            <a:r>
              <a:rPr lang="en-US" sz="1200">
                <a:solidFill>
                  <a:srgbClr val="003459"/>
                </a:solidFill>
              </a:rPr>
              <a:t>Strive to be net water positive in company owned and franchise bottling high-water-risk manufacturing by improving water use efficiency and replenishing back into the local watershed </a:t>
            </a:r>
            <a:br>
              <a:rPr lang="en-US" sz="1200">
                <a:solidFill>
                  <a:srgbClr val="003459"/>
                </a:solidFill>
              </a:rPr>
            </a:br>
            <a:r>
              <a:rPr lang="en-US" sz="1200">
                <a:solidFill>
                  <a:srgbClr val="003459"/>
                </a:solidFill>
              </a:rPr>
              <a:t>all of the water that we use.</a:t>
            </a:r>
          </a:p>
        </p:txBody>
      </p:sp>
      <p:sp>
        <p:nvSpPr>
          <p:cNvPr id="4" name="Slide Number Placeholder 3"/>
          <p:cNvSpPr>
            <a:spLocks noGrp="1"/>
          </p:cNvSpPr>
          <p:nvPr>
            <p:ph type="sldNum" sz="quarter" idx="5"/>
          </p:nvPr>
        </p:nvSpPr>
        <p:spPr/>
        <p:txBody>
          <a:bodyPr/>
          <a:lstStyle/>
          <a:p>
            <a:fld id="{CD834DAD-DF98-44E2-A25C-0E8DEB5DEE33}" type="slidenum">
              <a:rPr lang="en-US" smtClean="0"/>
              <a:pPr/>
              <a:t>12</a:t>
            </a:fld>
            <a:endParaRPr lang="en-US"/>
          </a:p>
        </p:txBody>
      </p:sp>
    </p:spTree>
    <p:extLst>
      <p:ext uri="{BB962C8B-B14F-4D97-AF65-F5344CB8AC3E}">
        <p14:creationId xmlns:p14="http://schemas.microsoft.com/office/powerpoint/2010/main" val="2827968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800"/>
              </a:lnSpc>
            </a:pPr>
            <a:r>
              <a:rPr lang="en-US" sz="3200">
                <a:solidFill>
                  <a:srgbClr val="003459"/>
                </a:solidFill>
                <a:latin typeface="+mj-lt"/>
              </a:rPr>
              <a:t>SUSTAINABLE PACKAGING</a:t>
            </a:r>
          </a:p>
          <a:p>
            <a:r>
              <a:rPr lang="en-US" sz="1200">
                <a:solidFill>
                  <a:srgbClr val="003459"/>
                </a:solidFill>
              </a:rPr>
              <a:t>Scaling new business models that minimize single-use packaging. </a:t>
            </a:r>
          </a:p>
          <a:p>
            <a:r>
              <a:rPr lang="en-US" sz="1200">
                <a:solidFill>
                  <a:srgbClr val="003459"/>
                </a:solidFill>
              </a:rPr>
              <a:t>Reducing our absolute tonnage </a:t>
            </a:r>
            <a:br>
              <a:rPr lang="en-US" sz="1200">
                <a:solidFill>
                  <a:srgbClr val="003459"/>
                </a:solidFill>
              </a:rPr>
            </a:br>
            <a:r>
              <a:rPr lang="en-US" sz="1200">
                <a:solidFill>
                  <a:srgbClr val="003459"/>
                </a:solidFill>
              </a:rPr>
              <a:t>of virgin plastic derived from </a:t>
            </a:r>
            <a:br>
              <a:rPr lang="en-US" sz="1200">
                <a:solidFill>
                  <a:srgbClr val="003459"/>
                </a:solidFill>
              </a:rPr>
            </a:br>
            <a:r>
              <a:rPr lang="en-US" sz="1200">
                <a:solidFill>
                  <a:srgbClr val="003459"/>
                </a:solidFill>
              </a:rPr>
              <a:t>non-renewable sources.</a:t>
            </a:r>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13</a:t>
            </a:fld>
            <a:endParaRPr lang="en-US"/>
          </a:p>
        </p:txBody>
      </p:sp>
    </p:spTree>
    <p:extLst>
      <p:ext uri="{BB962C8B-B14F-4D97-AF65-F5344CB8AC3E}">
        <p14:creationId xmlns:p14="http://schemas.microsoft.com/office/powerpoint/2010/main" val="3741180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900"/>
              </a:lnSpc>
            </a:pPr>
            <a:r>
              <a:rPr lang="en-US" sz="2800">
                <a:solidFill>
                  <a:srgbClr val="003459"/>
                </a:solidFill>
                <a:latin typeface="+mj-lt"/>
              </a:rPr>
              <a:t>MEANINGFUL JOBS AND OPPORTUNITIES</a:t>
            </a:r>
          </a:p>
          <a:p>
            <a:r>
              <a:rPr lang="en-US" sz="1200">
                <a:solidFill>
                  <a:srgbClr val="003459"/>
                </a:solidFill>
              </a:rPr>
              <a:t>Provide meaningful jobs and growth opportunities for our people and empower them to enhance their well-being and make a positive impact at work, at home and in their local communities.</a:t>
            </a:r>
          </a:p>
          <a:p>
            <a:pPr>
              <a:lnSpc>
                <a:spcPts val="2900"/>
              </a:lnSpc>
              <a:spcBef>
                <a:spcPts val="3000"/>
              </a:spcBef>
            </a:pPr>
            <a:r>
              <a:rPr lang="en-US" sz="2800">
                <a:solidFill>
                  <a:srgbClr val="003459"/>
                </a:solidFill>
                <a:latin typeface="+mj-lt"/>
              </a:rPr>
              <a:t>INCLUSION FOR GROWTH</a:t>
            </a:r>
          </a:p>
          <a:p>
            <a:r>
              <a:rPr lang="en-US" sz="1200">
                <a:solidFill>
                  <a:srgbClr val="003459"/>
                </a:solidFill>
              </a:rPr>
              <a:t>Our company has a deep history of </a:t>
            </a:r>
            <a:br>
              <a:rPr lang="en-US" sz="1200">
                <a:solidFill>
                  <a:srgbClr val="003459"/>
                </a:solidFill>
              </a:rPr>
            </a:br>
            <a:r>
              <a:rPr lang="en-US" sz="1200">
                <a:solidFill>
                  <a:srgbClr val="003459"/>
                </a:solidFill>
              </a:rPr>
              <a:t>building an inclusive and respectful workplace culture. PepsiCo has always </a:t>
            </a:r>
            <a:br>
              <a:rPr lang="en-US" sz="1200">
                <a:solidFill>
                  <a:srgbClr val="003459"/>
                </a:solidFill>
              </a:rPr>
            </a:br>
            <a:r>
              <a:rPr lang="en-US" sz="1200">
                <a:solidFill>
                  <a:srgbClr val="003459"/>
                </a:solidFill>
              </a:rPr>
              <a:t>been a company that thrives on bringing together the best talent, empowering people to grow, and delivering innovative products that meet the needs of our consumers. This legacy inspires the way we work today.</a:t>
            </a:r>
          </a:p>
        </p:txBody>
      </p:sp>
      <p:sp>
        <p:nvSpPr>
          <p:cNvPr id="4" name="Slide Number Placeholder 3"/>
          <p:cNvSpPr>
            <a:spLocks noGrp="1"/>
          </p:cNvSpPr>
          <p:nvPr>
            <p:ph type="sldNum" sz="quarter" idx="5"/>
          </p:nvPr>
        </p:nvSpPr>
        <p:spPr/>
        <p:txBody>
          <a:bodyPr/>
          <a:lstStyle/>
          <a:p>
            <a:fld id="{CD834DAD-DF98-44E2-A25C-0E8DEB5DEE33}" type="slidenum">
              <a:rPr lang="en-US" smtClean="0"/>
              <a:pPr/>
              <a:t>14</a:t>
            </a:fld>
            <a:endParaRPr lang="en-US"/>
          </a:p>
        </p:txBody>
      </p:sp>
    </p:spTree>
    <p:extLst>
      <p:ext uri="{BB962C8B-B14F-4D97-AF65-F5344CB8AC3E}">
        <p14:creationId xmlns:p14="http://schemas.microsoft.com/office/powerpoint/2010/main" val="9989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Educate for customer dialog</a:t>
            </a:r>
          </a:p>
          <a:p>
            <a:endParaRPr lang="en-US"/>
          </a:p>
          <a:p>
            <a:r>
              <a:rPr lang="en-US"/>
              <a:t>When we engage in conversations with customers there are times when they want to understand how we are adding “value” or how we are helping them against their scope 3 goals. We are going to spend a few minutes to help you understand what they are and where we as a partner impact </a:t>
            </a:r>
            <a:r>
              <a:rPr lang="en-US" b="1"/>
              <a:t>our customers </a:t>
            </a:r>
            <a:r>
              <a:rPr lang="en-US"/>
              <a:t>sustainability goals.</a:t>
            </a:r>
          </a:p>
          <a:p>
            <a:pPr defTabSz="941923">
              <a:defRPr/>
            </a:pPr>
            <a:endParaRPr lang="en-US">
              <a:solidFill>
                <a:srgbClr val="545454"/>
              </a:solidFill>
              <a:latin typeface="Calibri" panose="020F0502020204030204" pitchFamily="34" charset="0"/>
              <a:cs typeface="Calibri" panose="020F0502020204030204" pitchFamily="34" charset="0"/>
            </a:endParaRPr>
          </a:p>
          <a:p>
            <a:pPr defTabSz="941923">
              <a:defRPr/>
            </a:pPr>
            <a:r>
              <a:rPr lang="en-US">
                <a:solidFill>
                  <a:srgbClr val="545454"/>
                </a:solidFill>
                <a:latin typeface="Calibri" panose="020F0502020204030204" pitchFamily="34" charset="0"/>
                <a:cs typeface="Calibri" panose="020F0502020204030204" pitchFamily="34" charset="0"/>
              </a:rPr>
              <a:t>GHG emissions have been classified into distinct scopes for corporate footprints, organized by level of ownership and control, to help with measurement and management.</a:t>
            </a:r>
            <a:endParaRPr lang="en-GB">
              <a:solidFill>
                <a:srgbClr val="545454"/>
              </a:solidFill>
              <a:latin typeface="Calibri" panose="020F0502020204030204" pitchFamily="34" charset="0"/>
              <a:cs typeface="Calibri" panose="020F0502020204030204" pitchFamily="34" charset="0"/>
            </a:endParaRPr>
          </a:p>
          <a:p>
            <a:endParaRPr lang="en-US"/>
          </a:p>
          <a:p>
            <a:r>
              <a:rPr lang="en-US"/>
              <a:t>Scope 1, 2, and 3 emissions are a way to categorize the different types of greenhouse gas (GHG) emissions a company creates. </a:t>
            </a:r>
          </a:p>
          <a:p>
            <a:endParaRPr lang="en-US"/>
          </a:p>
          <a:p>
            <a:r>
              <a:rPr lang="en-US"/>
              <a:t>The scopes are determined by where the emissions come from:</a:t>
            </a:r>
          </a:p>
          <a:p>
            <a:r>
              <a:rPr lang="en-US" b="1" u="sng"/>
              <a:t>Scope 1</a:t>
            </a:r>
          </a:p>
          <a:p>
            <a:r>
              <a:rPr lang="en-US"/>
              <a:t>Direct emissions that a company generates while performing its </a:t>
            </a:r>
            <a:r>
              <a:rPr lang="en-US" b="1"/>
              <a:t>business activities</a:t>
            </a:r>
            <a:r>
              <a:rPr lang="en-US"/>
              <a:t>, such as emissions from fuel burned in buildings, vehicles, and equipment</a:t>
            </a:r>
          </a:p>
          <a:p>
            <a:r>
              <a:rPr lang="en-US" b="1" u="sng"/>
              <a:t>Scope 2</a:t>
            </a:r>
          </a:p>
          <a:p>
            <a:r>
              <a:rPr lang="en-US"/>
              <a:t>Indirect emissions from </a:t>
            </a:r>
            <a:r>
              <a:rPr lang="en-US" b="1"/>
              <a:t>purchased energy</a:t>
            </a:r>
            <a:r>
              <a:rPr lang="en-US"/>
              <a:t>, such as electricity, steam, heat, and cooling</a:t>
            </a:r>
          </a:p>
          <a:p>
            <a:r>
              <a:rPr lang="en-US" b="1" u="sng"/>
              <a:t>Scope 3</a:t>
            </a:r>
          </a:p>
          <a:p>
            <a:r>
              <a:rPr lang="en-US"/>
              <a:t>In this category go all the </a:t>
            </a:r>
            <a:r>
              <a:rPr lang="en-US" b="1"/>
              <a:t>emissions associated, not with the company itself</a:t>
            </a:r>
            <a:r>
              <a:rPr lang="en-US"/>
              <a:t>, but that the organization is indirectly responsible for, up and down its value chain. For example, from buying products from its suppliers, and from its products when customers use them. Emissions-wise, Scope 3 is nearly always the big one.</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16</a:t>
            </a:fld>
            <a:endParaRPr lang="en-US"/>
          </a:p>
        </p:txBody>
      </p:sp>
    </p:spTree>
    <p:extLst>
      <p:ext uri="{BB962C8B-B14F-4D97-AF65-F5344CB8AC3E}">
        <p14:creationId xmlns:p14="http://schemas.microsoft.com/office/powerpoint/2010/main" val="3079658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Feature/benefits of participating as a partner</a:t>
            </a:r>
          </a:p>
        </p:txBody>
      </p:sp>
      <p:sp>
        <p:nvSpPr>
          <p:cNvPr id="4" name="Slide Number Placeholder 3"/>
          <p:cNvSpPr>
            <a:spLocks noGrp="1"/>
          </p:cNvSpPr>
          <p:nvPr>
            <p:ph type="sldNum" sz="quarter" idx="5"/>
          </p:nvPr>
        </p:nvSpPr>
        <p:spPr/>
        <p:txBody>
          <a:bodyPr/>
          <a:lstStyle/>
          <a:p>
            <a:fld id="{CD834DAD-DF98-44E2-A25C-0E8DEB5DEE33}" type="slidenum">
              <a:rPr lang="en-US" smtClean="0"/>
              <a:pPr/>
              <a:t>17</a:t>
            </a:fld>
            <a:endParaRPr lang="en-US"/>
          </a:p>
        </p:txBody>
      </p:sp>
    </p:spTree>
    <p:extLst>
      <p:ext uri="{BB962C8B-B14F-4D97-AF65-F5344CB8AC3E}">
        <p14:creationId xmlns:p14="http://schemas.microsoft.com/office/powerpoint/2010/main" val="1433941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19</a:t>
            </a:fld>
            <a:endParaRPr lang="en-US"/>
          </a:p>
        </p:txBody>
      </p:sp>
    </p:spTree>
    <p:extLst>
      <p:ext uri="{BB962C8B-B14F-4D97-AF65-F5344CB8AC3E}">
        <p14:creationId xmlns:p14="http://schemas.microsoft.com/office/powerpoint/2010/main" val="537157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a:solidFill>
                  <a:srgbClr val="000000"/>
                </a:solidFill>
              </a:rPr>
              <a:t>Updated: 5/13/24</a:t>
            </a:r>
          </a:p>
          <a:p>
            <a:pPr algn="l" rtl="0" fontAlgn="base"/>
            <a:endParaRPr lang="en-US">
              <a:solidFill>
                <a:srgbClr val="000000"/>
              </a:solidFill>
            </a:endParaRPr>
          </a:p>
          <a:p>
            <a:pPr algn="l" rtl="0" fontAlgn="base"/>
            <a:r>
              <a:rPr lang="en-US">
                <a:solidFill>
                  <a:srgbClr val="000000"/>
                </a:solidFill>
              </a:rPr>
              <a:t>As many of you are aware, global climate change is threatening our planet, our communities and our livelihood </a:t>
            </a:r>
            <a:r>
              <a:rPr lang="en-US">
                <a:solidFill>
                  <a:srgbClr val="444444"/>
                </a:solidFill>
              </a:rPr>
              <a:t>​</a:t>
            </a:r>
            <a:endParaRPr lang="en-US" b="0" i="0">
              <a:solidFill>
                <a:srgbClr val="444444"/>
              </a:solidFill>
              <a:effectLst/>
            </a:endParaRPr>
          </a:p>
          <a:p>
            <a:pPr algn="l" rtl="0" fontAlgn="base"/>
            <a:endParaRPr lang="en-GB">
              <a:solidFill>
                <a:srgbClr val="000000"/>
              </a:solidFill>
            </a:endParaRPr>
          </a:p>
          <a:p>
            <a:pPr algn="l" rtl="0" fontAlgn="base"/>
            <a:r>
              <a:rPr lang="en-GB">
                <a:solidFill>
                  <a:srgbClr val="000000"/>
                </a:solidFill>
              </a:rPr>
              <a:t>Sustainability is an increasingly important and relevant topic and we are seeing more and more evidence of its significance every day: Over the last couple years we’ve witnessed an increasing number of wildfires, droughts, flash floods and rising sea levels…</a:t>
            </a:r>
            <a:r>
              <a:rPr lang="en-US">
                <a:solidFill>
                  <a:srgbClr val="FF0000"/>
                </a:solidFill>
              </a:rPr>
              <a:t>[fires in California, floods in Texas, sea levels rising in Miami Beach, </a:t>
            </a:r>
            <a:r>
              <a:rPr lang="en-US"/>
              <a:t>half of Pakistan currently under water</a:t>
            </a:r>
            <a:r>
              <a:rPr lang="en-US">
                <a:solidFill>
                  <a:srgbClr val="FF0000"/>
                </a:solidFill>
              </a:rPr>
              <a:t>]</a:t>
            </a:r>
            <a:r>
              <a:rPr lang="en-US">
                <a:solidFill>
                  <a:srgbClr val="444444"/>
                </a:solidFill>
              </a:rPr>
              <a:t>​</a:t>
            </a:r>
            <a:endParaRPr lang="en-US" b="0" i="0">
              <a:solidFill>
                <a:srgbClr val="444444"/>
              </a:solidFill>
              <a:effectLst/>
            </a:endParaRPr>
          </a:p>
          <a:p>
            <a:pPr algn="l" rtl="0" fontAlgn="base"/>
            <a:r>
              <a:rPr lang="en-US">
                <a:solidFill>
                  <a:srgbClr val="444444"/>
                </a:solidFill>
              </a:rPr>
              <a:t>​</a:t>
            </a:r>
            <a:endParaRPr lang="en-US" b="0" i="0">
              <a:solidFill>
                <a:srgbClr val="444444"/>
              </a:solidFill>
              <a:effectLst/>
            </a:endParaRPr>
          </a:p>
          <a:p>
            <a:pPr algn="l" rtl="0" fontAlgn="base"/>
            <a:r>
              <a:rPr lang="en-US">
                <a:solidFill>
                  <a:srgbClr val="000000"/>
                </a:solidFill>
              </a:rPr>
              <a:t>These are a result of decades of burning fossil fuels and destroying nature </a:t>
            </a:r>
            <a:r>
              <a:rPr lang="en-US">
                <a:solidFill>
                  <a:srgbClr val="FF0000"/>
                </a:solidFill>
              </a:rPr>
              <a:t>[forests being cut down]</a:t>
            </a:r>
            <a:r>
              <a:rPr lang="en-US">
                <a:solidFill>
                  <a:srgbClr val="000000"/>
                </a:solidFill>
              </a:rPr>
              <a:t>, altering the delicate balance of gases in Earth’s atmosphere and destabilizing its heating and cooling systems and its weather patterns.</a:t>
            </a:r>
            <a:r>
              <a:rPr lang="en-US">
                <a:solidFill>
                  <a:srgbClr val="444444"/>
                </a:solidFill>
              </a:rPr>
              <a:t>​</a:t>
            </a:r>
            <a:endParaRPr lang="en-US" b="0" i="0">
              <a:solidFill>
                <a:srgbClr val="444444"/>
              </a:solidFill>
              <a:effectLst/>
            </a:endParaRPr>
          </a:p>
          <a:p>
            <a:endParaRPr lang="en-US"/>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20</a:t>
            </a:fld>
            <a:endParaRPr lang="en-US"/>
          </a:p>
        </p:txBody>
      </p:sp>
    </p:spTree>
    <p:extLst>
      <p:ext uri="{BB962C8B-B14F-4D97-AF65-F5344CB8AC3E}">
        <p14:creationId xmlns:p14="http://schemas.microsoft.com/office/powerpoint/2010/main" val="3585451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a:solidFill>
                  <a:srgbClr val="000000"/>
                </a:solidFill>
              </a:rPr>
              <a:t>And our customers are feeling the pressure to act more sustainably…</a:t>
            </a:r>
            <a:r>
              <a:rPr lang="en-US" sz="1900">
                <a:solidFill>
                  <a:srgbClr val="444444"/>
                </a:solidFill>
              </a:rPr>
              <a:t>​</a:t>
            </a:r>
            <a:endParaRPr lang="en-US" b="0" i="0">
              <a:solidFill>
                <a:srgbClr val="444444"/>
              </a:solidFill>
              <a:effectLst/>
            </a:endParaRPr>
          </a:p>
          <a:p>
            <a:pPr algn="l" rtl="0" fontAlgn="base"/>
            <a:r>
              <a:rPr lang="en-US" sz="1900">
                <a:solidFill>
                  <a:srgbClr val="444444"/>
                </a:solidFill>
              </a:rPr>
              <a:t>​</a:t>
            </a:r>
          </a:p>
          <a:p>
            <a:pPr defTabSz="941876" fontAlgn="base">
              <a:defRPr/>
            </a:pPr>
            <a:r>
              <a:rPr lang="en-IN"/>
              <a:t>In the U.S. </a:t>
            </a:r>
            <a:r>
              <a:rPr lang="en-IN" b="1">
                <a:solidFill>
                  <a:schemeClr val="accent5"/>
                </a:solidFill>
              </a:rPr>
              <a:t>58% </a:t>
            </a:r>
            <a:r>
              <a:rPr lang="en-IN"/>
              <a:t>of consumers are willing to pay more for products that are better for the environment</a:t>
            </a:r>
          </a:p>
          <a:p>
            <a:pPr defTabSz="941876" fontAlgn="base">
              <a:defRPr/>
            </a:pPr>
            <a:endParaRPr lang="en-IN"/>
          </a:p>
          <a:p>
            <a:pPr defTabSz="941876" fontAlgn="base">
              <a:defRPr/>
            </a:pPr>
            <a:r>
              <a:rPr lang="en-IN"/>
              <a:t>There is increasing regulation across the world about transparency and disclosure on ESG topics</a:t>
            </a:r>
          </a:p>
          <a:p>
            <a:pPr defTabSz="941876" fontAlgn="base">
              <a:defRPr/>
            </a:pPr>
            <a:endParaRPr lang="en-IN"/>
          </a:p>
          <a:p>
            <a:pPr defTabSz="941876" fontAlgn="base">
              <a:defRPr/>
            </a:pPr>
            <a:r>
              <a:rPr lang="en-IN"/>
              <a:t>Since 2018 there has been 42% increase in sustainable investments and are considering more non-financial information</a:t>
            </a:r>
          </a:p>
          <a:p>
            <a:pPr defTabSz="941876" fontAlgn="base">
              <a:defRPr/>
            </a:pPr>
            <a:endParaRPr lang="en-IN"/>
          </a:p>
          <a:p>
            <a:pPr defTabSz="941876" fontAlgn="base">
              <a:defRPr/>
            </a:pPr>
            <a:r>
              <a:rPr lang="en-IN"/>
              <a:t>Corporates like PepsiCo which can tackle sustainability challenges, customers face a competitive environment where sustainability has become a differentiator</a:t>
            </a:r>
          </a:p>
          <a:p>
            <a:pPr defTabSz="941876" fontAlgn="base">
              <a:defRPr/>
            </a:pPr>
            <a:endParaRPr lang="en-IN"/>
          </a:p>
          <a:p>
            <a:pPr defTabSz="941876" fontAlgn="base">
              <a:defRPr/>
            </a:pPr>
            <a:r>
              <a:rPr lang="en-IN"/>
              <a:t>There is a healthy tension and pressure from activist groups on range of topics and effective public benchmarking of customers by organizations like Greenpeace’s supermarket plastic ranking</a:t>
            </a:r>
          </a:p>
          <a:p>
            <a:pPr defTabSz="941876" fontAlgn="base">
              <a:defRPr/>
            </a:pPr>
            <a:endParaRPr lang="en-IN"/>
          </a:p>
          <a:p>
            <a:pPr defTabSz="941876" fontAlgn="base">
              <a:defRPr/>
            </a:pPr>
            <a:r>
              <a:rPr lang="en-IN"/>
              <a:t>The workforce is also a key stakeholder and driver of change for many customers. Walkouts over key ESG issues (e.g., recent walk outs at amazon over pay and covid protection)</a:t>
            </a:r>
          </a:p>
          <a:p>
            <a:pPr defTabSz="941876" fontAlgn="base">
              <a:defRPr/>
            </a:pPr>
            <a:endParaRPr lang="en-IN"/>
          </a:p>
          <a:p>
            <a:pPr algn="l" rtl="0" fontAlgn="base"/>
            <a:r>
              <a:rPr lang="en-US" sz="1900">
                <a:solidFill>
                  <a:srgbClr val="000000"/>
                </a:solidFill>
              </a:rPr>
              <a:t>In addition </a:t>
            </a:r>
            <a:r>
              <a:rPr lang="en-US" sz="1900"/>
              <a:t>inclusion in business audits becoming a reality. </a:t>
            </a:r>
            <a:r>
              <a:rPr lang="en-US" b="0" i="0">
                <a:solidFill>
                  <a:srgbClr val="191919"/>
                </a:solidFill>
                <a:effectLst/>
              </a:rPr>
              <a:t>DEI audit is a large undertaking and a variety of perspectives will enrich and define the areas to focus on — from gender, sexuality, race, educational attainment, socioeconomic status, disability, age, and other areas relevant to your business. For example, the demographics from department to department can be vastly different. </a:t>
            </a:r>
            <a:r>
              <a:rPr lang="en-US" b="0" i="0" u="none" strike="noStrike">
                <a:solidFill>
                  <a:srgbClr val="2637DE"/>
                </a:solidFill>
                <a:effectLst/>
                <a:hlinkClick r:id="rId3"/>
              </a:rPr>
              <a:t>According to the U.S. Bureau of Labor Statistics’</a:t>
            </a:r>
            <a:r>
              <a:rPr lang="en-US" b="0" i="0">
                <a:solidFill>
                  <a:srgbClr val="191919"/>
                </a:solidFill>
                <a:effectLst/>
              </a:rPr>
              <a:t> 2020 data, women accounted for 66% of public relations professionals and 91% of public relations professionals were white. Departments will have different demographics based on their work, so including all the perspectives is critical</a:t>
            </a:r>
            <a:endParaRPr lang="en-US" b="0" i="0">
              <a:solidFill>
                <a:srgbClr val="444444"/>
              </a:solidFill>
              <a:effectLst/>
            </a:endParaRPr>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21</a:t>
            </a:fld>
            <a:endParaRPr lang="en-US"/>
          </a:p>
        </p:txBody>
      </p:sp>
    </p:spTree>
    <p:extLst>
      <p:ext uri="{BB962C8B-B14F-4D97-AF65-F5344CB8AC3E}">
        <p14:creationId xmlns:p14="http://schemas.microsoft.com/office/powerpoint/2010/main" val="199510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Educate for customer dialog</a:t>
            </a:r>
          </a:p>
          <a:p>
            <a:endParaRPr lang="en-US"/>
          </a:p>
          <a:p>
            <a:r>
              <a:rPr lang="en-US"/>
              <a:t>When we engage in conversations with customers there are times when they want to understand how we are adding “value” or how we are helping them against their scope 3 goals. We are going to spend a few minutes to help you understand what they are and where we as a partner impact </a:t>
            </a:r>
            <a:r>
              <a:rPr lang="en-US" b="1"/>
              <a:t>our customers </a:t>
            </a:r>
            <a:r>
              <a:rPr lang="en-US"/>
              <a:t>sustainability goals.</a:t>
            </a:r>
          </a:p>
          <a:p>
            <a:pPr defTabSz="941923">
              <a:defRPr/>
            </a:pPr>
            <a:endParaRPr lang="en-US">
              <a:solidFill>
                <a:srgbClr val="545454"/>
              </a:solidFill>
              <a:latin typeface="Calibri" panose="020F0502020204030204" pitchFamily="34" charset="0"/>
              <a:cs typeface="Calibri" panose="020F0502020204030204" pitchFamily="34" charset="0"/>
            </a:endParaRPr>
          </a:p>
          <a:p>
            <a:pPr defTabSz="941923">
              <a:defRPr/>
            </a:pPr>
            <a:r>
              <a:rPr lang="en-US">
                <a:solidFill>
                  <a:srgbClr val="545454"/>
                </a:solidFill>
                <a:latin typeface="Calibri" panose="020F0502020204030204" pitchFamily="34" charset="0"/>
                <a:cs typeface="Calibri" panose="020F0502020204030204" pitchFamily="34" charset="0"/>
              </a:rPr>
              <a:t>GHG emissions have been classified into distinct scopes for corporate footprints, organized by level of ownership and control, to help with measurement and management.</a:t>
            </a:r>
            <a:endParaRPr lang="en-GB">
              <a:solidFill>
                <a:srgbClr val="545454"/>
              </a:solidFill>
              <a:latin typeface="Calibri" panose="020F0502020204030204" pitchFamily="34" charset="0"/>
              <a:cs typeface="Calibri" panose="020F0502020204030204" pitchFamily="34" charset="0"/>
            </a:endParaRPr>
          </a:p>
          <a:p>
            <a:endParaRPr lang="en-US"/>
          </a:p>
          <a:p>
            <a:r>
              <a:rPr lang="en-US"/>
              <a:t>Scope 1, 2, and 3 emissions are a way to categorize the different types of greenhouse gas (GHG) emissions a company creates. </a:t>
            </a:r>
          </a:p>
          <a:p>
            <a:endParaRPr lang="en-US"/>
          </a:p>
          <a:p>
            <a:r>
              <a:rPr lang="en-US"/>
              <a:t>The scopes are determined by where the emissions come from:</a:t>
            </a:r>
          </a:p>
          <a:p>
            <a:r>
              <a:rPr lang="en-US" b="1" u="sng"/>
              <a:t>Scope 1</a:t>
            </a:r>
          </a:p>
          <a:p>
            <a:r>
              <a:rPr lang="en-US"/>
              <a:t>Direct emissions that a company generates while performing its </a:t>
            </a:r>
            <a:r>
              <a:rPr lang="en-US" b="1"/>
              <a:t>business activities</a:t>
            </a:r>
            <a:r>
              <a:rPr lang="en-US"/>
              <a:t>, such as emissions from fuel burned in buildings, vehicles, and equipment</a:t>
            </a:r>
          </a:p>
          <a:p>
            <a:r>
              <a:rPr lang="en-US" b="1" u="sng"/>
              <a:t>Scope 2</a:t>
            </a:r>
          </a:p>
          <a:p>
            <a:r>
              <a:rPr lang="en-US"/>
              <a:t>Indirect emissions from </a:t>
            </a:r>
            <a:r>
              <a:rPr lang="en-US" b="1"/>
              <a:t>purchased energy</a:t>
            </a:r>
            <a:r>
              <a:rPr lang="en-US"/>
              <a:t>, such as electricity, steam, heat, and cooling</a:t>
            </a:r>
          </a:p>
          <a:p>
            <a:r>
              <a:rPr lang="en-US" b="1" u="sng"/>
              <a:t>Scope 3</a:t>
            </a:r>
          </a:p>
          <a:p>
            <a:r>
              <a:rPr lang="en-US"/>
              <a:t>In this category go all the </a:t>
            </a:r>
            <a:r>
              <a:rPr lang="en-US" b="1"/>
              <a:t>emissions associated, not with the company itself</a:t>
            </a:r>
            <a:r>
              <a:rPr lang="en-US"/>
              <a:t>, but that the organization is indirectly responsible for, up and down its value chain. For example, from buying products from its suppliers, and from its products when customers use them. Emissions-wise, Scope 3 is nearly always the big one.</a:t>
            </a:r>
          </a:p>
          <a:p>
            <a:endParaRPr lang="en-US"/>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22</a:t>
            </a:fld>
            <a:endParaRPr lang="en-US"/>
          </a:p>
        </p:txBody>
      </p:sp>
    </p:spTree>
    <p:extLst>
      <p:ext uri="{BB962C8B-B14F-4D97-AF65-F5344CB8AC3E}">
        <p14:creationId xmlns:p14="http://schemas.microsoft.com/office/powerpoint/2010/main" val="3096746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2</a:t>
            </a:fld>
            <a:endParaRPr lang="en-US"/>
          </a:p>
        </p:txBody>
      </p:sp>
    </p:spTree>
    <p:extLst>
      <p:ext uri="{BB962C8B-B14F-4D97-AF65-F5344CB8AC3E}">
        <p14:creationId xmlns:p14="http://schemas.microsoft.com/office/powerpoint/2010/main" val="23767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Revised headline from “Toolkit Content”</a:t>
            </a:r>
          </a:p>
        </p:txBody>
      </p:sp>
      <p:sp>
        <p:nvSpPr>
          <p:cNvPr id="4" name="Slide Number Placeholder 3"/>
          <p:cNvSpPr>
            <a:spLocks noGrp="1"/>
          </p:cNvSpPr>
          <p:nvPr>
            <p:ph type="sldNum" sz="quarter" idx="5"/>
          </p:nvPr>
        </p:nvSpPr>
        <p:spPr/>
        <p:txBody>
          <a:bodyPr/>
          <a:lstStyle/>
          <a:p>
            <a:fld id="{CD834DAD-DF98-44E2-A25C-0E8DEB5DEE33}" type="slidenum">
              <a:rPr lang="en-US" smtClean="0"/>
              <a:pPr/>
              <a:t>23</a:t>
            </a:fld>
            <a:endParaRPr lang="en-US"/>
          </a:p>
        </p:txBody>
      </p:sp>
    </p:spTree>
    <p:extLst>
      <p:ext uri="{BB962C8B-B14F-4D97-AF65-F5344CB8AC3E}">
        <p14:creationId xmlns:p14="http://schemas.microsoft.com/office/powerpoint/2010/main" val="3099783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Fortune Most Innovative Companies ( Fortune unveiled their inaugural America’s Most Innovative Companies list. PepsiCo Beverages ranks 95 out of 300 companies on the list​</a:t>
            </a:r>
          </a:p>
          <a:p>
            <a:endParaRPr lang="en-US"/>
          </a:p>
          <a:p>
            <a:r>
              <a:rPr lang="en-US"/>
              <a:t>America’s Most Innovative Companies honors the 300 companies transforming industries from the inside out. Innovation can spark in a multitude of ways: R&amp;D teams who invent new products; efficient processes that pad a company’s bottom line; inspiring leaders who foster brainstorming and collaboration that lead to original creations. And innovation isn’t just a nice-to-have—nearly every company on this list posted revenue growth in the last three years.​</a:t>
            </a:r>
          </a:p>
          <a:p>
            <a:endParaRPr lang="en-US"/>
          </a:p>
          <a:p>
            <a:r>
              <a:rPr lang="en-US"/>
              <a:t>Business Intelligence Group 2023 Sustainability Initiative of the Year for Partners For Tomorrow ​</a:t>
            </a:r>
          </a:p>
          <a:p>
            <a:endParaRPr lang="en-US"/>
          </a:p>
          <a:p>
            <a:r>
              <a:rPr lang="en-US"/>
              <a:t>PHILADELPHIA, PA—August 30, 2023—Today, the Business Intelligence Group announced the winners in the 2023 Sustainability Awards program. The Sustainability Awards honor those who have made sustainability an integral part of their business practice. For-profit and not-for-profit organizations of all sizes submitted nominations to reward team members and gain exposure for the organization, its initiatives, and the exemplary accomplishments of its leaders as they work to reduce their impact on our environment. ​</a:t>
            </a:r>
          </a:p>
          <a:p>
            <a:endParaRPr lang="en-US"/>
          </a:p>
          <a:p>
            <a:r>
              <a:rPr lang="en-US"/>
              <a:t>2024 Just Capital (https://</a:t>
            </a:r>
            <a:r>
              <a:rPr lang="en-US" err="1"/>
              <a:t>justcapital.com</a:t>
            </a:r>
            <a:r>
              <a:rPr lang="en-US"/>
              <a:t>/rankings/) #1 in </a:t>
            </a:r>
            <a:r>
              <a:rPr lang="en-US" err="1"/>
              <a:t>Food&amp;Bev</a:t>
            </a:r>
            <a:r>
              <a:rPr lang="en-US"/>
              <a:t> industry. ​</a:t>
            </a:r>
          </a:p>
          <a:p>
            <a:endParaRPr lang="en-US"/>
          </a:p>
          <a:p>
            <a:r>
              <a:rPr lang="en-US"/>
              <a:t>Our annual Rankings reflect the performance of America’s largest publicly traded companies on the Issues that matter most in defining just business behavior today. The Issues, and their weights in our model, are determined by our polling of the American public. The top 100 performing companies – the JUST 100 – can be viewed below. Our Rankings assess performance of the largest U.S.-based corporations that collectively make up the Russell 1000. Use the search feature below to view a summary level of performance for every company included in the 2024 Rankings universe. If you are a corporate representative, please view the resources available to you, and reach out to our Corporate Engagement team to learn more about your company’s performance.​</a:t>
            </a:r>
          </a:p>
          <a:p>
            <a:endParaRPr lang="en-US"/>
          </a:p>
          <a:p>
            <a:r>
              <a:rPr lang="en-US"/>
              <a:t>Kantar - PepsiCo # 1 in Sustainability </a:t>
            </a:r>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24</a:t>
            </a:fld>
            <a:endParaRPr lang="en-US"/>
          </a:p>
        </p:txBody>
      </p:sp>
    </p:spTree>
    <p:extLst>
      <p:ext uri="{BB962C8B-B14F-4D97-AF65-F5344CB8AC3E}">
        <p14:creationId xmlns:p14="http://schemas.microsoft.com/office/powerpoint/2010/main" val="658966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25</a:t>
            </a:fld>
            <a:endParaRPr lang="en-US"/>
          </a:p>
        </p:txBody>
      </p:sp>
    </p:spTree>
    <p:extLst>
      <p:ext uri="{BB962C8B-B14F-4D97-AF65-F5344CB8AC3E}">
        <p14:creationId xmlns:p14="http://schemas.microsoft.com/office/powerpoint/2010/main" val="3128731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26</a:t>
            </a:fld>
            <a:endParaRPr lang="en-US"/>
          </a:p>
        </p:txBody>
      </p:sp>
    </p:spTree>
    <p:extLst>
      <p:ext uri="{BB962C8B-B14F-4D97-AF65-F5344CB8AC3E}">
        <p14:creationId xmlns:p14="http://schemas.microsoft.com/office/powerpoint/2010/main" val="2890842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27</a:t>
            </a:fld>
            <a:endParaRPr lang="en-US"/>
          </a:p>
        </p:txBody>
      </p:sp>
    </p:spTree>
    <p:extLst>
      <p:ext uri="{BB962C8B-B14F-4D97-AF65-F5344CB8AC3E}">
        <p14:creationId xmlns:p14="http://schemas.microsoft.com/office/powerpoint/2010/main" val="280687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28</a:t>
            </a:fld>
            <a:endParaRPr lang="en-US"/>
          </a:p>
        </p:txBody>
      </p:sp>
    </p:spTree>
    <p:extLst>
      <p:ext uri="{BB962C8B-B14F-4D97-AF65-F5344CB8AC3E}">
        <p14:creationId xmlns:p14="http://schemas.microsoft.com/office/powerpoint/2010/main" val="1145219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PepsiCo </a:t>
            </a:r>
            <a:r>
              <a:rPr lang="en-US" sz="1200" err="1"/>
              <a:t>bevs</a:t>
            </a:r>
            <a:r>
              <a:rPr lang="en-US" sz="1200"/>
              <a:t> NA has ambitious goals to achieve our vision of a world where packaging never becomes waste, reducing virgin (fossil fuel) plastic by 50% by 2030 and increasing % of all </a:t>
            </a:r>
            <a:r>
              <a:rPr lang="en-US" sz="1200" err="1"/>
              <a:t>bev</a:t>
            </a:r>
            <a:r>
              <a:rPr lang="en-US" sz="1200"/>
              <a:t> servings delivered thru reusable models to 20% by 2030:</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br>
            <a:r>
              <a:rPr lang="en-US" sz="1200"/>
              <a:t>1. Removing plastic across NA. Announced removal of plastic rings around our multipack </a:t>
            </a:r>
            <a:r>
              <a:rPr lang="en-US" sz="1200" err="1"/>
              <a:t>bevs</a:t>
            </a:r>
            <a:r>
              <a:rPr lang="en-US" sz="1200"/>
              <a:t>, switching to paperboard. </a:t>
            </a:r>
            <a:r>
              <a:rPr kumimoji="0" lang="en-US" sz="1200" b="1" i="0" u="none" strike="noStrike" kern="1200" cap="none" spc="0" normalizeH="0" baseline="0" noProof="0">
                <a:ln>
                  <a:noFill/>
                </a:ln>
                <a:solidFill>
                  <a:srgbClr val="8EDC43"/>
                </a:solidFill>
                <a:effectLst/>
                <a:uLnTx/>
                <a:uFillTx/>
              </a:rPr>
              <a:t>100% RECYCLABLE BY 2025</a:t>
            </a:r>
          </a:p>
          <a:p>
            <a:pPr>
              <a:spcBef>
                <a:spcPts val="0"/>
              </a:spcBef>
              <a:spcAft>
                <a:spcPts val="0"/>
              </a:spcAft>
            </a:pPr>
            <a:br>
              <a:rPr lang="en-US" sz="1200"/>
            </a:br>
            <a:r>
              <a:rPr lang="en-US" sz="1200"/>
              <a:t>2. Expanding plastic-free portfolio: </a:t>
            </a:r>
            <a:endParaRPr lang="en-US" sz="1200">
              <a:effectLst/>
            </a:endParaRPr>
          </a:p>
          <a:p>
            <a:pPr marL="171450" indent="-171450">
              <a:spcBef>
                <a:spcPts val="0"/>
              </a:spcBef>
              <a:spcAft>
                <a:spcPts val="0"/>
              </a:spcAft>
              <a:buFont typeface="Arial" panose="020B0604020202020204" pitchFamily="34" charset="0"/>
              <a:buChar char="•"/>
            </a:pPr>
            <a:r>
              <a:rPr lang="en-US" sz="1200">
                <a:effectLst/>
              </a:rPr>
              <a:t>Major brands available in plastic-free vessels like aluminum cans (all CSDs, Brisk tea, Starbucks energy, Rockstar energy) &amp; aluminum bottles (Aquafina) w commercial activities designed to shift mix toward plastic-free products</a:t>
            </a:r>
          </a:p>
          <a:p>
            <a:pPr marL="171450" indent="-171450">
              <a:spcBef>
                <a:spcPts val="0"/>
              </a:spcBef>
              <a:spcAft>
                <a:spcPts val="0"/>
              </a:spcAft>
              <a:buFont typeface="Arial" panose="020B0604020202020204" pitchFamily="34" charset="0"/>
              <a:buChar char="•"/>
            </a:pPr>
            <a:r>
              <a:rPr lang="en-US" sz="1200">
                <a:effectLst/>
              </a:rPr>
              <a:t>Expand avail. of major brands in aluminum cans in 2024 including Propel &amp; Aquafina; further expansion to </a:t>
            </a:r>
            <a:r>
              <a:rPr lang="en-US" sz="1200" err="1">
                <a:effectLst/>
              </a:rPr>
              <a:t>LifeWTR</a:t>
            </a:r>
            <a:r>
              <a:rPr lang="en-US" sz="1200">
                <a:effectLst/>
              </a:rPr>
              <a:t>, GTQ, and G-Zero for 2025</a:t>
            </a:r>
          </a:p>
          <a:p>
            <a:pPr marL="171450" indent="-171450">
              <a:spcBef>
                <a:spcPts val="0"/>
              </a:spcBef>
              <a:spcAft>
                <a:spcPts val="0"/>
              </a:spcAft>
              <a:buFont typeface="Arial" panose="020B0604020202020204" pitchFamily="34" charset="0"/>
              <a:buChar char="•"/>
            </a:pPr>
            <a:r>
              <a:rPr lang="en-US" sz="1200">
                <a:effectLst/>
              </a:rPr>
              <a:t>R&amp;D &amp; commercialization programs underway w major aluminum can manufacturers to expand resealable options for major brands starting next 12 months</a:t>
            </a:r>
          </a:p>
          <a:p>
            <a:pPr marL="0" indent="0">
              <a:spcBef>
                <a:spcPts val="0"/>
              </a:spcBef>
              <a:spcAft>
                <a:spcPts val="0"/>
              </a:spcAft>
              <a:buFont typeface="Arial" panose="020B0604020202020204" pitchFamily="34" charset="0"/>
              <a:buNone/>
            </a:pPr>
            <a:r>
              <a:rPr lang="en-US" sz="1200">
                <a:effectLst/>
              </a:rPr>
              <a:t>3. Accelerating incorporation of recycled plastic (rPET) across NA, prioritizing SS</a:t>
            </a:r>
          </a:p>
          <a:p>
            <a:pPr marL="0" indent="0">
              <a:spcBef>
                <a:spcPts val="0"/>
              </a:spcBef>
              <a:spcAft>
                <a:spcPts val="0"/>
              </a:spcAft>
              <a:buFont typeface="Arial" panose="020B0604020202020204" pitchFamily="34" charset="0"/>
              <a:buNone/>
            </a:pPr>
            <a:r>
              <a:rPr lang="en-US" sz="1200">
                <a:effectLst/>
              </a:rPr>
              <a:t>4. Roll out graphic changes to communicate messaging reminders for consumers to R</a:t>
            </a:r>
          </a:p>
          <a:p>
            <a:pPr marL="0" indent="0">
              <a:spcBef>
                <a:spcPts val="0"/>
              </a:spcBef>
              <a:spcAft>
                <a:spcPts val="0"/>
              </a:spcAft>
              <a:buFont typeface="Arial" panose="020B0604020202020204" pitchFamily="34" charset="0"/>
              <a:buNone/>
            </a:pPr>
            <a:r>
              <a:rPr lang="en-US" sz="1200">
                <a:effectLst/>
              </a:rPr>
              <a:t>5. Actively growing alternative formats – SodaStream + powders and tablets </a:t>
            </a:r>
          </a:p>
          <a:p>
            <a:pPr marL="0" indent="0">
              <a:spcBef>
                <a:spcPts val="0"/>
              </a:spcBef>
              <a:spcAft>
                <a:spcPts val="0"/>
              </a:spcAft>
              <a:buFont typeface="Arial" panose="020B0604020202020204" pitchFamily="34" charset="0"/>
              <a:buNone/>
            </a:pPr>
            <a:r>
              <a:rPr lang="en-US" sz="1200">
                <a:effectLst/>
              </a:rPr>
              <a:t>6. Work to increase reusable formats and vessels</a:t>
            </a:r>
          </a:p>
        </p:txBody>
      </p:sp>
      <p:sp>
        <p:nvSpPr>
          <p:cNvPr id="4" name="Slide Number Placeholder 3"/>
          <p:cNvSpPr>
            <a:spLocks noGrp="1"/>
          </p:cNvSpPr>
          <p:nvPr>
            <p:ph type="sldNum" sz="quarter" idx="5"/>
          </p:nvPr>
        </p:nvSpPr>
        <p:spPr/>
        <p:txBody>
          <a:bodyPr/>
          <a:lstStyle/>
          <a:p>
            <a:fld id="{CD834DAD-DF98-44E2-A25C-0E8DEB5DEE33}" type="slidenum">
              <a:rPr lang="en-US" smtClean="0"/>
              <a:pPr/>
              <a:t>29</a:t>
            </a:fld>
            <a:endParaRPr lang="en-US"/>
          </a:p>
        </p:txBody>
      </p:sp>
    </p:spTree>
    <p:extLst>
      <p:ext uri="{BB962C8B-B14F-4D97-AF65-F5344CB8AC3E}">
        <p14:creationId xmlns:p14="http://schemas.microsoft.com/office/powerpoint/2010/main" val="3984093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30</a:t>
            </a:fld>
            <a:endParaRPr lang="en-US"/>
          </a:p>
        </p:txBody>
      </p:sp>
    </p:spTree>
    <p:extLst>
      <p:ext uri="{BB962C8B-B14F-4D97-AF65-F5344CB8AC3E}">
        <p14:creationId xmlns:p14="http://schemas.microsoft.com/office/powerpoint/2010/main" val="2309784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Call out that it’s reactive page. Provide this page only if customer asks. </a:t>
            </a:r>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31</a:t>
            </a:fld>
            <a:endParaRPr lang="en-US"/>
          </a:p>
        </p:txBody>
      </p:sp>
    </p:spTree>
    <p:extLst>
      <p:ext uri="{BB962C8B-B14F-4D97-AF65-F5344CB8AC3E}">
        <p14:creationId xmlns:p14="http://schemas.microsoft.com/office/powerpoint/2010/main" val="1962757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a:solidFill>
                  <a:prstClr val="black"/>
                </a:solidFill>
                <a:latin typeface="Calibri" panose="020F0502020204030204"/>
              </a:rPr>
              <a:t>Partners for Tomorrow – a suite of sustainability solutions available to value chain partners, notably our customers. The program was named the “sustainability initiative of the year” by Business Intelligence Group. </a:t>
            </a:r>
          </a:p>
          <a:p>
            <a:pPr defTabSz="941923">
              <a:defRPr/>
            </a:pPr>
            <a:endParaRPr lang="en-US">
              <a:solidFill>
                <a:prstClr val="black"/>
              </a:solidFill>
              <a:latin typeface="Calibri" panose="020F0502020204030204"/>
            </a:endParaRPr>
          </a:p>
          <a:p>
            <a:pPr defTabSz="941923">
              <a:defRPr/>
            </a:pPr>
            <a:r>
              <a:rPr lang="en-US">
                <a:solidFill>
                  <a:prstClr val="black"/>
                </a:solidFill>
                <a:latin typeface="Calibri" panose="020F0502020204030204"/>
              </a:rPr>
              <a:t>We have launched programs with partners in agriculture, we have a number of sources available for our customers and partners to leverage – e.g. the sustainability summit and the sustainability action center and we launched pep+ renew which helps our partners to convert to renewable energy. The two categories of solutions we’re going to focus on today are packaging and recycling.</a:t>
            </a:r>
          </a:p>
          <a:p>
            <a:pPr defTabSz="941923">
              <a:defRPr/>
            </a:pPr>
            <a:endParaRPr lang="en-US">
              <a:solidFill>
                <a:prstClr val="black"/>
              </a:solidFill>
              <a:latin typeface="Calibri" panose="020F0502020204030204"/>
            </a:endParaRPr>
          </a:p>
          <a:p>
            <a:pPr defTabSz="941923">
              <a:defRPr/>
            </a:pPr>
            <a:r>
              <a:rPr lang="en-US" err="1">
                <a:solidFill>
                  <a:prstClr val="black"/>
                </a:solidFill>
                <a:latin typeface="Calibri" panose="020F0502020204030204"/>
              </a:rPr>
              <a:t>www.partnersfortomorrow.com</a:t>
            </a:r>
            <a:endParaRPr lang="en-US">
              <a:solidFill>
                <a:prstClr val="black"/>
              </a:solidFill>
              <a:latin typeface="Calibri" panose="020F0502020204030204"/>
            </a:endParaRPr>
          </a:p>
          <a:p>
            <a:endParaRPr lang="en-US"/>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33</a:t>
            </a:fld>
            <a:endParaRPr lang="en-US"/>
          </a:p>
        </p:txBody>
      </p:sp>
    </p:spTree>
    <p:extLst>
      <p:ext uri="{BB962C8B-B14F-4D97-AF65-F5344CB8AC3E}">
        <p14:creationId xmlns:p14="http://schemas.microsoft.com/office/powerpoint/2010/main" val="75193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3</a:t>
            </a:fld>
            <a:endParaRPr lang="en-US"/>
          </a:p>
        </p:txBody>
      </p:sp>
    </p:spTree>
    <p:extLst>
      <p:ext uri="{BB962C8B-B14F-4D97-AF65-F5344CB8AC3E}">
        <p14:creationId xmlns:p14="http://schemas.microsoft.com/office/powerpoint/2010/main" val="2821863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D0A1D-2696-E224-A0D2-459C4E6794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4A2F1-C992-68C2-FB29-42B241FB5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02576-A1D0-328F-EA97-EB8F07F2E7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3F1245-070C-962B-44CF-0EC9AE19E0D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2235280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35</a:t>
            </a:fld>
            <a:endParaRPr lang="en-US"/>
          </a:p>
        </p:txBody>
      </p:sp>
    </p:spTree>
    <p:extLst>
      <p:ext uri="{BB962C8B-B14F-4D97-AF65-F5344CB8AC3E}">
        <p14:creationId xmlns:p14="http://schemas.microsoft.com/office/powerpoint/2010/main" val="3876653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a:solidFill>
                  <a:srgbClr val="103F4C"/>
                </a:solidFill>
                <a:sym typeface="Montserrat"/>
                <a:hlinkClick r:id="rId3"/>
              </a:rPr>
              <a:t>See Oscar in Action</a:t>
            </a:r>
            <a:endParaRPr lang="en-US">
              <a:solidFill>
                <a:srgbClr val="103F4C"/>
              </a:solidFill>
              <a:sym typeface="Montserrat"/>
            </a:endParaRPr>
          </a:p>
          <a:p>
            <a:pPr marL="176611" indent="-176611">
              <a:buFont typeface="Arial" panose="020B0604020202020204" pitchFamily="34" charset="0"/>
              <a:buChar char="•"/>
            </a:pPr>
            <a:r>
              <a:rPr lang="en-US" b="0" i="0">
                <a:solidFill>
                  <a:srgbClr val="2C2A29"/>
                </a:solidFill>
                <a:effectLst/>
                <a:latin typeface="Georgia" panose="02040502050405020303" pitchFamily="18" charset="0"/>
              </a:rPr>
              <a:t>Oscar Sort, an artificial intelligence fun/entertaining waste-sorting system to aid consumer error on which bin to use</a:t>
            </a:r>
          </a:p>
          <a:p>
            <a:pPr marL="176611" indent="-176611">
              <a:buFont typeface="Arial" panose="020B0604020202020204" pitchFamily="34" charset="0"/>
              <a:buChar char="•"/>
            </a:pPr>
            <a:r>
              <a:rPr lang="en-US" b="0" i="0">
                <a:solidFill>
                  <a:srgbClr val="2C2A29"/>
                </a:solidFill>
                <a:effectLst/>
                <a:latin typeface="Georgia" panose="02040502050405020303" pitchFamily="18" charset="0"/>
              </a:rPr>
              <a:t>Zero touch – zero waste </a:t>
            </a:r>
          </a:p>
          <a:p>
            <a:pPr marL="176611" indent="-176611">
              <a:buFont typeface="Arial" panose="020B0604020202020204" pitchFamily="34" charset="0"/>
              <a:buChar char="•"/>
            </a:pPr>
            <a:r>
              <a:rPr lang="en-US" b="0" i="0">
                <a:solidFill>
                  <a:srgbClr val="2C2A29"/>
                </a:solidFill>
                <a:effectLst/>
                <a:latin typeface="Georgia" panose="02040502050405020303" pitchFamily="18" charset="0"/>
              </a:rPr>
              <a:t>Automatically identifies recyclables from waste, by using AI tech to understand the item that a person is trying to dispose of</a:t>
            </a:r>
          </a:p>
          <a:p>
            <a:pPr marL="176611" indent="-176611">
              <a:buFont typeface="Arial" panose="020B0604020202020204" pitchFamily="34" charset="0"/>
              <a:buChar char="•"/>
            </a:pPr>
            <a:r>
              <a:rPr lang="en-US" b="0" i="0">
                <a:solidFill>
                  <a:srgbClr val="2C2A29"/>
                </a:solidFill>
                <a:effectLst/>
                <a:latin typeface="Georgia" panose="02040502050405020303" pitchFamily="18" charset="0"/>
              </a:rPr>
              <a:t>Instruct users on which waste bin to use</a:t>
            </a:r>
          </a:p>
        </p:txBody>
      </p:sp>
      <p:sp>
        <p:nvSpPr>
          <p:cNvPr id="4" name="Slide Number Placeholder 3"/>
          <p:cNvSpPr>
            <a:spLocks noGrp="1"/>
          </p:cNvSpPr>
          <p:nvPr>
            <p:ph type="sldNum" sz="quarter" idx="5"/>
          </p:nvPr>
        </p:nvSpPr>
        <p:spPr/>
        <p:txBody>
          <a:bodyPr/>
          <a:lstStyle/>
          <a:p>
            <a:fld id="{CD834DAD-DF98-44E2-A25C-0E8DEB5DEE33}" type="slidenum">
              <a:rPr lang="en-US" smtClean="0"/>
              <a:pPr/>
              <a:t>36</a:t>
            </a:fld>
            <a:endParaRPr lang="en-US"/>
          </a:p>
        </p:txBody>
      </p:sp>
    </p:spTree>
    <p:extLst>
      <p:ext uri="{BB962C8B-B14F-4D97-AF65-F5344CB8AC3E}">
        <p14:creationId xmlns:p14="http://schemas.microsoft.com/office/powerpoint/2010/main" val="713370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OSCAR EXPERIENCE</a:t>
            </a:r>
          </a:p>
          <a:p>
            <a:endParaRPr lang="en-US">
              <a:ea typeface="Calibri"/>
              <a:cs typeface="Calibri"/>
            </a:endParaRPr>
          </a:p>
          <a:p>
            <a:r>
              <a:rPr lang="en-US">
                <a:ea typeface="Calibri"/>
                <a:cs typeface="Calibri"/>
              </a:rPr>
              <a:t>OSCAR IS IDLE: During this time, you have the option to show custom static or video content (~30%). Intuitive AI will also be able to display their curated ad content that aligns with any exclusions that you have (~70%). Custom content can be updated on a monthly basis.</a:t>
            </a:r>
          </a:p>
          <a:p>
            <a:r>
              <a:rPr lang="en-US">
                <a:ea typeface="Calibri"/>
                <a:cs typeface="Calibri"/>
              </a:rPr>
              <a:t>APPROACH: Here, Oscar introduces itself instructs how to show an item. This is a co-branded Pepsi &amp; customer interface, which continues throughout the rest of the experience.</a:t>
            </a:r>
          </a:p>
          <a:p>
            <a:r>
              <a:rPr lang="en-US">
                <a:ea typeface="Calibri"/>
                <a:cs typeface="Calibri"/>
              </a:rPr>
              <a:t>SORT: Oscar then instructs how to sort the item in the correct bin. The items shown as examples of each waste stream can be customized according to the specific waste streams you have on site.</a:t>
            </a:r>
          </a:p>
          <a:p>
            <a:r>
              <a:rPr lang="en-US">
                <a:ea typeface="Calibri"/>
                <a:cs typeface="Calibri"/>
              </a:rPr>
              <a:t>FEEDBACK/REWARD: Oscar then responds with real time good job/bad job feedback. [INTERNAL NOTE: Customization not available here] It may also be possible to participate in a PepsiCo-led rewards campaign across multiple Oscars during a specified period, one time per year for a month.</a:t>
            </a:r>
          </a:p>
          <a:p>
            <a:r>
              <a:rPr lang="en-US">
                <a:ea typeface="Calibri"/>
                <a:cs typeface="Calibri"/>
              </a:rPr>
              <a:t>TRIVIA: At this stage, at the end of the sorting process, Intuitive AI may choose to display a quiz or trivia to engage users with environmental or climate literacy content. </a:t>
            </a:r>
          </a:p>
          <a:p>
            <a:endParaRPr lang="en-US">
              <a:ea typeface="Calibri"/>
              <a:cs typeface="Calibri"/>
            </a:endParaRPr>
          </a:p>
          <a:p>
            <a:r>
              <a:rPr lang="en-US">
                <a:ea typeface="Calibri"/>
                <a:cs typeface="Calibri"/>
              </a:rPr>
              <a:t>FUNDING</a:t>
            </a:r>
          </a:p>
          <a:p>
            <a:endParaRPr lang="en-US">
              <a:ea typeface="Calibri"/>
              <a:cs typeface="Calibri"/>
            </a:endParaRPr>
          </a:p>
          <a:p>
            <a:r>
              <a:rPr lang="en-US"/>
              <a:t>This Oscar Experience is based on an investment of $2,000/year per Oscar Sort for software subscription services (starting in Y2 of placement).  Funding can be covered by marketing or sustainability budgets.</a:t>
            </a:r>
            <a:endParaRPr lang="en-US">
              <a:ea typeface="Calibri"/>
              <a:cs typeface="Calibri"/>
            </a:endParaRPr>
          </a:p>
          <a:p>
            <a:endParaRPr lang="en-US">
              <a:ea typeface="Calibri"/>
              <a:cs typeface="Calibri"/>
            </a:endParaRPr>
          </a:p>
          <a:p>
            <a:r>
              <a:rPr lang="en-US">
                <a:ea typeface="Calibri"/>
                <a:cs typeface="Calibri"/>
              </a:rPr>
              <a:t>Year 1 is fully funded by the PBNA Sustainability team.</a:t>
            </a:r>
          </a:p>
          <a:p>
            <a:endParaRPr lang="en-US">
              <a:ea typeface="Calibri"/>
              <a:cs typeface="Calibri"/>
            </a:endParaRPr>
          </a:p>
          <a:p>
            <a:r>
              <a:rPr lang="en-US">
                <a:ea typeface="Calibri"/>
                <a:cs typeface="Calibri"/>
              </a:rPr>
              <a:t>At the end of the first year, there are three options to proceed:</a:t>
            </a:r>
          </a:p>
          <a:p>
            <a:pPr marL="235481" indent="-235481">
              <a:buAutoNum type="arabicPeriod"/>
            </a:pPr>
            <a:r>
              <a:rPr lang="en-US">
                <a:ea typeface="Calibri"/>
                <a:cs typeface="Calibri"/>
              </a:rPr>
              <a:t>Customer can choose to keep their Oscars onsite with current co-branded UX ($2,000 per Oscar for the following year should be transferred to PBNA Sustainability team)</a:t>
            </a:r>
          </a:p>
          <a:p>
            <a:pPr marL="235481" indent="-235481">
              <a:buAutoNum type="arabicPeriod"/>
            </a:pPr>
            <a:r>
              <a:rPr lang="en-US">
                <a:ea typeface="Calibri"/>
                <a:cs typeface="Calibri"/>
              </a:rPr>
              <a:t>Customer can choose to keep their Oscars onsite for $365 per year, but without any co-branding (customer and PepsiCo), custom content, or waste analytics. Oscar simply keeps nudging consumers to sort their waste. </a:t>
            </a:r>
          </a:p>
          <a:p>
            <a:pPr marL="235481" indent="-235481">
              <a:buAutoNum type="arabicPeriod"/>
            </a:pPr>
            <a:r>
              <a:rPr lang="en-US">
                <a:ea typeface="Calibri"/>
                <a:cs typeface="Calibri"/>
              </a:rPr>
              <a:t>Customer can choose to have the Oscars removed. Before 1 year from placement, there is no charge. After Y1, PBNA sustainability charges $1,000 (to marketing/sustainability funding) to decommission each Oscar Sort.</a:t>
            </a:r>
          </a:p>
          <a:p>
            <a:pPr marL="235481" indent="-235481">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CD834DAD-DF98-44E2-A25C-0E8DEB5DEE33}" type="slidenum">
              <a:rPr lang="en-US" smtClean="0"/>
              <a:pPr/>
              <a:t>37</a:t>
            </a:fld>
            <a:endParaRPr lang="en-US"/>
          </a:p>
        </p:txBody>
      </p:sp>
    </p:spTree>
    <p:extLst>
      <p:ext uri="{BB962C8B-B14F-4D97-AF65-F5344CB8AC3E}">
        <p14:creationId xmlns:p14="http://schemas.microsoft.com/office/powerpoint/2010/main" val="444766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Feature/benefits of participating as a partner</a:t>
            </a:r>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38</a:t>
            </a:fld>
            <a:endParaRPr lang="en-US"/>
          </a:p>
        </p:txBody>
      </p:sp>
    </p:spTree>
    <p:extLst>
      <p:ext uri="{BB962C8B-B14F-4D97-AF65-F5344CB8AC3E}">
        <p14:creationId xmlns:p14="http://schemas.microsoft.com/office/powerpoint/2010/main" val="1536478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39</a:t>
            </a:fld>
            <a:endParaRPr lang="en-US"/>
          </a:p>
        </p:txBody>
      </p:sp>
    </p:spTree>
    <p:extLst>
      <p:ext uri="{BB962C8B-B14F-4D97-AF65-F5344CB8AC3E}">
        <p14:creationId xmlns:p14="http://schemas.microsoft.com/office/powerpoint/2010/main" val="3356975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40</a:t>
            </a:fld>
            <a:endParaRPr lang="en-US"/>
          </a:p>
        </p:txBody>
      </p:sp>
    </p:spTree>
    <p:extLst>
      <p:ext uri="{BB962C8B-B14F-4D97-AF65-F5344CB8AC3E}">
        <p14:creationId xmlns:p14="http://schemas.microsoft.com/office/powerpoint/2010/main" val="1733808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41</a:t>
            </a:fld>
            <a:endParaRPr lang="en-US"/>
          </a:p>
        </p:txBody>
      </p:sp>
    </p:spTree>
    <p:extLst>
      <p:ext uri="{BB962C8B-B14F-4D97-AF65-F5344CB8AC3E}">
        <p14:creationId xmlns:p14="http://schemas.microsoft.com/office/powerpoint/2010/main" val="3172241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makes a difference/or is a solution in pep+ agenda</a:t>
            </a:r>
          </a:p>
        </p:txBody>
      </p:sp>
      <p:sp>
        <p:nvSpPr>
          <p:cNvPr id="4" name="Slide Number Placeholder 3"/>
          <p:cNvSpPr>
            <a:spLocks noGrp="1"/>
          </p:cNvSpPr>
          <p:nvPr>
            <p:ph type="sldNum" sz="quarter" idx="5"/>
          </p:nvPr>
        </p:nvSpPr>
        <p:spPr/>
        <p:txBody>
          <a:bodyPr/>
          <a:lstStyle/>
          <a:p>
            <a:fld id="{CD834DAD-DF98-44E2-A25C-0E8DEB5DEE33}" type="slidenum">
              <a:rPr lang="en-US" smtClean="0"/>
              <a:pPr/>
              <a:t>42</a:t>
            </a:fld>
            <a:endParaRPr lang="en-US"/>
          </a:p>
        </p:txBody>
      </p:sp>
    </p:spTree>
    <p:extLst>
      <p:ext uri="{BB962C8B-B14F-4D97-AF65-F5344CB8AC3E}">
        <p14:creationId xmlns:p14="http://schemas.microsoft.com/office/powerpoint/2010/main" val="4156313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43</a:t>
            </a:fld>
            <a:endParaRPr lang="en-US"/>
          </a:p>
        </p:txBody>
      </p:sp>
    </p:spTree>
    <p:extLst>
      <p:ext uri="{BB962C8B-B14F-4D97-AF65-F5344CB8AC3E}">
        <p14:creationId xmlns:p14="http://schemas.microsoft.com/office/powerpoint/2010/main" val="129892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leverage the slides in this deck that best meet your customer opportunities </a:t>
            </a:r>
          </a:p>
        </p:txBody>
      </p:sp>
      <p:sp>
        <p:nvSpPr>
          <p:cNvPr id="4" name="Slide Number Placeholder 3"/>
          <p:cNvSpPr>
            <a:spLocks noGrp="1"/>
          </p:cNvSpPr>
          <p:nvPr>
            <p:ph type="sldNum" sz="quarter" idx="5"/>
          </p:nvPr>
        </p:nvSpPr>
        <p:spPr/>
        <p:txBody>
          <a:bodyPr/>
          <a:lstStyle/>
          <a:p>
            <a:fld id="{CD834DAD-DF98-44E2-A25C-0E8DEB5DEE33}" type="slidenum">
              <a:rPr lang="en-US" smtClean="0"/>
              <a:pPr/>
              <a:t>4</a:t>
            </a:fld>
            <a:endParaRPr lang="en-US"/>
          </a:p>
        </p:txBody>
      </p:sp>
    </p:spTree>
    <p:extLst>
      <p:ext uri="{BB962C8B-B14F-4D97-AF65-F5344CB8AC3E}">
        <p14:creationId xmlns:p14="http://schemas.microsoft.com/office/powerpoint/2010/main" val="213242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44</a:t>
            </a:fld>
            <a:endParaRPr lang="en-US"/>
          </a:p>
        </p:txBody>
      </p:sp>
    </p:spTree>
    <p:extLst>
      <p:ext uri="{BB962C8B-B14F-4D97-AF65-F5344CB8AC3E}">
        <p14:creationId xmlns:p14="http://schemas.microsoft.com/office/powerpoint/2010/main" val="980442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ea typeface="Calibri"/>
                <a:cs typeface="Calibri"/>
              </a:rPr>
              <a:t>Plan for end of life for any cups you purchase. Compostable cups should be commercially composted. The plastic cups are made of polypropylene plastic and can be recycled with many recycling partners. </a:t>
            </a:r>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45</a:t>
            </a:fld>
            <a:endParaRPr lang="en-US"/>
          </a:p>
        </p:txBody>
      </p:sp>
    </p:spTree>
    <p:extLst>
      <p:ext uri="{BB962C8B-B14F-4D97-AF65-F5344CB8AC3E}">
        <p14:creationId xmlns:p14="http://schemas.microsoft.com/office/powerpoint/2010/main" val="3873996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pager</a:t>
            </a:r>
          </a:p>
        </p:txBody>
      </p:sp>
      <p:sp>
        <p:nvSpPr>
          <p:cNvPr id="4" name="Slide Number Placeholder 3"/>
          <p:cNvSpPr>
            <a:spLocks noGrp="1"/>
          </p:cNvSpPr>
          <p:nvPr>
            <p:ph type="sldNum" sz="quarter" idx="5"/>
          </p:nvPr>
        </p:nvSpPr>
        <p:spPr/>
        <p:txBody>
          <a:bodyPr/>
          <a:lstStyle/>
          <a:p>
            <a:fld id="{CD834DAD-DF98-44E2-A25C-0E8DEB5DEE33}" type="slidenum">
              <a:rPr lang="en-US" smtClean="0"/>
              <a:pPr/>
              <a:t>46</a:t>
            </a:fld>
            <a:endParaRPr lang="en-US"/>
          </a:p>
        </p:txBody>
      </p:sp>
    </p:spTree>
    <p:extLst>
      <p:ext uri="{BB962C8B-B14F-4D97-AF65-F5344CB8AC3E}">
        <p14:creationId xmlns:p14="http://schemas.microsoft.com/office/powerpoint/2010/main" val="1729091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47</a:t>
            </a:fld>
            <a:endParaRPr lang="en-US"/>
          </a:p>
        </p:txBody>
      </p:sp>
    </p:spTree>
    <p:extLst>
      <p:ext uri="{BB962C8B-B14F-4D97-AF65-F5344CB8AC3E}">
        <p14:creationId xmlns:p14="http://schemas.microsoft.com/office/powerpoint/2010/main" val="3209414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48</a:t>
            </a:fld>
            <a:endParaRPr lang="en-US"/>
          </a:p>
        </p:txBody>
      </p:sp>
    </p:spTree>
    <p:extLst>
      <p:ext uri="{BB962C8B-B14F-4D97-AF65-F5344CB8AC3E}">
        <p14:creationId xmlns:p14="http://schemas.microsoft.com/office/powerpoint/2010/main" val="1315359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49</a:t>
            </a:fld>
            <a:endParaRPr lang="en-US"/>
          </a:p>
        </p:txBody>
      </p:sp>
    </p:spTree>
    <p:extLst>
      <p:ext uri="{BB962C8B-B14F-4D97-AF65-F5344CB8AC3E}">
        <p14:creationId xmlns:p14="http://schemas.microsoft.com/office/powerpoint/2010/main" val="19656358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OSCAR EXPERIENCE</a:t>
            </a:r>
          </a:p>
          <a:p>
            <a:endParaRPr lang="en-US">
              <a:ea typeface="Calibri"/>
              <a:cs typeface="Calibri"/>
            </a:endParaRPr>
          </a:p>
          <a:p>
            <a:r>
              <a:rPr lang="en-US">
                <a:ea typeface="Calibri"/>
                <a:cs typeface="Calibri"/>
              </a:rPr>
              <a:t>OSCAR IS IDLE: During this time, you have the option to show custom static or video content (~30%). Intuitive AI will also be able to display their curated ad content that aligns with any exclusions that you have (~70%). Custom content can be updated on a monthly basis.</a:t>
            </a:r>
          </a:p>
          <a:p>
            <a:r>
              <a:rPr lang="en-US">
                <a:ea typeface="Calibri"/>
                <a:cs typeface="Calibri"/>
              </a:rPr>
              <a:t>APPROACH: Here, Oscar introduces itself instructs how to show an item. This is a co-branded Pepsi &amp; customer interface, which continues throughout the rest of the experience.</a:t>
            </a:r>
          </a:p>
          <a:p>
            <a:r>
              <a:rPr lang="en-US">
                <a:ea typeface="Calibri"/>
                <a:cs typeface="Calibri"/>
              </a:rPr>
              <a:t>SORT: Oscar then instructs how to sort the item in the correct bin. The items shown as examples of each waste stream can be customized according to the specific waste streams you have on site.</a:t>
            </a:r>
          </a:p>
          <a:p>
            <a:r>
              <a:rPr lang="en-US">
                <a:ea typeface="Calibri"/>
                <a:cs typeface="Calibri"/>
              </a:rPr>
              <a:t>FEEDBACK/REWARD: Oscar then responds with real time good job/bad job feedback. [INTERNAL NOTE: Customization not available here] It may also be possible to participate in a PepsiCo-led rewards campaign across multiple Oscars during a specified period, one time per year for a month.</a:t>
            </a:r>
          </a:p>
          <a:p>
            <a:r>
              <a:rPr lang="en-US">
                <a:ea typeface="Calibri"/>
                <a:cs typeface="Calibri"/>
              </a:rPr>
              <a:t>TRIVIA: At this stage, at the end of the sorting process, Intuitive AI may choose to display a quiz or trivia to engage users with environmental or climate literacy content. </a:t>
            </a:r>
          </a:p>
          <a:p>
            <a:endParaRPr lang="en-US">
              <a:ea typeface="Calibri"/>
              <a:cs typeface="Calibri"/>
            </a:endParaRPr>
          </a:p>
          <a:p>
            <a:r>
              <a:rPr lang="en-US">
                <a:ea typeface="Calibri"/>
                <a:cs typeface="Calibri"/>
              </a:rPr>
              <a:t>FUNDING</a:t>
            </a:r>
          </a:p>
          <a:p>
            <a:endParaRPr lang="en-US">
              <a:ea typeface="Calibri"/>
              <a:cs typeface="Calibri"/>
            </a:endParaRPr>
          </a:p>
          <a:p>
            <a:r>
              <a:rPr lang="en-US"/>
              <a:t>This Oscar Experience is based on an investment of $2,000/year per Oscar Sort for software subscription services (starting in Y2 of placement).  Funding can be covered by marketing or sustainability budgets.</a:t>
            </a:r>
            <a:endParaRPr lang="en-US">
              <a:ea typeface="Calibri"/>
              <a:cs typeface="Calibri"/>
            </a:endParaRPr>
          </a:p>
          <a:p>
            <a:endParaRPr lang="en-US">
              <a:ea typeface="Calibri"/>
              <a:cs typeface="Calibri"/>
            </a:endParaRPr>
          </a:p>
          <a:p>
            <a:r>
              <a:rPr lang="en-US">
                <a:ea typeface="Calibri"/>
                <a:cs typeface="Calibri"/>
              </a:rPr>
              <a:t>Year 1 is fully funded by the PBNA Sustainability team.</a:t>
            </a:r>
          </a:p>
          <a:p>
            <a:endParaRPr lang="en-US">
              <a:ea typeface="Calibri"/>
              <a:cs typeface="Calibri"/>
            </a:endParaRPr>
          </a:p>
          <a:p>
            <a:r>
              <a:rPr lang="en-US">
                <a:ea typeface="Calibri"/>
                <a:cs typeface="Calibri"/>
              </a:rPr>
              <a:t>At the end of the first year, there are three options to proceed:</a:t>
            </a:r>
          </a:p>
          <a:p>
            <a:pPr marL="235481" indent="-235481">
              <a:buAutoNum type="arabicPeriod"/>
            </a:pPr>
            <a:r>
              <a:rPr lang="en-US">
                <a:ea typeface="Calibri"/>
                <a:cs typeface="Calibri"/>
              </a:rPr>
              <a:t>Customer can choose to keep their Oscars onsite with current co-branded UX ($2,000 per Oscar for the following year should be transferred to PBNA Sustainability team)</a:t>
            </a:r>
          </a:p>
          <a:p>
            <a:pPr marL="235481" indent="-235481">
              <a:buAutoNum type="arabicPeriod"/>
            </a:pPr>
            <a:r>
              <a:rPr lang="en-US">
                <a:ea typeface="Calibri"/>
                <a:cs typeface="Calibri"/>
              </a:rPr>
              <a:t>Customer can choose to keep their Oscars onsite for $365 per year, but without any co-branding (customer and PepsiCo), custom content, or waste analytics. Oscar simply keeps nudging consumers to sort their waste. </a:t>
            </a:r>
          </a:p>
          <a:p>
            <a:pPr marL="235481" indent="-235481">
              <a:buAutoNum type="arabicPeriod"/>
            </a:pPr>
            <a:r>
              <a:rPr lang="en-US">
                <a:ea typeface="Calibri"/>
                <a:cs typeface="Calibri"/>
              </a:rPr>
              <a:t>Customer can choose to have the Oscars removed. Before 1 year from placement, there is no charge. After Y1, PBNA sustainability charges $1,000 (to marketing/sustainability funding) to decommission each Oscar Sort.</a:t>
            </a:r>
          </a:p>
          <a:p>
            <a:pPr marL="235481" indent="-235481">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CD834DAD-DF98-44E2-A25C-0E8DEB5DEE33}" type="slidenum">
              <a:rPr lang="en-US" smtClean="0"/>
              <a:pPr/>
              <a:t>50</a:t>
            </a:fld>
            <a:endParaRPr lang="en-US"/>
          </a:p>
        </p:txBody>
      </p:sp>
    </p:spTree>
    <p:extLst>
      <p:ext uri="{BB962C8B-B14F-4D97-AF65-F5344CB8AC3E}">
        <p14:creationId xmlns:p14="http://schemas.microsoft.com/office/powerpoint/2010/main" val="36736924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Coming H2 of 2024</a:t>
            </a:r>
            <a:endParaRPr lang="en-GB"/>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51</a:t>
            </a:fld>
            <a:endParaRPr lang="en-US"/>
          </a:p>
        </p:txBody>
      </p:sp>
    </p:spTree>
    <p:extLst>
      <p:ext uri="{BB962C8B-B14F-4D97-AF65-F5344CB8AC3E}">
        <p14:creationId xmlns:p14="http://schemas.microsoft.com/office/powerpoint/2010/main" val="2410284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Capabilities to drive a competitive advantage and unlock value and growth</a:t>
            </a:r>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52</a:t>
            </a:fld>
            <a:endParaRPr lang="en-US"/>
          </a:p>
        </p:txBody>
      </p:sp>
    </p:spTree>
    <p:extLst>
      <p:ext uri="{BB962C8B-B14F-4D97-AF65-F5344CB8AC3E}">
        <p14:creationId xmlns:p14="http://schemas.microsoft.com/office/powerpoint/2010/main" val="3535856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1" indent="-176611">
              <a:buFont typeface="Symbol"/>
              <a:buChar char="•"/>
            </a:pPr>
            <a:r>
              <a:rPr lang="en-GB"/>
              <a:t>Our strategy is designed to meet varying customer needs</a:t>
            </a:r>
          </a:p>
          <a:p>
            <a:pPr marL="176611" indent="-176611">
              <a:buFont typeface="Symbol"/>
              <a:buChar char="•"/>
              <a:defRPr/>
            </a:pPr>
            <a:r>
              <a:rPr lang="en-GB"/>
              <a:t>Sustainability agenda is becoming much more important to our customers, but they have limited internal expertise</a:t>
            </a:r>
            <a:endParaRPr lang="en-US"/>
          </a:p>
          <a:p>
            <a:pPr marL="176611" indent="-176611">
              <a:buFont typeface="Symbol"/>
              <a:buChar char="•"/>
              <a:defRPr/>
            </a:pPr>
            <a:r>
              <a:rPr lang="en-GB"/>
              <a:t>PepsiCo has strong sustainability goals and capabilities, and we need our partners to help achieve our goals</a:t>
            </a:r>
            <a:endParaRPr lang="en-US"/>
          </a:p>
          <a:p>
            <a:pPr marL="176611" indent="-176611">
              <a:buFont typeface="Symbol"/>
              <a:buChar char="•"/>
              <a:defRPr/>
            </a:pPr>
            <a:r>
              <a:rPr lang="en-GB"/>
              <a:t>There is an opportunity to drive both positive sustainability impact and commercial value</a:t>
            </a:r>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5</a:t>
            </a:fld>
            <a:endParaRPr lang="en-US"/>
          </a:p>
        </p:txBody>
      </p:sp>
    </p:spTree>
    <p:extLst>
      <p:ext uri="{BB962C8B-B14F-4D97-AF65-F5344CB8AC3E}">
        <p14:creationId xmlns:p14="http://schemas.microsoft.com/office/powerpoint/2010/main" val="395544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6</a:t>
            </a:fld>
            <a:endParaRPr lang="en-US"/>
          </a:p>
        </p:txBody>
      </p:sp>
    </p:spTree>
    <p:extLst>
      <p:ext uri="{BB962C8B-B14F-4D97-AF65-F5344CB8AC3E}">
        <p14:creationId xmlns:p14="http://schemas.microsoft.com/office/powerpoint/2010/main" val="2972298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1" indent="-176611">
              <a:buFont typeface="Symbol"/>
              <a:buChar char="•"/>
              <a:defRPr/>
            </a:pPr>
            <a:r>
              <a:rPr lang="en-GB"/>
              <a:t>Sustainability agenda is becoming much more important to our customers, but they have limited internal expertise</a:t>
            </a:r>
            <a:endParaRPr lang="en-US"/>
          </a:p>
          <a:p>
            <a:pPr marL="176611" indent="-176611">
              <a:buFont typeface="Symbol"/>
              <a:buChar char="•"/>
              <a:defRPr/>
            </a:pPr>
            <a:r>
              <a:rPr lang="en-GB"/>
              <a:t>PepsiCo has strong sustainability goals and capabilities, and we need our partners to help achieve our goals</a:t>
            </a:r>
            <a:endParaRPr lang="en-US"/>
          </a:p>
          <a:p>
            <a:pPr marL="176611" indent="-176611">
              <a:buFont typeface="Symbol"/>
              <a:buChar char="•"/>
              <a:defRPr/>
            </a:pPr>
            <a:r>
              <a:rPr lang="en-GB"/>
              <a:t>There is an opportunity to drive both positive sustainability impact and commercial value</a:t>
            </a:r>
            <a:endParaRPr lang="en-US"/>
          </a:p>
          <a:p>
            <a:endParaRPr lang="en-US"/>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7</a:t>
            </a:fld>
            <a:endParaRPr lang="en-US"/>
          </a:p>
        </p:txBody>
      </p:sp>
    </p:spTree>
    <p:extLst>
      <p:ext uri="{BB962C8B-B14F-4D97-AF65-F5344CB8AC3E}">
        <p14:creationId xmlns:p14="http://schemas.microsoft.com/office/powerpoint/2010/main" val="2320155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9</a:t>
            </a:fld>
            <a:endParaRPr lang="en-US"/>
          </a:p>
        </p:txBody>
      </p:sp>
    </p:spTree>
    <p:extLst>
      <p:ext uri="{BB962C8B-B14F-4D97-AF65-F5344CB8AC3E}">
        <p14:creationId xmlns:p14="http://schemas.microsoft.com/office/powerpoint/2010/main" val="302872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pPr/>
              <a:t>10</a:t>
            </a:fld>
            <a:endParaRPr lang="en-US"/>
          </a:p>
        </p:txBody>
      </p:sp>
    </p:spTree>
    <p:extLst>
      <p:ext uri="{BB962C8B-B14F-4D97-AF65-F5344CB8AC3E}">
        <p14:creationId xmlns:p14="http://schemas.microsoft.com/office/powerpoint/2010/main" val="790001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3293136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241184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341851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549921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46710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417263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2548106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622643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42857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43430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1229960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917085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118130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942264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030726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284399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1843112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85890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189063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612836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3"/>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81" imgH="381" progId="TCLayout.ActiveDocument.1">
                  <p:embed/>
                </p:oleObj>
              </mc:Choice>
              <mc:Fallback>
                <p:oleObj name="think-cell Slide" r:id="rId24"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12" r:id="rId1"/>
    <p:sldLayoutId id="2147483932" r:id="rId2"/>
    <p:sldLayoutId id="2147483930" r:id="rId3"/>
    <p:sldLayoutId id="2147483931" r:id="rId4"/>
    <p:sldLayoutId id="2147483865" r:id="rId5"/>
    <p:sldLayoutId id="2147483831" r:id="rId6"/>
    <p:sldLayoutId id="2147483828" r:id="rId7"/>
    <p:sldLayoutId id="2147483874" r:id="rId8"/>
    <p:sldLayoutId id="2147483885" r:id="rId9"/>
    <p:sldLayoutId id="2147483903" r:id="rId10"/>
    <p:sldLayoutId id="2147483836" r:id="rId11"/>
    <p:sldLayoutId id="2147483887" r:id="rId12"/>
    <p:sldLayoutId id="2147483892" r:id="rId13"/>
    <p:sldLayoutId id="2147483894" r:id="rId14"/>
    <p:sldLayoutId id="2147483846" r:id="rId15"/>
    <p:sldLayoutId id="2147483900" r:id="rId16"/>
    <p:sldLayoutId id="2147483840" r:id="rId17"/>
    <p:sldLayoutId id="2147483872" r:id="rId18"/>
    <p:sldLayoutId id="2147483926" r:id="rId19"/>
    <p:sldLayoutId id="2147483834" r:id="rId20"/>
    <p:sldLayoutId id="2147483833" r:id="rId21"/>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18" Type="http://schemas.openxmlformats.org/officeDocument/2006/relationships/hyperlink" Target="mailto:Nicole.popowski@pepsico.com" TargetMode="External"/><Relationship Id="rId3" Type="http://schemas.openxmlformats.org/officeDocument/2006/relationships/image" Target="../media/image8.jpeg"/><Relationship Id="rId21" Type="http://schemas.openxmlformats.org/officeDocument/2006/relationships/hyperlink" Target="https://www.pepsico.com/sustainability/report-downloads" TargetMode="External"/><Relationship Id="rId7" Type="http://schemas.openxmlformats.org/officeDocument/2006/relationships/image" Target="../media/image11.png"/><Relationship Id="rId12" Type="http://schemas.openxmlformats.org/officeDocument/2006/relationships/image" Target="../media/image15.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shanna.parra@pepsico.com" TargetMode="External"/><Relationship Id="rId20" Type="http://schemas.openxmlformats.org/officeDocument/2006/relationships/hyperlink" Target="https://www.pepsico.com/sustainability" TargetMode="External"/><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hyperlink" Target="https://www.pepsico.com/our-impact/esg-topics-a-z" TargetMode="External"/><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hyperlink" Target="https://www.pepsico.com/our-impact/esg-topics-a-z"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jpeg"/><Relationship Id="rId7" Type="http://schemas.openxmlformats.org/officeDocument/2006/relationships/hyperlink" Target="https://www.pepsico.com/our-impact/esg-topics-a-z"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hyperlink" Target="https://www.pepsico.com/our-impact/esg-topics-a-z" TargetMode="Externa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hyperlink" Target="https://www.pepsico.com/our-impact/esg-topics-a-z" TargetMode="Externa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pepsico.com/our-impact/esg-topics-a-z"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pepsico.com/our-impact/esg-topics-a-z" TargetMode="External"/><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54.png"/><Relationship Id="rId7"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4.png"/><Relationship Id="rId4" Type="http://schemas.openxmlformats.org/officeDocument/2006/relationships/hyperlink" Target="https://pepsico.sharepoint.com/:f:/r/teams/CommercialSustainabilityResources/Commercial%20Toolkit/Common%20Goals%20Customer%20Strategies?csf=1&amp;web=1&amp;e=IH18Cw" TargetMode="External"/><Relationship Id="rId9" Type="http://schemas.openxmlformats.org/officeDocument/2006/relationships/image" Target="../media/image7.emf"/></Relationships>
</file>

<file path=ppt/slides/_rels/slide17.xml.rels><?xml version="1.0" encoding="UTF-8" standalone="yes"?>
<Relationships xmlns="http://schemas.openxmlformats.org/package/2006/relationships"><Relationship Id="rId8" Type="http://schemas.openxmlformats.org/officeDocument/2006/relationships/hyperlink" Target="https://edge.sitecorecloud.io/pepsico-5v9wci20/media/Files/esg-topics/2024-esg-summary-esg-performance-metrics.pdf" TargetMode="External"/><Relationship Id="rId13" Type="http://schemas.openxmlformats.org/officeDocument/2006/relationships/image" Target="../media/image57.svg"/><Relationship Id="rId18" Type="http://schemas.openxmlformats.org/officeDocument/2006/relationships/image" Target="../media/image12.png"/><Relationship Id="rId3" Type="http://schemas.openxmlformats.org/officeDocument/2006/relationships/image" Target="../media/image8.jpeg"/><Relationship Id="rId21" Type="http://schemas.openxmlformats.org/officeDocument/2006/relationships/image" Target="../media/image15.svg"/><Relationship Id="rId7" Type="http://schemas.openxmlformats.org/officeDocument/2006/relationships/hyperlink" Target="https://www.pepsico.com/our-impact/esg-topics-a-z" TargetMode="External"/><Relationship Id="rId12" Type="http://schemas.openxmlformats.org/officeDocument/2006/relationships/image" Target="../media/image56.png"/><Relationship Id="rId17" Type="http://schemas.openxmlformats.org/officeDocument/2006/relationships/image" Target="../media/image61.svg"/><Relationship Id="rId25" Type="http://schemas.microsoft.com/office/2007/relationships/hdphoto" Target="../media/hdphoto2.wdp"/><Relationship Id="rId2" Type="http://schemas.openxmlformats.org/officeDocument/2006/relationships/notesSlide" Target="../notesSlides/notesSlide15.xml"/><Relationship Id="rId16" Type="http://schemas.openxmlformats.org/officeDocument/2006/relationships/image" Target="../media/image60.png"/><Relationship Id="rId20"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hyperlink" Target="https://www.pepsico.com/docs/default-source/sustainability-and-esg-topics/pepsico-climate-transition-plan.pdf" TargetMode="External"/><Relationship Id="rId11" Type="http://schemas.openxmlformats.org/officeDocument/2006/relationships/image" Target="../media/image9.png"/><Relationship Id="rId24" Type="http://schemas.openxmlformats.org/officeDocument/2006/relationships/image" Target="../media/image11.png"/><Relationship Id="rId5" Type="http://schemas.openxmlformats.org/officeDocument/2006/relationships/hyperlink" Target="https://www.pepsico.com/docs/default-source/sustainability-and-esg-topics/pepsico-positive-goal-evolution-graphic.pdf" TargetMode="External"/><Relationship Id="rId15" Type="http://schemas.openxmlformats.org/officeDocument/2006/relationships/image" Target="../media/image59.svg"/><Relationship Id="rId23" Type="http://schemas.microsoft.com/office/2007/relationships/hdphoto" Target="../media/hdphoto1.wdp"/><Relationship Id="rId10" Type="http://schemas.openxmlformats.org/officeDocument/2006/relationships/hyperlink" Target="mailto:catherine.walton@pepsico.com" TargetMode="External"/><Relationship Id="rId19" Type="http://schemas.openxmlformats.org/officeDocument/2006/relationships/image" Target="../media/image13.svg"/><Relationship Id="rId4" Type="http://schemas.openxmlformats.org/officeDocument/2006/relationships/hyperlink" Target="https://www.pepsico.com/our-stories/press-release/pepsico-refines-sustainability-goals-to-position-business-for-the-long-term05222025" TargetMode="External"/><Relationship Id="rId9" Type="http://schemas.openxmlformats.org/officeDocument/2006/relationships/hyperlink" Target="mailto:shanna.parra@pepsico.com" TargetMode="External"/><Relationship Id="rId14" Type="http://schemas.openxmlformats.org/officeDocument/2006/relationships/image" Target="../media/image58.png"/><Relationship Id="rId22"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63.png"/><Relationship Id="rId11" Type="http://schemas.openxmlformats.org/officeDocument/2006/relationships/image" Target="../media/image9.png"/><Relationship Id="rId5" Type="http://schemas.microsoft.com/office/2007/relationships/hdphoto" Target="../media/hdphoto6.wdp"/><Relationship Id="rId10" Type="http://schemas.openxmlformats.org/officeDocument/2006/relationships/image" Target="../media/image21.png"/><Relationship Id="rId4" Type="http://schemas.openxmlformats.org/officeDocument/2006/relationships/image" Target="../media/image62.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66.png"/><Relationship Id="rId4" Type="http://schemas.openxmlformats.org/officeDocument/2006/relationships/image" Target="../media/image65.emf"/></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19.jpeg"/><Relationship Id="rId7" Type="http://schemas.openxmlformats.org/officeDocument/2006/relationships/slide" Target="slide8.xml"/><Relationship Id="rId12"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slide" Target="slide7.xml"/><Relationship Id="rId11" Type="http://schemas.openxmlformats.org/officeDocument/2006/relationships/slide" Target="slide32.xml"/><Relationship Id="rId5" Type="http://schemas.openxmlformats.org/officeDocument/2006/relationships/slide" Target="slide6.xml"/><Relationship Id="rId10" Type="http://schemas.openxmlformats.org/officeDocument/2006/relationships/slide" Target="slide25.xml"/><Relationship Id="rId4" Type="http://schemas.openxmlformats.org/officeDocument/2006/relationships/slide" Target="slide3.xml"/><Relationship Id="rId9"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70.pn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 Id="rId9"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hyperlink" Target="https://www.pepsico.com/our-impact/esg-topics-a-z"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5.emf"/><Relationship Id="rId5" Type="http://schemas.openxmlformats.org/officeDocument/2006/relationships/image" Target="../media/image6.emf"/><Relationship Id="rId4" Type="http://schemas.openxmlformats.org/officeDocument/2006/relationships/image" Target="../media/image7.emf"/></Relationships>
</file>

<file path=ppt/slides/_rels/slide2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3.jpeg"/><Relationship Id="rId7"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emf"/><Relationship Id="rId11" Type="http://schemas.openxmlformats.org/officeDocument/2006/relationships/image" Target="../media/image96.png"/><Relationship Id="rId5" Type="http://schemas.microsoft.com/office/2007/relationships/hdphoto" Target="../media/hdphoto9.wdp"/><Relationship Id="rId10" Type="http://schemas.openxmlformats.org/officeDocument/2006/relationships/hyperlink" Target="https://www.pepsico.com/our-impact/esg-topics-a-z" TargetMode="External"/><Relationship Id="rId4" Type="http://schemas.openxmlformats.org/officeDocument/2006/relationships/image" Target="../media/image94.png"/><Relationship Id="rId9" Type="http://schemas.openxmlformats.org/officeDocument/2006/relationships/image" Target="../media/image7.emf"/></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jpe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25.xml"/><Relationship Id="rId16" Type="http://schemas.openxmlformats.org/officeDocument/2006/relationships/image" Target="../media/image110.png"/><Relationship Id="rId20" Type="http://schemas.openxmlformats.org/officeDocument/2006/relationships/image" Target="../media/image113.png"/><Relationship Id="rId1" Type="http://schemas.openxmlformats.org/officeDocument/2006/relationships/slideLayout" Target="../slideLayouts/slideLayout13.xml"/><Relationship Id="rId6" Type="http://schemas.openxmlformats.org/officeDocument/2006/relationships/image" Target="../media/image100.png"/><Relationship Id="rId11" Type="http://schemas.openxmlformats.org/officeDocument/2006/relationships/image" Target="../media/image105.jpe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jpeg"/><Relationship Id="rId19" Type="http://schemas.openxmlformats.org/officeDocument/2006/relationships/image" Target="../media/image96.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image" Target="../media/image114.png"/><Relationship Id="rId21"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notesSlide" Target="../notesSlides/notesSlide26.xml"/><Relationship Id="rId16" Type="http://schemas.openxmlformats.org/officeDocument/2006/relationships/image" Target="../media/image125.png"/><Relationship Id="rId20" Type="http://schemas.openxmlformats.org/officeDocument/2006/relationships/image" Target="../media/image96.png"/><Relationship Id="rId1" Type="http://schemas.openxmlformats.org/officeDocument/2006/relationships/slideLayout" Target="../slideLayouts/slideLayout13.xml"/><Relationship Id="rId6" Type="http://schemas.openxmlformats.org/officeDocument/2006/relationships/image" Target="../media/image116.jpeg"/><Relationship Id="rId11" Type="http://schemas.openxmlformats.org/officeDocument/2006/relationships/image" Target="../media/image120.png"/><Relationship Id="rId5" Type="http://schemas.openxmlformats.org/officeDocument/2006/relationships/image" Target="../media/image99.png"/><Relationship Id="rId15" Type="http://schemas.openxmlformats.org/officeDocument/2006/relationships/image" Target="../media/image124.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5.png"/><Relationship Id="rId9" Type="http://schemas.openxmlformats.org/officeDocument/2006/relationships/image" Target="../media/image101.png"/><Relationship Id="rId14" Type="http://schemas.openxmlformats.org/officeDocument/2006/relationships/image" Target="../media/image12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26" Type="http://schemas.openxmlformats.org/officeDocument/2006/relationships/image" Target="../media/image156.png"/><Relationship Id="rId39" Type="http://schemas.openxmlformats.org/officeDocument/2006/relationships/image" Target="../media/image96.png"/><Relationship Id="rId3" Type="http://schemas.openxmlformats.org/officeDocument/2006/relationships/image" Target="../media/image133.png"/><Relationship Id="rId21" Type="http://schemas.openxmlformats.org/officeDocument/2006/relationships/image" Target="../media/image151.png"/><Relationship Id="rId34" Type="http://schemas.openxmlformats.org/officeDocument/2006/relationships/image" Target="../media/image164.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5" Type="http://schemas.openxmlformats.org/officeDocument/2006/relationships/image" Target="../media/image155.png"/><Relationship Id="rId33" Type="http://schemas.openxmlformats.org/officeDocument/2006/relationships/image" Target="../media/image163.png"/><Relationship Id="rId38" Type="http://schemas.openxmlformats.org/officeDocument/2006/relationships/image" Target="../media/image114.png"/><Relationship Id="rId2" Type="http://schemas.openxmlformats.org/officeDocument/2006/relationships/notesSlide" Target="../notesSlides/notesSlide28.xml"/><Relationship Id="rId16" Type="http://schemas.openxmlformats.org/officeDocument/2006/relationships/image" Target="../media/image146.png"/><Relationship Id="rId20" Type="http://schemas.openxmlformats.org/officeDocument/2006/relationships/image" Target="../media/image150.png"/><Relationship Id="rId29" Type="http://schemas.openxmlformats.org/officeDocument/2006/relationships/image" Target="../media/image159.png"/><Relationship Id="rId1" Type="http://schemas.openxmlformats.org/officeDocument/2006/relationships/slideLayout" Target="../slideLayouts/slideLayout15.xml"/><Relationship Id="rId6" Type="http://schemas.openxmlformats.org/officeDocument/2006/relationships/image" Target="../media/image136.png"/><Relationship Id="rId11" Type="http://schemas.openxmlformats.org/officeDocument/2006/relationships/image" Target="../media/image141.png"/><Relationship Id="rId24" Type="http://schemas.openxmlformats.org/officeDocument/2006/relationships/image" Target="../media/image154.png"/><Relationship Id="rId32" Type="http://schemas.openxmlformats.org/officeDocument/2006/relationships/image" Target="../media/image162.jpeg"/><Relationship Id="rId37" Type="http://schemas.openxmlformats.org/officeDocument/2006/relationships/image" Target="../media/image167.png"/><Relationship Id="rId5" Type="http://schemas.openxmlformats.org/officeDocument/2006/relationships/image" Target="../media/image135.png"/><Relationship Id="rId15" Type="http://schemas.openxmlformats.org/officeDocument/2006/relationships/image" Target="../media/image145.png"/><Relationship Id="rId23" Type="http://schemas.openxmlformats.org/officeDocument/2006/relationships/image" Target="../media/image153.png"/><Relationship Id="rId28" Type="http://schemas.openxmlformats.org/officeDocument/2006/relationships/image" Target="../media/image158.png"/><Relationship Id="rId36" Type="http://schemas.openxmlformats.org/officeDocument/2006/relationships/image" Target="../media/image166.png"/><Relationship Id="rId10" Type="http://schemas.openxmlformats.org/officeDocument/2006/relationships/image" Target="../media/image140.png"/><Relationship Id="rId19" Type="http://schemas.openxmlformats.org/officeDocument/2006/relationships/image" Target="../media/image149.png"/><Relationship Id="rId31" Type="http://schemas.openxmlformats.org/officeDocument/2006/relationships/image" Target="../media/image161.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 Id="rId22" Type="http://schemas.openxmlformats.org/officeDocument/2006/relationships/image" Target="../media/image152.png"/><Relationship Id="rId27" Type="http://schemas.openxmlformats.org/officeDocument/2006/relationships/image" Target="../media/image157.png"/><Relationship Id="rId30" Type="http://schemas.openxmlformats.org/officeDocument/2006/relationships/image" Target="../media/image160.png"/><Relationship Id="rId35" Type="http://schemas.openxmlformats.org/officeDocument/2006/relationships/image" Target="../media/image165.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168.png"/><Relationship Id="rId1" Type="http://schemas.openxmlformats.org/officeDocument/2006/relationships/slideLayout" Target="../slideLayouts/slideLayout5.xml"/><Relationship Id="rId6" Type="http://schemas.microsoft.com/office/2007/relationships/hdphoto" Target="../media/hdphoto11.wdp"/><Relationship Id="rId11" Type="http://schemas.openxmlformats.org/officeDocument/2006/relationships/image" Target="../media/image9.png"/><Relationship Id="rId5" Type="http://schemas.openxmlformats.org/officeDocument/2006/relationships/image" Target="../media/image63.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65.emf"/><Relationship Id="rId4" Type="http://schemas.openxmlformats.org/officeDocument/2006/relationships/image" Target="../media/image170.png"/></Relationships>
</file>

<file path=ppt/slides/_rels/slide34.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172.png"/><Relationship Id="rId12" Type="http://schemas.openxmlformats.org/officeDocument/2006/relationships/image" Target="../media/image17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7.png"/><Relationship Id="rId11" Type="http://schemas.openxmlformats.org/officeDocument/2006/relationships/image" Target="../media/image175.png"/><Relationship Id="rId5" Type="http://schemas.openxmlformats.org/officeDocument/2006/relationships/image" Target="../media/image88.png"/><Relationship Id="rId10" Type="http://schemas.openxmlformats.org/officeDocument/2006/relationships/image" Target="../media/image174.png"/><Relationship Id="rId4" Type="http://schemas.openxmlformats.org/officeDocument/2006/relationships/image" Target="../media/image171.png"/><Relationship Id="rId9" Type="http://schemas.openxmlformats.org/officeDocument/2006/relationships/image" Target="../media/image132.png"/><Relationship Id="rId14" Type="http://schemas.openxmlformats.org/officeDocument/2006/relationships/hyperlink" Target="https://www.partnersfortomorrow.com/"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4.png"/><Relationship Id="rId18" Type="http://schemas.microsoft.com/office/2007/relationships/hdphoto" Target="../media/hdphoto17.wdp"/><Relationship Id="rId3" Type="http://schemas.openxmlformats.org/officeDocument/2006/relationships/image" Target="../media/image177.png"/><Relationship Id="rId7" Type="http://schemas.openxmlformats.org/officeDocument/2006/relationships/image" Target="../media/image181.png"/><Relationship Id="rId12" Type="http://schemas.microsoft.com/office/2007/relationships/hdphoto" Target="../media/hdphoto14.wdp"/><Relationship Id="rId17" Type="http://schemas.openxmlformats.org/officeDocument/2006/relationships/image" Target="../media/image186.png"/><Relationship Id="rId2" Type="http://schemas.openxmlformats.org/officeDocument/2006/relationships/notesSlide" Target="../notesSlides/notesSlide31.xml"/><Relationship Id="rId16" Type="http://schemas.microsoft.com/office/2007/relationships/hdphoto" Target="../media/hdphoto16.wdp"/><Relationship Id="rId1" Type="http://schemas.openxmlformats.org/officeDocument/2006/relationships/slideLayout" Target="../slideLayouts/slideLayout3.xml"/><Relationship Id="rId6" Type="http://schemas.openxmlformats.org/officeDocument/2006/relationships/image" Target="../media/image180.jpeg"/><Relationship Id="rId11" Type="http://schemas.openxmlformats.org/officeDocument/2006/relationships/image" Target="../media/image183.png"/><Relationship Id="rId5" Type="http://schemas.openxmlformats.org/officeDocument/2006/relationships/image" Target="../media/image179.jpeg"/><Relationship Id="rId15" Type="http://schemas.openxmlformats.org/officeDocument/2006/relationships/image" Target="../media/image185.png"/><Relationship Id="rId10" Type="http://schemas.openxmlformats.org/officeDocument/2006/relationships/image" Target="../media/image182.png"/><Relationship Id="rId4" Type="http://schemas.openxmlformats.org/officeDocument/2006/relationships/image" Target="../media/image178.png"/><Relationship Id="rId9" Type="http://schemas.openxmlformats.org/officeDocument/2006/relationships/image" Target="../media/image3.png"/><Relationship Id="rId1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187.gif"/><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88.png"/></Relationships>
</file>

<file path=ppt/slides/_rels/slide3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3.png"/><Relationship Id="rId4" Type="http://schemas.openxmlformats.org/officeDocument/2006/relationships/image" Target="../media/image190.png"/><Relationship Id="rId9" Type="http://schemas.openxmlformats.org/officeDocument/2006/relationships/image" Target="../media/image195.png"/></Relationships>
</file>

<file path=ppt/slides/_rels/slide38.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svg"/><Relationship Id="rId3" Type="http://schemas.openxmlformats.org/officeDocument/2006/relationships/image" Target="../media/image196.jpeg"/><Relationship Id="rId7" Type="http://schemas.openxmlformats.org/officeDocument/2006/relationships/image" Target="../media/image199.svg"/><Relationship Id="rId12" Type="http://schemas.openxmlformats.org/officeDocument/2006/relationships/image" Target="../media/image20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98.png"/><Relationship Id="rId11" Type="http://schemas.openxmlformats.org/officeDocument/2006/relationships/image" Target="../media/image203.svg"/><Relationship Id="rId5" Type="http://schemas.openxmlformats.org/officeDocument/2006/relationships/image" Target="../media/image3.png"/><Relationship Id="rId10" Type="http://schemas.openxmlformats.org/officeDocument/2006/relationships/image" Target="../media/image202.png"/><Relationship Id="rId4" Type="http://schemas.openxmlformats.org/officeDocument/2006/relationships/image" Target="../media/image197.jpeg"/><Relationship Id="rId9" Type="http://schemas.openxmlformats.org/officeDocument/2006/relationships/image" Target="../media/image201.svg"/></Relationships>
</file>

<file path=ppt/slides/_rels/slide39.xml.rels><?xml version="1.0" encoding="UTF-8" standalone="yes"?>
<Relationships xmlns="http://schemas.openxmlformats.org/package/2006/relationships"><Relationship Id="rId3" Type="http://schemas.openxmlformats.org/officeDocument/2006/relationships/hyperlink" Target="https://docsend.com/view/snue3fxnahp66twg"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mailto:shanna.parra@pepsico.com" TargetMode="External"/><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hyperlink" Target="mailto:catherine.walton@pepsico.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182.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png"/><Relationship Id="rId5" Type="http://schemas.microsoft.com/office/2007/relationships/hdphoto" Target="../media/hdphoto18.wdp"/><Relationship Id="rId4" Type="http://schemas.openxmlformats.org/officeDocument/2006/relationships/image" Target="../media/image207.png"/></Relationships>
</file>

<file path=ppt/slides/_rels/slide41.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11.png"/><Relationship Id="rId5" Type="http://schemas.openxmlformats.org/officeDocument/2006/relationships/image" Target="../media/image210.jpeg"/><Relationship Id="rId4" Type="http://schemas.openxmlformats.org/officeDocument/2006/relationships/image" Target="../media/image209.png"/></Relationships>
</file>

<file path=ppt/slides/_rels/slide42.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3.png"/><Relationship Id="rId7" Type="http://schemas.openxmlformats.org/officeDocument/2006/relationships/image" Target="../media/image215.svg"/><Relationship Id="rId12" Type="http://schemas.openxmlformats.org/officeDocument/2006/relationships/image" Target="../media/image22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14.png"/><Relationship Id="rId11" Type="http://schemas.openxmlformats.org/officeDocument/2006/relationships/image" Target="../media/image219.svg"/><Relationship Id="rId5" Type="http://schemas.openxmlformats.org/officeDocument/2006/relationships/image" Target="../media/image3.png"/><Relationship Id="rId10" Type="http://schemas.openxmlformats.org/officeDocument/2006/relationships/image" Target="../media/image218.png"/><Relationship Id="rId4" Type="http://schemas.openxmlformats.org/officeDocument/2006/relationships/image" Target="../media/image177.png"/><Relationship Id="rId9" Type="http://schemas.openxmlformats.org/officeDocument/2006/relationships/image" Target="../media/image217.svg"/></Relationships>
</file>

<file path=ppt/slides/_rels/slide43.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12.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4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26.jpeg"/></Relationships>
</file>

<file path=ppt/slides/_rels/slide45.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3.png"/><Relationship Id="rId3" Type="http://schemas.openxmlformats.org/officeDocument/2006/relationships/image" Target="../media/image227.png"/><Relationship Id="rId7" Type="http://schemas.openxmlformats.org/officeDocument/2006/relationships/image" Target="../media/image231.png"/><Relationship Id="rId12" Type="http://schemas.openxmlformats.org/officeDocument/2006/relationships/hyperlink" Target="https://shoppepsicopremiums.com/index.php?route=account/login"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230.png"/><Relationship Id="rId11" Type="http://schemas.openxmlformats.org/officeDocument/2006/relationships/hyperlink" Target="https://pepsicopartners.com/pepsico/en/USD/search/viewAll?q=tumbler&amp;text=tumbler&amp;productType=Product" TargetMode="External"/><Relationship Id="rId5" Type="http://schemas.openxmlformats.org/officeDocument/2006/relationships/image" Target="../media/image229.png"/><Relationship Id="rId10" Type="http://schemas.openxmlformats.org/officeDocument/2006/relationships/hyperlink" Target="https://shoppepsicopremiums.com/index.php?route=product/search&amp;search=tumbler" TargetMode="External"/><Relationship Id="rId4" Type="http://schemas.openxmlformats.org/officeDocument/2006/relationships/image" Target="../media/image228.png"/><Relationship Id="rId9" Type="http://schemas.openxmlformats.org/officeDocument/2006/relationships/hyperlink" Target="https://pepsicopartners.com/pepsico/en/USD/search/viewAll?q=compostable&amp;text=compostable&amp;productType=Product" TargetMode="External"/><Relationship Id="rId14" Type="http://schemas.openxmlformats.org/officeDocument/2006/relationships/image" Target="../media/image234.png"/></Relationships>
</file>

<file path=ppt/slides/_rels/slide46.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hyperlink" Target="https://www.49ers.com/news/49ers-extend-commitment-to-sustainability-by-launching-reusable-cup-program-with-pepsico-at-levi-s-stadium" TargetMode="External"/><Relationship Id="rId7" Type="http://schemas.openxmlformats.org/officeDocument/2006/relationships/hyperlink" Target="https://www.cupsfortomorrow.com/"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235.jpeg"/><Relationship Id="rId11" Type="http://schemas.openxmlformats.org/officeDocument/2006/relationships/image" Target="../media/image234.png"/><Relationship Id="rId5" Type="http://schemas.openxmlformats.org/officeDocument/2006/relationships/hyperlink" Target="https://gohuskies.com/news/2024/12/17/general-the-university-of-washington-launches-reusable-cup-program-in-partnership-with-pepsico-bold-reuse-and-aramark" TargetMode="External"/><Relationship Id="rId10" Type="http://schemas.openxmlformats.org/officeDocument/2006/relationships/image" Target="../media/image237.jpeg"/><Relationship Id="rId4" Type="http://schemas.openxmlformats.org/officeDocument/2006/relationships/hyperlink" Target="https://www.mlb.com/press-release/press-release-arizona-diamondbacks-expand-reusable-cup-program-at-chase-field-in-partnership-with-bold-reuse-and-pepsico" TargetMode="External"/><Relationship Id="rId9" Type="http://schemas.openxmlformats.org/officeDocument/2006/relationships/hyperlink" Target="https://www.closedlooppartners.com/reuse-is-coming-to-u-s-cities-heres-how-businesses-can-get-ready/"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234.png"/><Relationship Id="rId5" Type="http://schemas.openxmlformats.org/officeDocument/2006/relationships/image" Target="../media/image236.png"/><Relationship Id="rId4" Type="http://schemas.openxmlformats.org/officeDocument/2006/relationships/image" Target="../media/image235.jpeg"/></Relationships>
</file>

<file path=ppt/slides/_rels/slide48.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8.jpeg"/><Relationship Id="rId7" Type="http://schemas.openxmlformats.org/officeDocument/2006/relationships/hyperlink" Target="https://www.closedlooppartners.com/reuse-is-coming-to-u-s-cities-heres-how-businesses-can-get-ready/"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https://returnmycup.com/" TargetMode="External"/><Relationship Id="rId5" Type="http://schemas.openxmlformats.org/officeDocument/2006/relationships/image" Target="../media/image240.jpeg"/><Relationship Id="rId4" Type="http://schemas.openxmlformats.org/officeDocument/2006/relationships/image" Target="../media/image239.jpeg"/><Relationship Id="rId9" Type="http://schemas.openxmlformats.org/officeDocument/2006/relationships/image" Target="../media/image234.png"/></Relationships>
</file>

<file path=ppt/slides/_rels/slide4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234.png"/><Relationship Id="rId5" Type="http://schemas.openxmlformats.org/officeDocument/2006/relationships/image" Target="../media/image3.png"/><Relationship Id="rId4" Type="http://schemas.openxmlformats.org/officeDocument/2006/relationships/hyperlink" Target="http://www.cupsfortomorrow.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248.png"/><Relationship Id="rId13" Type="http://schemas.openxmlformats.org/officeDocument/2006/relationships/image" Target="../media/image253.png"/><Relationship Id="rId3" Type="http://schemas.openxmlformats.org/officeDocument/2006/relationships/image" Target="../media/image243.jpeg"/><Relationship Id="rId7" Type="http://schemas.openxmlformats.org/officeDocument/2006/relationships/image" Target="../media/image247.jpeg"/><Relationship Id="rId12" Type="http://schemas.openxmlformats.org/officeDocument/2006/relationships/image" Target="../media/image252.png"/><Relationship Id="rId2" Type="http://schemas.openxmlformats.org/officeDocument/2006/relationships/notesSlide" Target="../notesSlides/notesSlide46.xml"/><Relationship Id="rId16" Type="http://schemas.openxmlformats.org/officeDocument/2006/relationships/image" Target="../media/image234.png"/><Relationship Id="rId1" Type="http://schemas.openxmlformats.org/officeDocument/2006/relationships/slideLayout" Target="../slideLayouts/slideLayout4.xml"/><Relationship Id="rId6" Type="http://schemas.openxmlformats.org/officeDocument/2006/relationships/image" Target="../media/image246.jpeg"/><Relationship Id="rId11" Type="http://schemas.openxmlformats.org/officeDocument/2006/relationships/image" Target="../media/image251.png"/><Relationship Id="rId5" Type="http://schemas.openxmlformats.org/officeDocument/2006/relationships/image" Target="../media/image245.jpeg"/><Relationship Id="rId15" Type="http://schemas.openxmlformats.org/officeDocument/2006/relationships/image" Target="../media/image255.png"/><Relationship Id="rId10" Type="http://schemas.openxmlformats.org/officeDocument/2006/relationships/image" Target="../media/image250.svg"/><Relationship Id="rId4" Type="http://schemas.openxmlformats.org/officeDocument/2006/relationships/image" Target="../media/image244.jpeg"/><Relationship Id="rId9" Type="http://schemas.openxmlformats.org/officeDocument/2006/relationships/image" Target="../media/image249.png"/><Relationship Id="rId14" Type="http://schemas.openxmlformats.org/officeDocument/2006/relationships/image" Target="../media/image254.png"/></Relationships>
</file>

<file path=ppt/slides/_rels/slide51.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56.png"/><Relationship Id="rId7" Type="http://schemas.openxmlformats.org/officeDocument/2006/relationships/hyperlink" Target="https://pepsico.sharepoint.com/:p:/r/teams/NASustainability/Shared%20Documents/Team%20Materials/Commercial%20Strategy/Toolkits/pep+%20C%26U%20Playbook.pptx?d=wb43360981d33499fac92eff5812eb382&amp;csf=1&amp;web=1&amp;e=W7N0p6"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52.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29.png"/><Relationship Id="rId7" Type="http://schemas.openxmlformats.org/officeDocument/2006/relationships/image" Target="../media/image173.png"/><Relationship Id="rId12"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hyperlink" Target="https://www.partnersfortomorrow.com/" TargetMode="External"/><Relationship Id="rId11" Type="http://schemas.openxmlformats.org/officeDocument/2006/relationships/image" Target="../media/image176.png"/><Relationship Id="rId5" Type="http://schemas.openxmlformats.org/officeDocument/2006/relationships/image" Target="../media/image3.png"/><Relationship Id="rId10" Type="http://schemas.openxmlformats.org/officeDocument/2006/relationships/image" Target="../media/image174.png"/><Relationship Id="rId4" Type="http://schemas.openxmlformats.org/officeDocument/2006/relationships/image" Target="../media/image28.png"/><Relationship Id="rId9" Type="http://schemas.openxmlformats.org/officeDocument/2006/relationships/image" Target="../media/image1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hyperlink" Target="https://www.partnersfortomorrow.co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3.wdp"/><Relationship Id="rId7"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31.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6.emf"/><Relationship Id="rId7" Type="http://schemas.openxmlformats.org/officeDocument/2006/relationships/slide" Target="slide11.xml"/><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image" Target="../media/image7.emf"/><Relationship Id="rId10" Type="http://schemas.openxmlformats.org/officeDocument/2006/relationships/slide" Target="slide14.xml"/><Relationship Id="rId4" Type="http://schemas.openxmlformats.org/officeDocument/2006/relationships/image" Target="../media/image5.emf"/><Relationship Id="rId9"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grpSp>
        <p:nvGrpSpPr>
          <p:cNvPr id="15" name="Group 14">
            <a:extLst>
              <a:ext uri="{FF2B5EF4-FFF2-40B4-BE49-F238E27FC236}">
                <a16:creationId xmlns:a16="http://schemas.microsoft.com/office/drawing/2014/main" id="{790D4304-D982-1F0A-69EA-107B9F96A296}"/>
              </a:ext>
            </a:extLst>
          </p:cNvPr>
          <p:cNvGrpSpPr/>
          <p:nvPr/>
        </p:nvGrpSpPr>
        <p:grpSpPr>
          <a:xfrm>
            <a:off x="8426881" y="3125286"/>
            <a:ext cx="739424" cy="762026"/>
            <a:chOff x="8420346" y="3915996"/>
            <a:chExt cx="739424" cy="762026"/>
          </a:xfrm>
        </p:grpSpPr>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rcRect/>
            <a:stretch/>
          </p:blipFill>
          <p:spPr>
            <a:xfrm>
              <a:off x="8457102" y="3968263"/>
              <a:ext cx="702668" cy="709753"/>
            </a:xfrm>
            <a:prstGeom prst="rect">
              <a:avLst/>
            </a:prstGeom>
          </p:spPr>
        </p:pic>
      </p:gr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pep+ 2026 Commercial Toolkit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5"/>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CATHERINE WALTON</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8">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 name="TextBox 3">
            <a:extLst>
              <a:ext uri="{FF2B5EF4-FFF2-40B4-BE49-F238E27FC236}">
                <a16:creationId xmlns:a16="http://schemas.microsoft.com/office/drawing/2014/main" id="{AB169FFB-A437-2E3C-69F2-A095FAB5658D}"/>
              </a:ext>
            </a:extLst>
          </p:cNvPr>
          <p:cNvSpPr txBox="1"/>
          <p:nvPr/>
        </p:nvSpPr>
        <p:spPr>
          <a:xfrm>
            <a:off x="324315" y="5948377"/>
            <a:ext cx="6321104" cy="307777"/>
          </a:xfrm>
          <a:prstGeom prst="rect">
            <a:avLst/>
          </a:prstGeom>
          <a:noFill/>
        </p:spPr>
        <p:txBody>
          <a:bodyPr wrap="square">
            <a:spAutoFit/>
          </a:bodyPr>
          <a:lstStyle/>
          <a:p>
            <a:r>
              <a:rPr kumimoji="0" lang="en-US" sz="1400" b="1" i="0" u="none" strike="noStrike" kern="1200" cap="none" spc="0" normalizeH="0" baseline="0" noProof="0" dirty="0">
                <a:ln>
                  <a:noFill/>
                </a:ln>
                <a:solidFill>
                  <a:srgbClr val="BFDF7D"/>
                </a:solidFill>
                <a:effectLst/>
                <a:uLnTx/>
                <a:uFillTx/>
                <a:latin typeface="GT Pressura LCG Black"/>
                <a:ea typeface="+mn-ea"/>
                <a:cs typeface="+mn-cs"/>
              </a:rPr>
              <a:t>UPDATED JANUARY 2026</a:t>
            </a:r>
            <a:endParaRPr lang="en-US" sz="1400" dirty="0"/>
          </a:p>
        </p:txBody>
      </p:sp>
      <p:grpSp>
        <p:nvGrpSpPr>
          <p:cNvPr id="5" name="Group 4">
            <a:extLst>
              <a:ext uri="{FF2B5EF4-FFF2-40B4-BE49-F238E27FC236}">
                <a16:creationId xmlns:a16="http://schemas.microsoft.com/office/drawing/2014/main" id="{826F5DA1-0DC7-2EFC-E033-9A6AEB3B09EF}"/>
              </a:ext>
            </a:extLst>
          </p:cNvPr>
          <p:cNvGrpSpPr/>
          <p:nvPr/>
        </p:nvGrpSpPr>
        <p:grpSpPr>
          <a:xfrm>
            <a:off x="10590414" y="0"/>
            <a:ext cx="1601585" cy="374073"/>
            <a:chOff x="10590414" y="-1"/>
            <a:chExt cx="1601585" cy="374073"/>
          </a:xfrm>
          <a:solidFill>
            <a:srgbClr val="EC9F0B"/>
          </a:solidFill>
        </p:grpSpPr>
        <p:grpSp>
          <p:nvGrpSpPr>
            <p:cNvPr id="6" name="Group 5">
              <a:extLst>
                <a:ext uri="{FF2B5EF4-FFF2-40B4-BE49-F238E27FC236}">
                  <a16:creationId xmlns:a16="http://schemas.microsoft.com/office/drawing/2014/main" id="{3A58E4F0-0A84-AA28-E74B-8536BA64EE18}"/>
                </a:ext>
              </a:extLst>
            </p:cNvPr>
            <p:cNvGrpSpPr/>
            <p:nvPr/>
          </p:nvGrpSpPr>
          <p:grpSpPr>
            <a:xfrm>
              <a:off x="10590414" y="-1"/>
              <a:ext cx="1601585" cy="374073"/>
              <a:chOff x="10590414" y="-1"/>
              <a:chExt cx="1601585" cy="374073"/>
            </a:xfrm>
            <a:grpFill/>
          </p:grpSpPr>
          <p:sp>
            <p:nvSpPr>
              <p:cNvPr id="9" name="Rounded Rectangle 9">
                <a:extLst>
                  <a:ext uri="{FF2B5EF4-FFF2-40B4-BE49-F238E27FC236}">
                    <a16:creationId xmlns:a16="http://schemas.microsoft.com/office/drawing/2014/main" id="{C1241785-89A7-AACF-A1B0-59BE4E9C97EF}"/>
                  </a:ext>
                </a:extLst>
              </p:cNvPr>
              <p:cNvSpPr/>
              <p:nvPr/>
            </p:nvSpPr>
            <p:spPr>
              <a:xfrm>
                <a:off x="10590414" y="-1"/>
                <a:ext cx="1601585" cy="3740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1" name="Rectangle 10">
                <a:extLst>
                  <a:ext uri="{FF2B5EF4-FFF2-40B4-BE49-F238E27FC236}">
                    <a16:creationId xmlns:a16="http://schemas.microsoft.com/office/drawing/2014/main" id="{A7FECEC4-A3C6-30F1-8E01-8665BF50D065}"/>
                  </a:ext>
                </a:extLst>
              </p:cNvPr>
              <p:cNvSpPr/>
              <p:nvPr/>
            </p:nvSpPr>
            <p:spPr>
              <a:xfrm>
                <a:off x="11776363" y="0"/>
                <a:ext cx="415636" cy="3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2" name="Rectangle 11">
                <a:extLst>
                  <a:ext uri="{FF2B5EF4-FFF2-40B4-BE49-F238E27FC236}">
                    <a16:creationId xmlns:a16="http://schemas.microsoft.com/office/drawing/2014/main" id="{D3259D2D-ACB6-4658-8FB4-132AEFA4B84E}"/>
                  </a:ext>
                </a:extLst>
              </p:cNvPr>
              <p:cNvSpPr/>
              <p:nvPr/>
            </p:nvSpPr>
            <p:spPr>
              <a:xfrm>
                <a:off x="10590414" y="0"/>
                <a:ext cx="415636"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sp>
          <p:nvSpPr>
            <p:cNvPr id="7" name="TextBox 6">
              <a:extLst>
                <a:ext uri="{FF2B5EF4-FFF2-40B4-BE49-F238E27FC236}">
                  <a16:creationId xmlns:a16="http://schemas.microsoft.com/office/drawing/2014/main" id="{003BAD1E-6523-DF8B-BD0D-64484C05386C}"/>
                </a:ext>
              </a:extLst>
            </p:cNvPr>
            <p:cNvSpPr txBox="1"/>
            <p:nvPr/>
          </p:nvSpPr>
          <p:spPr>
            <a:xfrm>
              <a:off x="10698193" y="98857"/>
              <a:ext cx="1493806" cy="182881"/>
            </a:xfrm>
            <a:prstGeom prst="rect">
              <a:avLst/>
            </a:prstGeom>
            <a:grp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ilroy Medium" panose="00000600000000000000" pitchFamily="50" charset="0"/>
                  <a:ea typeface="+mn-ea"/>
                  <a:cs typeface="Arial" panose="020B0604020202020204" pitchFamily="34" charset="0"/>
                </a:rPr>
                <a:t>INTERNAL USE ONLY</a:t>
              </a:r>
            </a:p>
          </p:txBody>
        </p:sp>
      </p:grpSp>
    </p:spTree>
    <p:extLst>
      <p:ext uri="{BB962C8B-B14F-4D97-AF65-F5344CB8AC3E}">
        <p14:creationId xmlns:p14="http://schemas.microsoft.com/office/powerpoint/2010/main" val="1682986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2F78AA-515F-989B-3C39-B2E0554DA654}"/>
              </a:ext>
            </a:extLst>
          </p:cNvPr>
          <p:cNvSpPr/>
          <p:nvPr/>
        </p:nvSpPr>
        <p:spPr>
          <a:xfrm>
            <a:off x="7697972" y="0"/>
            <a:ext cx="4494029" cy="6858000"/>
          </a:xfrm>
          <a:prstGeom prst="rect">
            <a:avLst/>
          </a:prstGeom>
          <a:solidFill>
            <a:srgbClr val="F8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pic>
        <p:nvPicPr>
          <p:cNvPr id="23" name="Picture 22" descr="A person planting potatoes in the ground&#10;&#10;Description automatically generated">
            <a:extLst>
              <a:ext uri="{FF2B5EF4-FFF2-40B4-BE49-F238E27FC236}">
                <a16:creationId xmlns:a16="http://schemas.microsoft.com/office/drawing/2014/main" id="{AD4C521C-7492-7C3E-E111-868DCAB262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831" r="188"/>
          <a:stretch/>
        </p:blipFill>
        <p:spPr>
          <a:xfrm>
            <a:off x="7697970" y="3016101"/>
            <a:ext cx="4494030" cy="3841899"/>
          </a:xfrm>
          <a:prstGeom prst="rect">
            <a:avLst/>
          </a:prstGeom>
        </p:spPr>
      </p:pic>
      <p:sp>
        <p:nvSpPr>
          <p:cNvPr id="10" name="Text Placeholder 3">
            <a:extLst>
              <a:ext uri="{FF2B5EF4-FFF2-40B4-BE49-F238E27FC236}">
                <a16:creationId xmlns:a16="http://schemas.microsoft.com/office/drawing/2014/main" id="{E827AFBC-830E-7792-5E83-8F60A85A2890}"/>
              </a:ext>
            </a:extLst>
          </p:cNvPr>
          <p:cNvSpPr txBox="1">
            <a:spLocks/>
          </p:cNvSpPr>
          <p:nvPr/>
        </p:nvSpPr>
        <p:spPr>
          <a:xfrm>
            <a:off x="1347809" y="323766"/>
            <a:ext cx="4900246" cy="953347"/>
          </a:xfrm>
          <a:prstGeom prst="rect">
            <a:avLst/>
          </a:prstGeom>
        </p:spPr>
        <p:txBody>
          <a:bodyPr vert="horz" lIns="0" tIns="0" rIns="0" bIns="0" rtlCol="0" anchor="t" anchorCtr="0">
            <a:noAutofit/>
          </a:bodyPr>
          <a:lstStyle>
            <a:lvl1pPr marL="0" indent="0" algn="l" defTabSz="914400" rtl="0" eaLnBrk="1" latinLnBrk="0" hangingPunct="1">
              <a:lnSpc>
                <a:spcPts val="5400"/>
              </a:lnSpc>
              <a:spcBef>
                <a:spcPts val="600"/>
              </a:spcBef>
              <a:buFont typeface="Arial" panose="020B0604020202020204" pitchFamily="34" charset="0"/>
              <a:buNone/>
              <a:defRPr lang="en-US" sz="6000" b="0" i="0" kern="1200" cap="all" spc="0" baseline="0" dirty="0" smtClean="0">
                <a:solidFill>
                  <a:schemeClr val="accent5"/>
                </a:solidFill>
                <a:latin typeface="+mj-lt"/>
                <a:ea typeface="+mj-ea"/>
                <a:cs typeface="Gilroy Medium" panose="00000600000000000000" pitchFamily="50"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00"/>
              </a:lnSpc>
              <a:spcBef>
                <a:spcPts val="0"/>
              </a:spcBef>
            </a:pPr>
            <a:r>
              <a:rPr lang="en-US" sz="4000">
                <a:solidFill>
                  <a:srgbClr val="FFE8AD"/>
                </a:solidFill>
              </a:rPr>
              <a:t>Positive agriculture</a:t>
            </a:r>
          </a:p>
        </p:txBody>
      </p:sp>
      <p:sp>
        <p:nvSpPr>
          <p:cNvPr id="21" name="Text Placeholder 11">
            <a:extLst>
              <a:ext uri="{FF2B5EF4-FFF2-40B4-BE49-F238E27FC236}">
                <a16:creationId xmlns:a16="http://schemas.microsoft.com/office/drawing/2014/main" id="{1743BAED-C8AF-0693-2455-17F927049A79}"/>
              </a:ext>
            </a:extLst>
          </p:cNvPr>
          <p:cNvSpPr txBox="1">
            <a:spLocks/>
          </p:cNvSpPr>
          <p:nvPr/>
        </p:nvSpPr>
        <p:spPr>
          <a:xfrm>
            <a:off x="304798" y="1538176"/>
            <a:ext cx="3474720" cy="2289544"/>
          </a:xfrm>
          <a:prstGeom prst="roundRect">
            <a:avLst>
              <a:gd name="adj" fmla="val 2070"/>
            </a:avLst>
          </a:prstGeom>
          <a:solidFill>
            <a:srgbClr val="FFEAAD"/>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954F07"/>
                </a:solidFill>
              </a:rPr>
              <a:t>Regenerative Agriculture</a:t>
            </a:r>
          </a:p>
          <a:p>
            <a:r>
              <a:rPr lang="en-US" sz="1200" b="0" i="0" u="none" strike="noStrike">
                <a:solidFill>
                  <a:srgbClr val="954F07"/>
                </a:solidFill>
                <a:effectLst/>
              </a:rPr>
              <a:t>Spread the adoption of regenerative agriculture, restorative, or protective practices across 10 Million acres of land by 2030* supporting the growth of our key crops and ingredients by </a:t>
            </a:r>
            <a:r>
              <a:rPr lang="en-US" sz="1200" b="0" i="0">
                <a:solidFill>
                  <a:srgbClr val="954F07"/>
                </a:solidFill>
                <a:effectLst/>
              </a:rPr>
              <a:t>​</a:t>
            </a:r>
            <a:endParaRPr lang="en-US" sz="1200">
              <a:solidFill>
                <a:srgbClr val="954F07"/>
              </a:solidFill>
            </a:endParaRPr>
          </a:p>
        </p:txBody>
      </p:sp>
      <p:sp>
        <p:nvSpPr>
          <p:cNvPr id="5" name="Text Placeholder 4">
            <a:extLst>
              <a:ext uri="{FF2B5EF4-FFF2-40B4-BE49-F238E27FC236}">
                <a16:creationId xmlns:a16="http://schemas.microsoft.com/office/drawing/2014/main" id="{FCA8845C-1F86-44D3-4B81-F9831BDEA4D2}"/>
              </a:ext>
            </a:extLst>
          </p:cNvPr>
          <p:cNvSpPr>
            <a:spLocks noGrp="1"/>
          </p:cNvSpPr>
          <p:nvPr>
            <p:ph type="body" sz="quarter" idx="12"/>
          </p:nvPr>
        </p:nvSpPr>
        <p:spPr>
          <a:xfrm>
            <a:off x="419231" y="3480248"/>
            <a:ext cx="3263177" cy="347472"/>
          </a:xfrm>
        </p:spPr>
        <p:txBody>
          <a:bodyPr bIns="91440" anchor="b"/>
          <a:lstStyle/>
          <a:p>
            <a:pPr>
              <a:lnSpc>
                <a:spcPts val="600"/>
              </a:lnSpc>
            </a:pPr>
            <a:r>
              <a:rPr lang="en-US" sz="600" b="0" i="0" u="none" strike="noStrike">
                <a:solidFill>
                  <a:srgbClr val="EC9F0B"/>
                </a:solidFill>
                <a:effectLst/>
              </a:rPr>
              <a:t>*See PepsiCo’s Regenerative Agriculture Guidelines for additional information, including details on key crops and regeneration, restoration and protection criteria. Results represent the total acreage meeting these criteria as of the end of the reported year.</a:t>
            </a:r>
            <a:r>
              <a:rPr lang="en-US" sz="600" b="0" i="0">
                <a:solidFill>
                  <a:srgbClr val="EC9F0B"/>
                </a:solidFill>
                <a:effectLst/>
              </a:rPr>
              <a:t>​</a:t>
            </a:r>
            <a:endParaRPr lang="en-US" sz="600">
              <a:solidFill>
                <a:srgbClr val="EC9F0B"/>
              </a:solidFill>
            </a:endParaRPr>
          </a:p>
        </p:txBody>
      </p:sp>
      <p:sp>
        <p:nvSpPr>
          <p:cNvPr id="47" name="Text Placeholder 11">
            <a:extLst>
              <a:ext uri="{FF2B5EF4-FFF2-40B4-BE49-F238E27FC236}">
                <a16:creationId xmlns:a16="http://schemas.microsoft.com/office/drawing/2014/main" id="{9F298A0C-8F80-1439-9786-B76DC8C5356A}"/>
              </a:ext>
            </a:extLst>
          </p:cNvPr>
          <p:cNvSpPr txBox="1">
            <a:spLocks/>
          </p:cNvSpPr>
          <p:nvPr/>
        </p:nvSpPr>
        <p:spPr>
          <a:xfrm>
            <a:off x="3909235" y="1538176"/>
            <a:ext cx="3474720" cy="2289544"/>
          </a:xfrm>
          <a:prstGeom prst="roundRect">
            <a:avLst>
              <a:gd name="adj" fmla="val 2070"/>
            </a:avLst>
          </a:prstGeom>
          <a:solidFill>
            <a:srgbClr val="FFEAAD"/>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954F07"/>
                </a:solidFill>
              </a:rPr>
              <a:t>Sustainably Sourced Ingredients</a:t>
            </a:r>
          </a:p>
          <a:p>
            <a:r>
              <a:rPr lang="en-US" sz="1200" b="0" i="0" u="none" strike="noStrike">
                <a:solidFill>
                  <a:srgbClr val="954F07"/>
                </a:solidFill>
                <a:effectLst/>
              </a:rPr>
              <a:t>Sustainably source 90% of our key ingredients and progress volumes (10% or less) that face systemic barriers towards being sustainably sourced in accordance with our guidelines, by 2030*​</a:t>
            </a:r>
            <a:endParaRPr lang="en-US" sz="1200">
              <a:solidFill>
                <a:srgbClr val="954F07"/>
              </a:solidFill>
            </a:endParaRPr>
          </a:p>
        </p:txBody>
      </p:sp>
      <p:sp>
        <p:nvSpPr>
          <p:cNvPr id="48" name="Text Placeholder 11">
            <a:extLst>
              <a:ext uri="{FF2B5EF4-FFF2-40B4-BE49-F238E27FC236}">
                <a16:creationId xmlns:a16="http://schemas.microsoft.com/office/drawing/2014/main" id="{86255E8C-0BA0-C823-DA3E-28E51B302BAA}"/>
              </a:ext>
            </a:extLst>
          </p:cNvPr>
          <p:cNvSpPr txBox="1">
            <a:spLocks/>
          </p:cNvSpPr>
          <p:nvPr/>
        </p:nvSpPr>
        <p:spPr>
          <a:xfrm>
            <a:off x="3909235" y="3951767"/>
            <a:ext cx="3474720" cy="2289544"/>
          </a:xfrm>
          <a:prstGeom prst="roundRect">
            <a:avLst>
              <a:gd name="adj" fmla="val 2070"/>
            </a:avLst>
          </a:prstGeom>
          <a:solidFill>
            <a:srgbClr val="FFEAAD"/>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954F07"/>
                </a:solidFill>
                <a:effectLst/>
                <a:uLnTx/>
                <a:uFillTx/>
                <a:latin typeface="Gilroy Medium"/>
                <a:ea typeface="+mn-ea"/>
                <a:cs typeface="+mn-cs"/>
              </a:rPr>
              <a:t>Livelihoods</a:t>
            </a:r>
          </a:p>
          <a:p>
            <a:pPr marL="0" marR="0" lvl="0" indent="0" algn="l" defTabSz="457200" rtl="0" eaLnBrk="1" fontAlgn="auto" latinLnBrk="0" hangingPunct="1">
              <a:lnSpc>
                <a:spcPct val="100000"/>
              </a:lnSpc>
              <a:spcAft>
                <a:spcPts val="0"/>
              </a:spcAft>
              <a:buClrTx/>
              <a:buSzTx/>
              <a:buFontTx/>
              <a:buNone/>
              <a:tabLst/>
              <a:defRPr/>
            </a:pPr>
            <a:r>
              <a:rPr kumimoji="0" lang="en-US" sz="1200" b="0" i="0" u="none" strike="noStrike" kern="1200" cap="none" spc="0" normalizeH="0" baseline="0" noProof="0">
                <a:ln>
                  <a:noFill/>
                </a:ln>
                <a:solidFill>
                  <a:srgbClr val="954F07"/>
                </a:solidFill>
                <a:effectLst/>
                <a:uLnTx/>
                <a:uFillTx/>
                <a:latin typeface="Gilroy Medium"/>
                <a:ea typeface="+mn-ea"/>
                <a:cs typeface="+mn-cs"/>
              </a:rPr>
              <a:t>Improve the livelihoods of more than 250,000 people in our agriculture supply chain and supporting communities by 2030*​</a:t>
            </a:r>
          </a:p>
        </p:txBody>
      </p:sp>
      <p:sp>
        <p:nvSpPr>
          <p:cNvPr id="49" name="Text Placeholder 4">
            <a:extLst>
              <a:ext uri="{FF2B5EF4-FFF2-40B4-BE49-F238E27FC236}">
                <a16:creationId xmlns:a16="http://schemas.microsoft.com/office/drawing/2014/main" id="{F204F053-476A-91A7-6033-6753EBE0375C}"/>
              </a:ext>
            </a:extLst>
          </p:cNvPr>
          <p:cNvSpPr txBox="1">
            <a:spLocks/>
          </p:cNvSpPr>
          <p:nvPr/>
        </p:nvSpPr>
        <p:spPr>
          <a:xfrm>
            <a:off x="4009098" y="3480248"/>
            <a:ext cx="3263177"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EC9F0B"/>
                </a:solidFill>
              </a:rPr>
              <a:t>*Sustainably sourced refers to in-scope ingredient volumes that meet the established criteria outlined in PepsiCo’s Sustainable Sourcing Guidelines. Sustainable Sourcing practices can help manage risks, but challenges like deforestation or social issues can persist in some regions​.</a:t>
            </a:r>
            <a:endParaRPr lang="en-US" sz="600">
              <a:solidFill>
                <a:srgbClr val="EC9F0B"/>
              </a:solidFill>
            </a:endParaRPr>
          </a:p>
        </p:txBody>
      </p:sp>
      <p:sp>
        <p:nvSpPr>
          <p:cNvPr id="50" name="Text Placeholder 11">
            <a:extLst>
              <a:ext uri="{FF2B5EF4-FFF2-40B4-BE49-F238E27FC236}">
                <a16:creationId xmlns:a16="http://schemas.microsoft.com/office/drawing/2014/main" id="{7AA55418-0043-0E33-7477-10809DC7B957}"/>
              </a:ext>
            </a:extLst>
          </p:cNvPr>
          <p:cNvSpPr txBox="1">
            <a:spLocks/>
          </p:cNvSpPr>
          <p:nvPr/>
        </p:nvSpPr>
        <p:spPr>
          <a:xfrm>
            <a:off x="304798" y="3951767"/>
            <a:ext cx="3474720" cy="2289544"/>
          </a:xfrm>
          <a:prstGeom prst="roundRect">
            <a:avLst>
              <a:gd name="adj" fmla="val 2070"/>
            </a:avLst>
          </a:prstGeom>
          <a:solidFill>
            <a:srgbClr val="FFEAAD"/>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954F07"/>
                </a:solidFill>
              </a:rPr>
              <a:t>Deforestation and </a:t>
            </a:r>
            <a:br>
              <a:rPr lang="en-US">
                <a:solidFill>
                  <a:srgbClr val="954F07"/>
                </a:solidFill>
              </a:rPr>
            </a:br>
            <a:r>
              <a:rPr lang="en-US">
                <a:solidFill>
                  <a:srgbClr val="954F07"/>
                </a:solidFill>
              </a:rPr>
              <a:t>Conversion-Free Sourcing</a:t>
            </a:r>
          </a:p>
          <a:p>
            <a:r>
              <a:rPr lang="en-US" sz="1200" b="0" i="0" u="none" strike="noStrike">
                <a:solidFill>
                  <a:srgbClr val="954F07"/>
                </a:solidFill>
                <a:effectLst/>
              </a:rPr>
              <a:t>Continue to strive toward deforestation-free sourcing by 2025 and toward deforestation- and conversion-free sourcing by 2030 for high-risk commodities in our company-owned and -operated activities*​</a:t>
            </a:r>
            <a:endParaRPr lang="en-US" sz="1200">
              <a:solidFill>
                <a:srgbClr val="954F07"/>
              </a:solidFill>
            </a:endParaRPr>
          </a:p>
        </p:txBody>
      </p:sp>
      <p:sp>
        <p:nvSpPr>
          <p:cNvPr id="51" name="Text Placeholder 4">
            <a:extLst>
              <a:ext uri="{FF2B5EF4-FFF2-40B4-BE49-F238E27FC236}">
                <a16:creationId xmlns:a16="http://schemas.microsoft.com/office/drawing/2014/main" id="{F33889FF-30C4-CE9A-AE3E-3DB6BD1C01F8}"/>
              </a:ext>
            </a:extLst>
          </p:cNvPr>
          <p:cNvSpPr txBox="1">
            <a:spLocks/>
          </p:cNvSpPr>
          <p:nvPr/>
        </p:nvSpPr>
        <p:spPr>
          <a:xfrm>
            <a:off x="419231" y="5893839"/>
            <a:ext cx="3263177"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EC9F0B"/>
                </a:solidFill>
              </a:rPr>
              <a:t>*PepsiCo set this ambition in its Stewardship of Forests and Natural Ecosystems Policy. High-risk commodities include ingredients and materials at high risk of deforestation and conversion as defined in our Calculation Methodology. Systemic challenges continue to be an industry-wide barrier to reaching fully deforestation-free sourcing, but we continue striving toward this ambition and expect to reach more than 90% by the end of 2025​.</a:t>
            </a:r>
            <a:endParaRPr lang="en-US" sz="600">
              <a:solidFill>
                <a:srgbClr val="EC9F0B"/>
              </a:solidFill>
            </a:endParaRPr>
          </a:p>
        </p:txBody>
      </p:sp>
      <p:sp>
        <p:nvSpPr>
          <p:cNvPr id="52" name="Text Placeholder 4">
            <a:extLst>
              <a:ext uri="{FF2B5EF4-FFF2-40B4-BE49-F238E27FC236}">
                <a16:creationId xmlns:a16="http://schemas.microsoft.com/office/drawing/2014/main" id="{FC46644A-E938-D5C6-BF38-4F5AD06E0493}"/>
              </a:ext>
            </a:extLst>
          </p:cNvPr>
          <p:cNvSpPr txBox="1">
            <a:spLocks/>
          </p:cNvSpPr>
          <p:nvPr/>
        </p:nvSpPr>
        <p:spPr>
          <a:xfrm>
            <a:off x="4009097" y="5893839"/>
            <a:ext cx="3263177"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EC9F0B"/>
                </a:solidFill>
              </a:rPr>
              <a:t>*This goal captures the number of livelihoods reached through an outcome-focused evaluation measuring improvements in economic prosperity and farmer and farm worker security. Metric counts the cumulative people impacted since 2021​.</a:t>
            </a:r>
            <a:endParaRPr lang="en-US" sz="600">
              <a:solidFill>
                <a:srgbClr val="EC9F0B"/>
              </a:solidFill>
            </a:endParaRPr>
          </a:p>
        </p:txBody>
      </p:sp>
      <p:sp>
        <p:nvSpPr>
          <p:cNvPr id="56" name="Title 4">
            <a:extLst>
              <a:ext uri="{FF2B5EF4-FFF2-40B4-BE49-F238E27FC236}">
                <a16:creationId xmlns:a16="http://schemas.microsoft.com/office/drawing/2014/main" id="{96E62BEC-71A3-B00C-65B3-0E3EC4F05F3A}"/>
              </a:ext>
            </a:extLst>
          </p:cNvPr>
          <p:cNvSpPr txBox="1">
            <a:spLocks/>
          </p:cNvSpPr>
          <p:nvPr/>
        </p:nvSpPr>
        <p:spPr>
          <a:xfrm>
            <a:off x="7861956" y="640779"/>
            <a:ext cx="4025248" cy="2957902"/>
          </a:xfrm>
          <a:prstGeom prst="rect">
            <a:avLst/>
          </a:prstGeom>
        </p:spPr>
        <p:txBody>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r>
              <a:rPr lang="en-US">
                <a:solidFill>
                  <a:srgbClr val="EC9F0B"/>
                </a:solidFill>
              </a:rPr>
              <a:t>Our Approach</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954F07"/>
                </a:solidFill>
                <a:effectLst/>
                <a:uLnTx/>
                <a:uFillTx/>
                <a:latin typeface="Gilroy Medium"/>
                <a:ea typeface="+mn-ea"/>
                <a:cs typeface="+mn-cs"/>
              </a:rPr>
              <a:t>We're collaborating to help transform the way the crops we source are grown, by supporting agricultural practices that aim to restore soil health, reduce water use and emissions and improve biodiversity — all while supporting farmers and farming communities.​</a:t>
            </a:r>
          </a:p>
        </p:txBody>
      </p:sp>
      <p:sp>
        <p:nvSpPr>
          <p:cNvPr id="66" name="TextBox 65">
            <a:extLst>
              <a:ext uri="{FF2B5EF4-FFF2-40B4-BE49-F238E27FC236}">
                <a16:creationId xmlns:a16="http://schemas.microsoft.com/office/drawing/2014/main" id="{08BF763C-1005-8C57-C859-DA7837146095}"/>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10</a:t>
            </a:fld>
            <a:endParaRPr lang="en-US" sz="1350">
              <a:solidFill>
                <a:schemeClr val="bg1"/>
              </a:solidFill>
              <a:latin typeface="+mn-lt"/>
            </a:endParaRPr>
          </a:p>
        </p:txBody>
      </p:sp>
      <p:sp>
        <p:nvSpPr>
          <p:cNvPr id="67" name="TextBox 66">
            <a:extLst>
              <a:ext uri="{FF2B5EF4-FFF2-40B4-BE49-F238E27FC236}">
                <a16:creationId xmlns:a16="http://schemas.microsoft.com/office/drawing/2014/main" id="{6E517AEC-4223-CB1F-B1D8-4B5A6F101B2D}"/>
              </a:ext>
            </a:extLst>
          </p:cNvPr>
          <p:cNvSpPr txBox="1"/>
          <p:nvPr/>
        </p:nvSpPr>
        <p:spPr>
          <a:xfrm>
            <a:off x="744279" y="733647"/>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8" name="Picture 17" descr="A person in a hat&#10;&#10;Description automatically generated">
            <a:extLst>
              <a:ext uri="{FF2B5EF4-FFF2-40B4-BE49-F238E27FC236}">
                <a16:creationId xmlns:a16="http://schemas.microsoft.com/office/drawing/2014/main" id="{74F9F360-0444-97A2-13AA-CE1EEDF5DB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3037" y="5180590"/>
            <a:ext cx="610035" cy="617732"/>
          </a:xfrm>
          <a:prstGeom prst="rect">
            <a:avLst/>
          </a:prstGeom>
        </p:spPr>
      </p:pic>
      <p:pic>
        <p:nvPicPr>
          <p:cNvPr id="20" name="Picture 19">
            <a:extLst>
              <a:ext uri="{FF2B5EF4-FFF2-40B4-BE49-F238E27FC236}">
                <a16:creationId xmlns:a16="http://schemas.microsoft.com/office/drawing/2014/main" id="{DC630329-B8CA-0014-2785-7ACE7597DE5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97867" y="5180590"/>
            <a:ext cx="610379" cy="617732"/>
          </a:xfrm>
          <a:prstGeom prst="rect">
            <a:avLst/>
          </a:prstGeom>
        </p:spPr>
      </p:pic>
      <p:grpSp>
        <p:nvGrpSpPr>
          <p:cNvPr id="24" name="Group 23">
            <a:extLst>
              <a:ext uri="{FF2B5EF4-FFF2-40B4-BE49-F238E27FC236}">
                <a16:creationId xmlns:a16="http://schemas.microsoft.com/office/drawing/2014/main" id="{FE4A256C-65FC-4F24-43E5-9332412498B7}"/>
              </a:ext>
            </a:extLst>
          </p:cNvPr>
          <p:cNvGrpSpPr/>
          <p:nvPr/>
        </p:nvGrpSpPr>
        <p:grpSpPr>
          <a:xfrm>
            <a:off x="8054430" y="-673375"/>
            <a:ext cx="1650739" cy="235324"/>
            <a:chOff x="10225256" y="156075"/>
            <a:chExt cx="1650739" cy="235324"/>
          </a:xfrm>
        </p:grpSpPr>
        <p:sp>
          <p:nvSpPr>
            <p:cNvPr id="25" name="Rounded Rectangle 24">
              <a:hlinkClick r:id="rId6"/>
              <a:extLst>
                <a:ext uri="{FF2B5EF4-FFF2-40B4-BE49-F238E27FC236}">
                  <a16:creationId xmlns:a16="http://schemas.microsoft.com/office/drawing/2014/main" id="{7E90A265-CF03-96FF-DEB8-83D3C28873EE}"/>
                </a:ext>
              </a:extLst>
            </p:cNvPr>
            <p:cNvSpPr/>
            <p:nvPr/>
          </p:nvSpPr>
          <p:spPr>
            <a:xfrm>
              <a:off x="10225256" y="156075"/>
              <a:ext cx="1650739" cy="2353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1DB"/>
                  </a:solidFill>
                  <a:effectLst/>
                  <a:uLnTx/>
                  <a:uFillTx/>
                  <a:latin typeface="Fibra One Regular"/>
                  <a:ea typeface="+mn-ea"/>
                  <a:cs typeface="+mn-cs"/>
                </a:rPr>
                <a:t>ESG Topics A-Z</a:t>
              </a:r>
            </a:p>
          </p:txBody>
        </p:sp>
        <p:grpSp>
          <p:nvGrpSpPr>
            <p:cNvPr id="26" name="Group 25">
              <a:extLst>
                <a:ext uri="{FF2B5EF4-FFF2-40B4-BE49-F238E27FC236}">
                  <a16:creationId xmlns:a16="http://schemas.microsoft.com/office/drawing/2014/main" id="{9B82284F-A830-AC87-97EB-23A523283F53}"/>
                </a:ext>
              </a:extLst>
            </p:cNvPr>
            <p:cNvGrpSpPr/>
            <p:nvPr/>
          </p:nvGrpSpPr>
          <p:grpSpPr>
            <a:xfrm>
              <a:off x="11663797" y="180975"/>
              <a:ext cx="185318" cy="185318"/>
              <a:chOff x="11663797" y="180975"/>
              <a:chExt cx="185318" cy="185318"/>
            </a:xfrm>
          </p:grpSpPr>
          <p:sp>
            <p:nvSpPr>
              <p:cNvPr id="27" name="Oval 26">
                <a:extLst>
                  <a:ext uri="{FF2B5EF4-FFF2-40B4-BE49-F238E27FC236}">
                    <a16:creationId xmlns:a16="http://schemas.microsoft.com/office/drawing/2014/main" id="{064C00E1-57EC-E9AE-4A74-F668573CB037}"/>
                  </a:ext>
                </a:extLst>
              </p:cNvPr>
              <p:cNvSpPr/>
              <p:nvPr/>
            </p:nvSpPr>
            <p:spPr>
              <a:xfrm>
                <a:off x="11663797" y="180975"/>
                <a:ext cx="185318" cy="185318"/>
              </a:xfrm>
              <a:prstGeom prst="ellipse">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ibra One Regular"/>
                  <a:ea typeface="+mn-ea"/>
                  <a:cs typeface="+mn-cs"/>
                </a:endParaRPr>
              </a:p>
            </p:txBody>
          </p:sp>
          <p:sp>
            <p:nvSpPr>
              <p:cNvPr id="28" name="Graphic 28">
                <a:extLst>
                  <a:ext uri="{FF2B5EF4-FFF2-40B4-BE49-F238E27FC236}">
                    <a16:creationId xmlns:a16="http://schemas.microsoft.com/office/drawing/2014/main" id="{D3F19501-75B6-AB03-FB43-ADF6E99F356F}"/>
                  </a:ext>
                </a:extLst>
              </p:cNvPr>
              <p:cNvSpPr/>
              <p:nvPr/>
            </p:nvSpPr>
            <p:spPr>
              <a:xfrm>
                <a:off x="11739176" y="225425"/>
                <a:ext cx="47260" cy="94424"/>
              </a:xfrm>
              <a:custGeom>
                <a:avLst/>
                <a:gdLst>
                  <a:gd name="connsiteX0" fmla="*/ 0 w 73418"/>
                  <a:gd name="connsiteY0" fmla="*/ 0 h 146684"/>
                  <a:gd name="connsiteX1" fmla="*/ 73418 w 73418"/>
                  <a:gd name="connsiteY1" fmla="*/ 73333 h 146684"/>
                  <a:gd name="connsiteX2" fmla="*/ 0 w 73418"/>
                  <a:gd name="connsiteY2" fmla="*/ 146685 h 146684"/>
                </a:gdLst>
                <a:ahLst/>
                <a:cxnLst>
                  <a:cxn ang="0">
                    <a:pos x="connsiteX0" y="connsiteY0"/>
                  </a:cxn>
                  <a:cxn ang="0">
                    <a:pos x="connsiteX1" y="connsiteY1"/>
                  </a:cxn>
                  <a:cxn ang="0">
                    <a:pos x="connsiteX2" y="connsiteY2"/>
                  </a:cxn>
                </a:cxnLst>
                <a:rect l="l" t="t" r="r" b="b"/>
                <a:pathLst>
                  <a:path w="73418" h="146684">
                    <a:moveTo>
                      <a:pt x="0" y="0"/>
                    </a:moveTo>
                    <a:lnTo>
                      <a:pt x="73418" y="73333"/>
                    </a:lnTo>
                    <a:lnTo>
                      <a:pt x="0" y="146685"/>
                    </a:lnTo>
                  </a:path>
                </a:pathLst>
              </a:custGeom>
              <a:noFill/>
              <a:ln w="25400"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1DB"/>
                  </a:solidFill>
                  <a:effectLst/>
                  <a:uLnTx/>
                  <a:uFillTx/>
                  <a:latin typeface="Fibra One Regular"/>
                  <a:ea typeface="+mn-ea"/>
                  <a:cs typeface="+mn-cs"/>
                </a:endParaRPr>
              </a:p>
            </p:txBody>
          </p:sp>
        </p:grpSp>
      </p:grpSp>
      <p:sp>
        <p:nvSpPr>
          <p:cNvPr id="37" name="Round Single Corner Rectangle 36">
            <a:hlinkClick r:id="rId6"/>
            <a:extLst>
              <a:ext uri="{FF2B5EF4-FFF2-40B4-BE49-F238E27FC236}">
                <a16:creationId xmlns:a16="http://schemas.microsoft.com/office/drawing/2014/main" id="{3750BA48-546A-F9CF-A5EE-8CA01596AA94}"/>
              </a:ext>
            </a:extLst>
          </p:cNvPr>
          <p:cNvSpPr/>
          <p:nvPr/>
        </p:nvSpPr>
        <p:spPr>
          <a:xfrm rot="10800000">
            <a:off x="606638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12F2CD30-6E1F-EEBB-9E82-AFC05214DAF3}"/>
              </a:ext>
            </a:extLst>
          </p:cNvPr>
          <p:cNvGrpSpPr/>
          <p:nvPr/>
        </p:nvGrpSpPr>
        <p:grpSpPr>
          <a:xfrm>
            <a:off x="6149095" y="444348"/>
            <a:ext cx="1466160" cy="320512"/>
            <a:chOff x="10615518" y="130531"/>
            <a:chExt cx="1466160" cy="320512"/>
          </a:xfrm>
        </p:grpSpPr>
        <p:sp>
          <p:nvSpPr>
            <p:cNvPr id="35" name="Rounded Rectangle 34">
              <a:hlinkClick r:id="rId6"/>
              <a:extLst>
                <a:ext uri="{FF2B5EF4-FFF2-40B4-BE49-F238E27FC236}">
                  <a16:creationId xmlns:a16="http://schemas.microsoft.com/office/drawing/2014/main" id="{35813A7F-DFCA-120E-C724-B494BD505CF6}"/>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a:t>ESG Topics A-Z</a:t>
              </a:r>
            </a:p>
          </p:txBody>
        </p:sp>
        <p:sp>
          <p:nvSpPr>
            <p:cNvPr id="36" name="Half Frame 35">
              <a:extLst>
                <a:ext uri="{FF2B5EF4-FFF2-40B4-BE49-F238E27FC236}">
                  <a16:creationId xmlns:a16="http://schemas.microsoft.com/office/drawing/2014/main" id="{ED1EF689-882F-B9AC-E8D4-69E7D317144C}"/>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TextBox 30">
            <a:extLst>
              <a:ext uri="{FF2B5EF4-FFF2-40B4-BE49-F238E27FC236}">
                <a16:creationId xmlns:a16="http://schemas.microsoft.com/office/drawing/2014/main" id="{F2106947-7F9B-FE34-88BD-422D1F3CCABA}"/>
              </a:ext>
            </a:extLst>
          </p:cNvPr>
          <p:cNvSpPr txBox="1"/>
          <p:nvPr/>
        </p:nvSpPr>
        <p:spPr>
          <a:xfrm>
            <a:off x="6256890" y="93959"/>
            <a:ext cx="1264745" cy="307777"/>
          </a:xfrm>
          <a:prstGeom prst="rect">
            <a:avLst/>
          </a:prstGeom>
          <a:noFill/>
        </p:spPr>
        <p:txBody>
          <a:bodyPr wrap="square" lIns="0" tIns="0" rIns="0" bIns="0">
            <a:spAutoFit/>
          </a:bodyPr>
          <a:lstStyle/>
          <a:p>
            <a:pPr marL="0" indent="0" algn="ctr">
              <a:buNone/>
            </a:pPr>
            <a:r>
              <a:rPr lang="en-US" sz="1000">
                <a:solidFill>
                  <a:srgbClr val="2B660E"/>
                </a:solidFill>
                <a:latin typeface="Gilroy Medium" panose="00000600000000000000" pitchFamily="50" charset="0"/>
                <a:cs typeface="Arial" panose="020B0604020202020204" pitchFamily="34" charset="0"/>
              </a:rPr>
              <a:t>For a full list of pep+ </a:t>
            </a:r>
            <a:br>
              <a:rPr lang="en-US" sz="1000">
                <a:solidFill>
                  <a:srgbClr val="2B660E"/>
                </a:solidFill>
                <a:latin typeface="Gilroy Medium" panose="00000600000000000000" pitchFamily="50" charset="0"/>
                <a:cs typeface="Arial" panose="020B0604020202020204" pitchFamily="34" charset="0"/>
              </a:rPr>
            </a:br>
            <a:r>
              <a:rPr lang="en-US" sz="1000">
                <a:solidFill>
                  <a:srgbClr val="2B660E"/>
                </a:solidFill>
                <a:latin typeface="Gilroy Medium" panose="00000600000000000000" pitchFamily="50" charset="0"/>
                <a:cs typeface="Arial" panose="020B0604020202020204" pitchFamily="34" charset="0"/>
              </a:rPr>
              <a:t>goals, click here</a:t>
            </a:r>
            <a:endParaRPr lang="en-US" sz="1000" i="0">
              <a:solidFill>
                <a:srgbClr val="2B660E"/>
              </a:solidFill>
              <a:latin typeface="Gilroy Medium" panose="00000600000000000000" pitchFamily="50" charset="0"/>
              <a:cs typeface="Arial" panose="020B0604020202020204" pitchFamily="34" charset="0"/>
            </a:endParaRPr>
          </a:p>
        </p:txBody>
      </p:sp>
      <p:pic>
        <p:nvPicPr>
          <p:cNvPr id="40" name="Picture 39">
            <a:extLst>
              <a:ext uri="{FF2B5EF4-FFF2-40B4-BE49-F238E27FC236}">
                <a16:creationId xmlns:a16="http://schemas.microsoft.com/office/drawing/2014/main" id="{E106524E-FF35-D0F7-4104-841C49C54CC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530560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BB67AD-E17B-2E36-D4C9-DD85BBFD17A3}"/>
              </a:ext>
            </a:extLst>
          </p:cNvPr>
          <p:cNvSpPr/>
          <p:nvPr/>
        </p:nvSpPr>
        <p:spPr>
          <a:xfrm>
            <a:off x="7697971" y="0"/>
            <a:ext cx="4494029" cy="6858000"/>
          </a:xfrm>
          <a:prstGeom prst="rect">
            <a:avLst/>
          </a:prstGeom>
          <a:solidFill>
            <a:srgbClr val="F8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600"/>
          </a:p>
        </p:txBody>
      </p:sp>
      <p:pic>
        <p:nvPicPr>
          <p:cNvPr id="34" name="Picture Placeholder 5" descr="A person standing in a field of yellow flowers&#10;&#10;AI-generated content may be incorrect.">
            <a:extLst>
              <a:ext uri="{FF2B5EF4-FFF2-40B4-BE49-F238E27FC236}">
                <a16:creationId xmlns:a16="http://schemas.microsoft.com/office/drawing/2014/main" id="{229EE782-592F-60A4-83EB-03C103EB58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97970" y="2422190"/>
            <a:ext cx="4494030" cy="4435810"/>
          </a:xfrm>
          <a:prstGeom prst="rect">
            <a:avLst/>
          </a:prstGeom>
        </p:spPr>
      </p:pic>
      <p:sp>
        <p:nvSpPr>
          <p:cNvPr id="2" name="TextBox 1">
            <a:extLst>
              <a:ext uri="{FF2B5EF4-FFF2-40B4-BE49-F238E27FC236}">
                <a16:creationId xmlns:a16="http://schemas.microsoft.com/office/drawing/2014/main" id="{A98AB7C0-8794-FD05-7EEC-7BEA11D4E48C}"/>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Gilroy Medium" panose="00000600000000000000" pitchFamily="50" charset="0"/>
              </a:rPr>
              <a:pPr algn="r"/>
              <a:t>11</a:t>
            </a:fld>
            <a:endParaRPr lang="en-US" sz="1350">
              <a:solidFill>
                <a:schemeClr val="bg1"/>
              </a:solidFill>
              <a:latin typeface="Gilroy Medium" panose="00000600000000000000" pitchFamily="50" charset="0"/>
            </a:endParaRPr>
          </a:p>
        </p:txBody>
      </p:sp>
      <p:sp>
        <p:nvSpPr>
          <p:cNvPr id="3" name="Text Placeholder 3">
            <a:extLst>
              <a:ext uri="{FF2B5EF4-FFF2-40B4-BE49-F238E27FC236}">
                <a16:creationId xmlns:a16="http://schemas.microsoft.com/office/drawing/2014/main" id="{2A3C658C-EC47-790F-62FE-B2C0BBDC10E5}"/>
              </a:ext>
            </a:extLst>
          </p:cNvPr>
          <p:cNvSpPr txBox="1">
            <a:spLocks/>
          </p:cNvSpPr>
          <p:nvPr/>
        </p:nvSpPr>
        <p:spPr>
          <a:xfrm>
            <a:off x="1347809" y="323766"/>
            <a:ext cx="5922786" cy="953347"/>
          </a:xfrm>
          <a:prstGeom prst="rect">
            <a:avLst/>
          </a:prstGeom>
        </p:spPr>
        <p:txBody>
          <a:bodyPr vert="horz" lIns="0" tIns="0" rIns="0" bIns="0" rtlCol="0" anchor="t" anchorCtr="0">
            <a:noAutofit/>
          </a:bodyPr>
          <a:lstStyle>
            <a:lvl1pPr marL="0" indent="0" algn="l" defTabSz="914400" rtl="0" eaLnBrk="1" latinLnBrk="0" hangingPunct="1">
              <a:lnSpc>
                <a:spcPts val="5400"/>
              </a:lnSpc>
              <a:spcBef>
                <a:spcPts val="600"/>
              </a:spcBef>
              <a:buFont typeface="Arial" panose="020B0604020202020204" pitchFamily="34" charset="0"/>
              <a:buNone/>
              <a:defRPr lang="en-US" sz="6000" b="0" i="0" kern="1200" cap="all" spc="0" baseline="0" dirty="0" smtClean="0">
                <a:solidFill>
                  <a:schemeClr val="accent5"/>
                </a:solidFill>
                <a:latin typeface="+mj-lt"/>
                <a:ea typeface="+mj-ea"/>
                <a:cs typeface="Gilroy Medium" panose="00000600000000000000" pitchFamily="50"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00"/>
              </a:lnSpc>
              <a:spcBef>
                <a:spcPts val="0"/>
              </a:spcBef>
            </a:pPr>
            <a:r>
              <a:rPr lang="en-US" sz="4000">
                <a:solidFill>
                  <a:srgbClr val="A4CAEE"/>
                </a:solidFill>
              </a:rPr>
              <a:t>Positive VALUE </a:t>
            </a:r>
            <a:br>
              <a:rPr lang="en-US" sz="4000">
                <a:solidFill>
                  <a:srgbClr val="A4CAEE"/>
                </a:solidFill>
              </a:rPr>
            </a:br>
            <a:r>
              <a:rPr lang="en-US" sz="4000">
                <a:solidFill>
                  <a:srgbClr val="A4CAEE"/>
                </a:solidFill>
              </a:rPr>
              <a:t>CHAIN: </a:t>
            </a:r>
            <a:r>
              <a:rPr lang="en-US" sz="4000">
                <a:solidFill>
                  <a:srgbClr val="013459"/>
                </a:solidFill>
              </a:rPr>
              <a:t>CLIMATE</a:t>
            </a:r>
          </a:p>
        </p:txBody>
      </p:sp>
      <p:sp>
        <p:nvSpPr>
          <p:cNvPr id="14" name="Text Placeholder 11">
            <a:extLst>
              <a:ext uri="{FF2B5EF4-FFF2-40B4-BE49-F238E27FC236}">
                <a16:creationId xmlns:a16="http://schemas.microsoft.com/office/drawing/2014/main" id="{8288C357-D43F-910A-F3C3-1234F69C3042}"/>
              </a:ext>
            </a:extLst>
          </p:cNvPr>
          <p:cNvSpPr txBox="1">
            <a:spLocks/>
          </p:cNvSpPr>
          <p:nvPr/>
        </p:nvSpPr>
        <p:spPr>
          <a:xfrm>
            <a:off x="304798" y="1538176"/>
            <a:ext cx="3474720" cy="1651073"/>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Scope 1 &amp; 2 Emissions</a:t>
            </a:r>
          </a:p>
          <a:p>
            <a:r>
              <a:rPr lang="en-US" sz="1200" b="0" i="0" u="none" strike="noStrike">
                <a:solidFill>
                  <a:srgbClr val="003459"/>
                </a:solidFill>
                <a:effectLst/>
              </a:rPr>
              <a:t>Achieve a 50% reduction </a:t>
            </a:r>
            <a:br>
              <a:rPr lang="en-US" sz="1200" b="0" i="0" u="none" strike="noStrike">
                <a:solidFill>
                  <a:srgbClr val="003459"/>
                </a:solidFill>
                <a:effectLst/>
              </a:rPr>
            </a:br>
            <a:r>
              <a:rPr lang="en-US" sz="1200" b="0" i="0" u="none" strike="noStrike">
                <a:solidFill>
                  <a:srgbClr val="003459"/>
                </a:solidFill>
                <a:effectLst/>
              </a:rPr>
              <a:t>in Scope 1 and 2 emissions </a:t>
            </a:r>
            <a:br>
              <a:rPr lang="en-US" sz="1200" b="0" i="0" u="none" strike="noStrike">
                <a:solidFill>
                  <a:srgbClr val="003459"/>
                </a:solidFill>
                <a:effectLst/>
              </a:rPr>
            </a:br>
            <a:r>
              <a:rPr lang="en-US" sz="1200" b="0" i="0" u="none" strike="noStrike">
                <a:solidFill>
                  <a:srgbClr val="003459"/>
                </a:solidFill>
                <a:effectLst/>
              </a:rPr>
              <a:t>by 2030 (vs 2022 baseline)</a:t>
            </a:r>
          </a:p>
        </p:txBody>
      </p:sp>
      <p:sp>
        <p:nvSpPr>
          <p:cNvPr id="15" name="Text Placeholder 4">
            <a:extLst>
              <a:ext uri="{FF2B5EF4-FFF2-40B4-BE49-F238E27FC236}">
                <a16:creationId xmlns:a16="http://schemas.microsoft.com/office/drawing/2014/main" id="{7C6E0381-C97B-F99C-A734-09FA49EEC232}"/>
              </a:ext>
            </a:extLst>
          </p:cNvPr>
          <p:cNvSpPr txBox="1">
            <a:spLocks/>
          </p:cNvSpPr>
          <p:nvPr/>
        </p:nvSpPr>
        <p:spPr>
          <a:xfrm>
            <a:off x="419231" y="2841919"/>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Goal tracks Scope 1 and 2 emissions consistent with the Greenhouse Gas Protocol. </a:t>
            </a:r>
            <a:br>
              <a:rPr lang="en-US" sz="600" b="0">
                <a:solidFill>
                  <a:srgbClr val="3680CE"/>
                </a:solidFill>
              </a:rPr>
            </a:br>
            <a:r>
              <a:rPr lang="en-US" sz="600" b="0">
                <a:solidFill>
                  <a:srgbClr val="3680CE"/>
                </a:solidFill>
              </a:rPr>
              <a:t>See Calculation Methodology for detail.</a:t>
            </a:r>
          </a:p>
        </p:txBody>
      </p:sp>
      <p:sp>
        <p:nvSpPr>
          <p:cNvPr id="24" name="Text Placeholder 11">
            <a:extLst>
              <a:ext uri="{FF2B5EF4-FFF2-40B4-BE49-F238E27FC236}">
                <a16:creationId xmlns:a16="http://schemas.microsoft.com/office/drawing/2014/main" id="{43363CAB-7ED4-A56F-E856-D06ECEF5F63F}"/>
              </a:ext>
            </a:extLst>
          </p:cNvPr>
          <p:cNvSpPr txBox="1">
            <a:spLocks/>
          </p:cNvSpPr>
          <p:nvPr/>
        </p:nvSpPr>
        <p:spPr>
          <a:xfrm>
            <a:off x="304798" y="3309016"/>
            <a:ext cx="3474720" cy="1651073"/>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Scope 3 FLAG</a:t>
            </a:r>
          </a:p>
          <a:p>
            <a:r>
              <a:rPr lang="en-US" sz="1200" b="0" i="0" u="none" strike="noStrike">
                <a:solidFill>
                  <a:srgbClr val="003459"/>
                </a:solidFill>
                <a:effectLst/>
              </a:rPr>
              <a:t>Achieve a 30% reduction in Scope 3 Forest, Land and Agriculture (FLAG) emissions by 2030 (vs 2022 baseline)</a:t>
            </a:r>
          </a:p>
        </p:txBody>
      </p:sp>
      <p:sp>
        <p:nvSpPr>
          <p:cNvPr id="25" name="Text Placeholder 4">
            <a:extLst>
              <a:ext uri="{FF2B5EF4-FFF2-40B4-BE49-F238E27FC236}">
                <a16:creationId xmlns:a16="http://schemas.microsoft.com/office/drawing/2014/main" id="{DD2D43EA-7CD3-AFC0-85E2-82A579631A1B}"/>
              </a:ext>
            </a:extLst>
          </p:cNvPr>
          <p:cNvSpPr txBox="1">
            <a:spLocks/>
          </p:cNvSpPr>
          <p:nvPr/>
        </p:nvSpPr>
        <p:spPr>
          <a:xfrm>
            <a:off x="419231" y="4612759"/>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Goal tracks Scope 3 emissions based on purchased goods emissions consistent with the Greenhouse Gas Protocol's draft Land Sector and Removals Guidance and Standard and the Science Based Target Initiative's Forest, Land and Agriculture (FLAG) Guidance. See Calculation Methodology for details on how these emissions are calculated and categories included in scope of this goal.</a:t>
            </a:r>
          </a:p>
        </p:txBody>
      </p:sp>
      <p:sp>
        <p:nvSpPr>
          <p:cNvPr id="31" name="Text Placeholder 11">
            <a:extLst>
              <a:ext uri="{FF2B5EF4-FFF2-40B4-BE49-F238E27FC236}">
                <a16:creationId xmlns:a16="http://schemas.microsoft.com/office/drawing/2014/main" id="{6475DB7E-21E5-5B0F-CDB2-B482860F8A0A}"/>
              </a:ext>
            </a:extLst>
          </p:cNvPr>
          <p:cNvSpPr txBox="1">
            <a:spLocks/>
          </p:cNvSpPr>
          <p:nvPr/>
        </p:nvSpPr>
        <p:spPr>
          <a:xfrm>
            <a:off x="304798" y="5079856"/>
            <a:ext cx="3474720" cy="1161455"/>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Net-Zero Ambition</a:t>
            </a:r>
          </a:p>
          <a:p>
            <a:r>
              <a:rPr lang="en-US" sz="1200" b="0" i="0" u="none" strike="noStrike">
                <a:solidFill>
                  <a:srgbClr val="003459"/>
                </a:solidFill>
                <a:effectLst/>
              </a:rPr>
              <a:t>Achieve </a:t>
            </a:r>
            <a:r>
              <a:rPr lang="en-US" sz="1200" b="1" i="0" u="none" strike="noStrike">
                <a:solidFill>
                  <a:srgbClr val="003459"/>
                </a:solidFill>
                <a:effectLst/>
              </a:rPr>
              <a:t>net-zero</a:t>
            </a:r>
            <a:r>
              <a:rPr lang="en-US" sz="1200" b="0" i="0" u="none" strike="noStrike">
                <a:solidFill>
                  <a:srgbClr val="003459"/>
                </a:solidFill>
                <a:effectLst/>
              </a:rPr>
              <a:t> emissions </a:t>
            </a:r>
            <a:br>
              <a:rPr lang="en-US" sz="1200" b="0" i="0" u="none" strike="noStrike">
                <a:solidFill>
                  <a:srgbClr val="003459"/>
                </a:solidFill>
                <a:effectLst/>
              </a:rPr>
            </a:br>
            <a:r>
              <a:rPr lang="en-US" sz="1200" b="0" i="0" u="none" strike="noStrike">
                <a:solidFill>
                  <a:srgbClr val="003459"/>
                </a:solidFill>
                <a:effectLst/>
              </a:rPr>
              <a:t>by 2050 or sooner</a:t>
            </a:r>
          </a:p>
        </p:txBody>
      </p:sp>
      <p:sp>
        <p:nvSpPr>
          <p:cNvPr id="33" name="Text Placeholder 4">
            <a:extLst>
              <a:ext uri="{FF2B5EF4-FFF2-40B4-BE49-F238E27FC236}">
                <a16:creationId xmlns:a16="http://schemas.microsoft.com/office/drawing/2014/main" id="{5FFA2C15-81C2-9A84-CF22-5947CBC80646}"/>
              </a:ext>
            </a:extLst>
          </p:cNvPr>
          <p:cNvSpPr txBox="1">
            <a:spLocks/>
          </p:cNvSpPr>
          <p:nvPr/>
        </p:nvSpPr>
        <p:spPr>
          <a:xfrm>
            <a:off x="419231" y="5893981"/>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Refer to our Climate Transition Plan for more information. </a:t>
            </a:r>
          </a:p>
        </p:txBody>
      </p:sp>
      <p:sp>
        <p:nvSpPr>
          <p:cNvPr id="35" name="Text Placeholder 11">
            <a:extLst>
              <a:ext uri="{FF2B5EF4-FFF2-40B4-BE49-F238E27FC236}">
                <a16:creationId xmlns:a16="http://schemas.microsoft.com/office/drawing/2014/main" id="{D17BF97D-DC96-0D23-F857-ED265C27EFF3}"/>
              </a:ext>
            </a:extLst>
          </p:cNvPr>
          <p:cNvSpPr txBox="1">
            <a:spLocks/>
          </p:cNvSpPr>
          <p:nvPr/>
        </p:nvSpPr>
        <p:spPr>
          <a:xfrm>
            <a:off x="3909235" y="1538176"/>
            <a:ext cx="3474720" cy="2289544"/>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Scope 3 E&amp;I Emissions</a:t>
            </a:r>
          </a:p>
          <a:p>
            <a:r>
              <a:rPr lang="en-US" sz="1200" b="0" i="0" u="none" strike="noStrike">
                <a:solidFill>
                  <a:srgbClr val="003459"/>
                </a:solidFill>
                <a:effectLst/>
              </a:rPr>
              <a:t>Achieve a 42% reduction in </a:t>
            </a:r>
            <a:br>
              <a:rPr lang="en-US" sz="1200" b="0" i="0" u="none" strike="noStrike">
                <a:solidFill>
                  <a:srgbClr val="003459"/>
                </a:solidFill>
                <a:effectLst/>
              </a:rPr>
            </a:br>
            <a:r>
              <a:rPr lang="en-US" sz="1200" b="0" i="0" u="none" strike="noStrike">
                <a:solidFill>
                  <a:srgbClr val="003459"/>
                </a:solidFill>
                <a:effectLst/>
              </a:rPr>
              <a:t>Scope 3 Energy and Industry </a:t>
            </a:r>
            <a:br>
              <a:rPr lang="en-US" sz="1200" b="0" i="0" u="none" strike="noStrike">
                <a:solidFill>
                  <a:srgbClr val="003459"/>
                </a:solidFill>
                <a:effectLst/>
              </a:rPr>
            </a:br>
            <a:r>
              <a:rPr lang="en-US" sz="1200" b="0" i="0" u="none" strike="noStrike">
                <a:solidFill>
                  <a:srgbClr val="003459"/>
                </a:solidFill>
                <a:effectLst/>
              </a:rPr>
              <a:t>(E&amp;I) by 2030 (vs 2022 baseline)*</a:t>
            </a:r>
          </a:p>
        </p:txBody>
      </p:sp>
      <p:sp>
        <p:nvSpPr>
          <p:cNvPr id="37" name="Text Placeholder 4">
            <a:extLst>
              <a:ext uri="{FF2B5EF4-FFF2-40B4-BE49-F238E27FC236}">
                <a16:creationId xmlns:a16="http://schemas.microsoft.com/office/drawing/2014/main" id="{9C07C296-09F4-2904-16CE-794CCA875510}"/>
              </a:ext>
            </a:extLst>
          </p:cNvPr>
          <p:cNvSpPr txBox="1">
            <a:spLocks/>
          </p:cNvSpPr>
          <p:nvPr/>
        </p:nvSpPr>
        <p:spPr>
          <a:xfrm>
            <a:off x="4009098" y="3480390"/>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*Goal tracks energy- and industry-related Scope 3 emissions consistent with the Greenhouse Gas Protocol's Scope 3 Standard and the Science Based Target Initiative’s Corporate Net-Zero Standard V1.2. See Calculation Methodology for details on how these emissions are calculated and categories included in scope of this goal.</a:t>
            </a:r>
          </a:p>
        </p:txBody>
      </p:sp>
      <p:sp>
        <p:nvSpPr>
          <p:cNvPr id="38" name="Text Placeholder 11">
            <a:extLst>
              <a:ext uri="{FF2B5EF4-FFF2-40B4-BE49-F238E27FC236}">
                <a16:creationId xmlns:a16="http://schemas.microsoft.com/office/drawing/2014/main" id="{226BEA19-43D1-ED08-D915-7134DF37AFC5}"/>
              </a:ext>
            </a:extLst>
          </p:cNvPr>
          <p:cNvSpPr txBox="1">
            <a:spLocks/>
          </p:cNvSpPr>
          <p:nvPr/>
        </p:nvSpPr>
        <p:spPr>
          <a:xfrm>
            <a:off x="3909235" y="3951767"/>
            <a:ext cx="3474720" cy="2289544"/>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Renewable Electricity</a:t>
            </a:r>
          </a:p>
          <a:p>
            <a:r>
              <a:rPr lang="en-US" sz="1200" b="0" i="0" u="none" strike="noStrike">
                <a:solidFill>
                  <a:srgbClr val="003459"/>
                </a:solidFill>
                <a:effectLst/>
              </a:rPr>
              <a:t>Achieve 100% renewable </a:t>
            </a:r>
            <a:br>
              <a:rPr lang="en-US" sz="1200" b="0" i="0" u="none" strike="noStrike">
                <a:solidFill>
                  <a:srgbClr val="003459"/>
                </a:solidFill>
                <a:effectLst/>
              </a:rPr>
            </a:br>
            <a:r>
              <a:rPr lang="en-US" sz="1200" b="0" i="0" u="none" strike="noStrike">
                <a:solidFill>
                  <a:srgbClr val="003459"/>
                </a:solidFill>
                <a:effectLst/>
              </a:rPr>
              <a:t>electricity in company —</a:t>
            </a:r>
            <a:br>
              <a:rPr lang="en-US" sz="1200" b="0" i="0" u="none" strike="noStrike">
                <a:solidFill>
                  <a:srgbClr val="003459"/>
                </a:solidFill>
                <a:effectLst/>
              </a:rPr>
            </a:br>
            <a:r>
              <a:rPr lang="en-US" sz="1200" b="0" i="0" u="none" strike="noStrike">
                <a:solidFill>
                  <a:srgbClr val="003459"/>
                </a:solidFill>
                <a:effectLst/>
              </a:rPr>
              <a:t>owned operations by 2030</a:t>
            </a:r>
          </a:p>
        </p:txBody>
      </p:sp>
      <p:sp>
        <p:nvSpPr>
          <p:cNvPr id="39" name="Text Placeholder 4">
            <a:extLst>
              <a:ext uri="{FF2B5EF4-FFF2-40B4-BE49-F238E27FC236}">
                <a16:creationId xmlns:a16="http://schemas.microsoft.com/office/drawing/2014/main" id="{CD32EE2F-5838-DEEF-EB83-779716FF8D6D}"/>
              </a:ext>
            </a:extLst>
          </p:cNvPr>
          <p:cNvSpPr txBox="1">
            <a:spLocks/>
          </p:cNvSpPr>
          <p:nvPr/>
        </p:nvSpPr>
        <p:spPr>
          <a:xfrm>
            <a:off x="4009098" y="5893981"/>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In working to achieve this goal, PepsiCo uses a diversified portfolio of solutions, including energy attribute certificates.</a:t>
            </a:r>
          </a:p>
        </p:txBody>
      </p:sp>
      <p:sp>
        <p:nvSpPr>
          <p:cNvPr id="40" name="Title 4">
            <a:extLst>
              <a:ext uri="{FF2B5EF4-FFF2-40B4-BE49-F238E27FC236}">
                <a16:creationId xmlns:a16="http://schemas.microsoft.com/office/drawing/2014/main" id="{3E9F7634-989A-344A-850F-60567E3501B7}"/>
              </a:ext>
            </a:extLst>
          </p:cNvPr>
          <p:cNvSpPr txBox="1">
            <a:spLocks/>
          </p:cNvSpPr>
          <p:nvPr/>
        </p:nvSpPr>
        <p:spPr>
          <a:xfrm>
            <a:off x="7861956" y="640779"/>
            <a:ext cx="3191867" cy="2957902"/>
          </a:xfrm>
          <a:prstGeom prst="rect">
            <a:avLst/>
          </a:prstGeom>
        </p:spPr>
        <p:txBody>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r>
              <a:rPr lang="en-US">
                <a:solidFill>
                  <a:srgbClr val="3680CE"/>
                </a:solidFill>
              </a:rPr>
              <a:t>Our Approach</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003659"/>
                </a:solidFill>
                <a:effectLst/>
                <a:uLnTx/>
                <a:uFillTx/>
                <a:latin typeface="Gilroy Medium"/>
                <a:ea typeface="+mn-ea"/>
                <a:cs typeface="+mn-cs"/>
              </a:rPr>
              <a:t>We’re transforming our value chain to be more circular, inclusive, and innovative to benefit communities and the planet.</a:t>
            </a:r>
          </a:p>
        </p:txBody>
      </p:sp>
      <p:pic>
        <p:nvPicPr>
          <p:cNvPr id="16" name="Picture 15" descr="A blue circle with a green and white globe and a white cross&#10;&#10;Description automatically generated">
            <a:extLst>
              <a:ext uri="{FF2B5EF4-FFF2-40B4-BE49-F238E27FC236}">
                <a16:creationId xmlns:a16="http://schemas.microsoft.com/office/drawing/2014/main" id="{99DEBDBD-9FC9-22BB-9751-22174AFD4D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2350" y="1643433"/>
            <a:ext cx="610058" cy="617732"/>
          </a:xfrm>
          <a:prstGeom prst="rect">
            <a:avLst/>
          </a:prstGeom>
        </p:spPr>
      </p:pic>
      <p:pic>
        <p:nvPicPr>
          <p:cNvPr id="17" name="Picture 16">
            <a:extLst>
              <a:ext uri="{FF2B5EF4-FFF2-40B4-BE49-F238E27FC236}">
                <a16:creationId xmlns:a16="http://schemas.microsoft.com/office/drawing/2014/main" id="{FDAA163B-86E6-F5F8-483B-A06DCBB3A8D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93215" y="4023727"/>
            <a:ext cx="610035" cy="616889"/>
          </a:xfrm>
          <a:prstGeom prst="rect">
            <a:avLst/>
          </a:prstGeom>
        </p:spPr>
      </p:pic>
      <p:pic>
        <p:nvPicPr>
          <p:cNvPr id="18" name="Picture 17">
            <a:extLst>
              <a:ext uri="{FF2B5EF4-FFF2-40B4-BE49-F238E27FC236}">
                <a16:creationId xmlns:a16="http://schemas.microsoft.com/office/drawing/2014/main" id="{839BF827-700B-DCB6-30D2-22DFCE1D1C1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668992" y="1622960"/>
            <a:ext cx="630709" cy="637795"/>
          </a:xfrm>
          <a:prstGeom prst="rect">
            <a:avLst/>
          </a:prstGeom>
        </p:spPr>
      </p:pic>
      <p:sp>
        <p:nvSpPr>
          <p:cNvPr id="27" name="Round Single Corner Rectangle 26">
            <a:hlinkClick r:id="rId7"/>
            <a:extLst>
              <a:ext uri="{FF2B5EF4-FFF2-40B4-BE49-F238E27FC236}">
                <a16:creationId xmlns:a16="http://schemas.microsoft.com/office/drawing/2014/main" id="{EB703C8C-0780-D0AC-6F6A-E9FAF4A77013}"/>
              </a:ext>
            </a:extLst>
          </p:cNvPr>
          <p:cNvSpPr/>
          <p:nvPr/>
        </p:nvSpPr>
        <p:spPr>
          <a:xfrm rot="10800000">
            <a:off x="606638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0894A7E9-1E0A-1D04-FFC7-474475EDCD87}"/>
              </a:ext>
            </a:extLst>
          </p:cNvPr>
          <p:cNvGrpSpPr/>
          <p:nvPr/>
        </p:nvGrpSpPr>
        <p:grpSpPr>
          <a:xfrm>
            <a:off x="6149095" y="444348"/>
            <a:ext cx="1466160" cy="320512"/>
            <a:chOff x="10615518" y="130531"/>
            <a:chExt cx="1466160" cy="320512"/>
          </a:xfrm>
        </p:grpSpPr>
        <p:sp>
          <p:nvSpPr>
            <p:cNvPr id="29" name="Rounded Rectangle 28">
              <a:hlinkClick r:id="rId7"/>
              <a:extLst>
                <a:ext uri="{FF2B5EF4-FFF2-40B4-BE49-F238E27FC236}">
                  <a16:creationId xmlns:a16="http://schemas.microsoft.com/office/drawing/2014/main" id="{6C39F4CA-FD87-AFDD-E62D-F9CE3E83F6CE}"/>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a:t>ESG Topics A-Z</a:t>
              </a:r>
            </a:p>
          </p:txBody>
        </p:sp>
        <p:sp>
          <p:nvSpPr>
            <p:cNvPr id="30" name="Half Frame 29">
              <a:extLst>
                <a:ext uri="{FF2B5EF4-FFF2-40B4-BE49-F238E27FC236}">
                  <a16:creationId xmlns:a16="http://schemas.microsoft.com/office/drawing/2014/main" id="{5088F7EE-A41F-7F40-F85A-21B877D9A0AE}"/>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 name="TextBox 31">
            <a:extLst>
              <a:ext uri="{FF2B5EF4-FFF2-40B4-BE49-F238E27FC236}">
                <a16:creationId xmlns:a16="http://schemas.microsoft.com/office/drawing/2014/main" id="{EA907655-BAEB-E7D6-6EDC-2F7D97521993}"/>
              </a:ext>
            </a:extLst>
          </p:cNvPr>
          <p:cNvSpPr txBox="1"/>
          <p:nvPr/>
        </p:nvSpPr>
        <p:spPr>
          <a:xfrm>
            <a:off x="6256890" y="93959"/>
            <a:ext cx="1264745" cy="307777"/>
          </a:xfrm>
          <a:prstGeom prst="rect">
            <a:avLst/>
          </a:prstGeom>
          <a:noFill/>
        </p:spPr>
        <p:txBody>
          <a:bodyPr wrap="square" lIns="0" tIns="0" rIns="0" bIns="0">
            <a:spAutoFit/>
          </a:bodyPr>
          <a:lstStyle/>
          <a:p>
            <a:pPr marL="0" indent="0" algn="ctr">
              <a:buNone/>
            </a:pPr>
            <a:r>
              <a:rPr lang="en-US" sz="1000">
                <a:solidFill>
                  <a:srgbClr val="2B660E"/>
                </a:solidFill>
                <a:latin typeface="Gilroy Medium" panose="00000600000000000000" pitchFamily="50" charset="0"/>
                <a:cs typeface="Arial" panose="020B0604020202020204" pitchFamily="34" charset="0"/>
              </a:rPr>
              <a:t>For a full list of pep+ </a:t>
            </a:r>
            <a:br>
              <a:rPr lang="en-US" sz="1000">
                <a:solidFill>
                  <a:srgbClr val="2B660E"/>
                </a:solidFill>
                <a:latin typeface="Gilroy Medium" panose="00000600000000000000" pitchFamily="50" charset="0"/>
                <a:cs typeface="Arial" panose="020B0604020202020204" pitchFamily="34" charset="0"/>
              </a:rPr>
            </a:br>
            <a:r>
              <a:rPr lang="en-US" sz="1000">
                <a:solidFill>
                  <a:srgbClr val="2B660E"/>
                </a:solidFill>
                <a:latin typeface="Gilroy Medium" panose="00000600000000000000" pitchFamily="50" charset="0"/>
                <a:cs typeface="Arial" panose="020B0604020202020204" pitchFamily="34" charset="0"/>
              </a:rPr>
              <a:t>goals, click here</a:t>
            </a:r>
            <a:endParaRPr lang="en-US" sz="1000" i="0">
              <a:solidFill>
                <a:srgbClr val="2B660E"/>
              </a:solidFill>
              <a:latin typeface="Gilroy Medium" panose="00000600000000000000" pitchFamily="50" charset="0"/>
              <a:cs typeface="Arial" panose="020B0604020202020204" pitchFamily="34" charset="0"/>
            </a:endParaRPr>
          </a:p>
        </p:txBody>
      </p:sp>
      <p:pic>
        <p:nvPicPr>
          <p:cNvPr id="36" name="Picture 35">
            <a:extLst>
              <a:ext uri="{FF2B5EF4-FFF2-40B4-BE49-F238E27FC236}">
                <a16:creationId xmlns:a16="http://schemas.microsoft.com/office/drawing/2014/main" id="{8DD3F79E-5084-D573-9C59-BE446625C58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76096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6798EB-8603-2D5F-62CA-6CB65CE03080}"/>
              </a:ext>
            </a:extLst>
          </p:cNvPr>
          <p:cNvPicPr>
            <a:picLocks noChangeAspect="1"/>
          </p:cNvPicPr>
          <p:nvPr/>
        </p:nvPicPr>
        <p:blipFill rotWithShape="1">
          <a:blip r:embed="rId3"/>
          <a:srcRect l="47181" r="3602"/>
          <a:stretch/>
        </p:blipFill>
        <p:spPr>
          <a:xfrm>
            <a:off x="7697967" y="-2"/>
            <a:ext cx="4507901" cy="6858002"/>
          </a:xfrm>
          <a:prstGeom prst="rect">
            <a:avLst/>
          </a:prstGeom>
        </p:spPr>
      </p:pic>
      <p:pic>
        <p:nvPicPr>
          <p:cNvPr id="5" name="Picture 4">
            <a:extLst>
              <a:ext uri="{FF2B5EF4-FFF2-40B4-BE49-F238E27FC236}">
                <a16:creationId xmlns:a16="http://schemas.microsoft.com/office/drawing/2014/main" id="{FEA050D3-9859-FE8A-29EE-87798BC2FAD7}"/>
              </a:ext>
            </a:extLst>
          </p:cNvPr>
          <p:cNvPicPr>
            <a:picLocks noChangeAspect="1"/>
          </p:cNvPicPr>
          <p:nvPr/>
        </p:nvPicPr>
        <p:blipFill rotWithShape="1">
          <a:blip r:embed="rId4"/>
          <a:srcRect l="1704"/>
          <a:stretch/>
        </p:blipFill>
        <p:spPr>
          <a:xfrm>
            <a:off x="7697967" y="0"/>
            <a:ext cx="4494033" cy="6858000"/>
          </a:xfrm>
          <a:prstGeom prst="rect">
            <a:avLst/>
          </a:prstGeom>
        </p:spPr>
      </p:pic>
      <p:sp>
        <p:nvSpPr>
          <p:cNvPr id="3" name="Text Placeholder 3">
            <a:extLst>
              <a:ext uri="{FF2B5EF4-FFF2-40B4-BE49-F238E27FC236}">
                <a16:creationId xmlns:a16="http://schemas.microsoft.com/office/drawing/2014/main" id="{2A3C658C-EC47-790F-62FE-B2C0BBDC10E5}"/>
              </a:ext>
            </a:extLst>
          </p:cNvPr>
          <p:cNvSpPr txBox="1">
            <a:spLocks/>
          </p:cNvSpPr>
          <p:nvPr/>
        </p:nvSpPr>
        <p:spPr>
          <a:xfrm>
            <a:off x="1347809" y="323766"/>
            <a:ext cx="5922786" cy="953347"/>
          </a:xfrm>
          <a:prstGeom prst="rect">
            <a:avLst/>
          </a:prstGeom>
        </p:spPr>
        <p:txBody>
          <a:bodyPr vert="horz" lIns="0" tIns="0" rIns="0" bIns="0" rtlCol="0" anchor="t" anchorCtr="0">
            <a:noAutofit/>
          </a:bodyPr>
          <a:lstStyle>
            <a:lvl1pPr marL="0" indent="0" algn="l" defTabSz="914400" rtl="0" eaLnBrk="1" latinLnBrk="0" hangingPunct="1">
              <a:lnSpc>
                <a:spcPts val="5400"/>
              </a:lnSpc>
              <a:spcBef>
                <a:spcPts val="600"/>
              </a:spcBef>
              <a:buFont typeface="Arial" panose="020B0604020202020204" pitchFamily="34" charset="0"/>
              <a:buNone/>
              <a:defRPr lang="en-US" sz="6000" b="0" i="0" kern="1200" cap="all" spc="0" baseline="0" dirty="0" smtClean="0">
                <a:solidFill>
                  <a:schemeClr val="accent5"/>
                </a:solidFill>
                <a:latin typeface="+mj-lt"/>
                <a:ea typeface="+mj-ea"/>
                <a:cs typeface="Gilroy Medium" panose="00000600000000000000" pitchFamily="50"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00"/>
              </a:lnSpc>
              <a:spcBef>
                <a:spcPts val="0"/>
              </a:spcBef>
            </a:pPr>
            <a:r>
              <a:rPr lang="en-US" sz="4000">
                <a:solidFill>
                  <a:srgbClr val="A4CAEE"/>
                </a:solidFill>
              </a:rPr>
              <a:t>Positive VALUE </a:t>
            </a:r>
            <a:br>
              <a:rPr lang="en-US" sz="4000">
                <a:solidFill>
                  <a:srgbClr val="A4CAEE"/>
                </a:solidFill>
              </a:rPr>
            </a:br>
            <a:r>
              <a:rPr lang="en-US" sz="4000">
                <a:solidFill>
                  <a:srgbClr val="A4CAEE"/>
                </a:solidFill>
              </a:rPr>
              <a:t>CHAIN: </a:t>
            </a:r>
            <a:r>
              <a:rPr lang="en-US" sz="4000">
                <a:solidFill>
                  <a:srgbClr val="013459"/>
                </a:solidFill>
              </a:rPr>
              <a:t>WATER</a:t>
            </a:r>
          </a:p>
        </p:txBody>
      </p:sp>
      <p:sp>
        <p:nvSpPr>
          <p:cNvPr id="14" name="Text Placeholder 11">
            <a:extLst>
              <a:ext uri="{FF2B5EF4-FFF2-40B4-BE49-F238E27FC236}">
                <a16:creationId xmlns:a16="http://schemas.microsoft.com/office/drawing/2014/main" id="{8288C357-D43F-910A-F3C3-1234F69C3042}"/>
              </a:ext>
            </a:extLst>
          </p:cNvPr>
          <p:cNvSpPr txBox="1">
            <a:spLocks/>
          </p:cNvSpPr>
          <p:nvPr/>
        </p:nvSpPr>
        <p:spPr>
          <a:xfrm>
            <a:off x="3909235" y="1538176"/>
            <a:ext cx="3474720" cy="2189777"/>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2025 Replenishment</a:t>
            </a:r>
          </a:p>
          <a:p>
            <a:r>
              <a:rPr lang="en-US" sz="1200" b="0" i="0" u="none" strike="noStrike">
                <a:solidFill>
                  <a:srgbClr val="003459"/>
                </a:solidFill>
                <a:effectLst/>
              </a:rPr>
              <a:t>Achieve </a:t>
            </a:r>
            <a:r>
              <a:rPr lang="en-US" sz="1200" b="1" i="0" u="none" strike="noStrike">
                <a:solidFill>
                  <a:srgbClr val="003459"/>
                </a:solidFill>
                <a:effectLst/>
              </a:rPr>
              <a:t>100% </a:t>
            </a:r>
            <a:r>
              <a:rPr lang="en-US" sz="1200" b="0" i="0" u="none" strike="noStrike">
                <a:solidFill>
                  <a:srgbClr val="003459"/>
                </a:solidFill>
                <a:effectLst/>
              </a:rPr>
              <a:t>water replenishment </a:t>
            </a:r>
            <a:br>
              <a:rPr lang="en-US" sz="1200" b="0" i="0" u="none" strike="noStrike">
                <a:solidFill>
                  <a:srgbClr val="003459"/>
                </a:solidFill>
                <a:effectLst/>
              </a:rPr>
            </a:br>
            <a:r>
              <a:rPr lang="en-US" sz="1200" b="0" i="0" u="none" strike="noStrike">
                <a:solidFill>
                  <a:srgbClr val="003459"/>
                </a:solidFill>
                <a:effectLst/>
              </a:rPr>
              <a:t>at company-owned facilities </a:t>
            </a:r>
            <a:br>
              <a:rPr lang="en-US" sz="1200" b="0" i="0" u="none" strike="noStrike">
                <a:solidFill>
                  <a:srgbClr val="003459"/>
                </a:solidFill>
                <a:effectLst/>
              </a:rPr>
            </a:br>
            <a:r>
              <a:rPr lang="en-US" sz="1200" b="0" i="0" u="none" strike="noStrike">
                <a:solidFill>
                  <a:srgbClr val="003459"/>
                </a:solidFill>
                <a:effectLst/>
              </a:rPr>
              <a:t>designated in high water-risk </a:t>
            </a:r>
            <a:br>
              <a:rPr lang="en-US" sz="1200" b="0" i="0" u="none" strike="noStrike">
                <a:solidFill>
                  <a:srgbClr val="003459"/>
                </a:solidFill>
                <a:effectLst/>
              </a:rPr>
            </a:br>
            <a:r>
              <a:rPr lang="en-US" sz="1200" b="0" i="0" u="none" strike="noStrike">
                <a:solidFill>
                  <a:srgbClr val="003459"/>
                </a:solidFill>
                <a:effectLst/>
              </a:rPr>
              <a:t>areas by 2025*</a:t>
            </a:r>
          </a:p>
          <a:p>
            <a:endParaRPr lang="en-US" sz="1400" b="0" i="0" u="none" strike="noStrike">
              <a:solidFill>
                <a:srgbClr val="003459"/>
              </a:solidFill>
              <a:effectLst/>
            </a:endParaRPr>
          </a:p>
        </p:txBody>
      </p:sp>
      <p:sp>
        <p:nvSpPr>
          <p:cNvPr id="15" name="Text Placeholder 4">
            <a:extLst>
              <a:ext uri="{FF2B5EF4-FFF2-40B4-BE49-F238E27FC236}">
                <a16:creationId xmlns:a16="http://schemas.microsoft.com/office/drawing/2014/main" id="{7C6E0381-C97B-F99C-A734-09FA49EEC232}"/>
              </a:ext>
            </a:extLst>
          </p:cNvPr>
          <p:cNvSpPr txBox="1">
            <a:spLocks/>
          </p:cNvSpPr>
          <p:nvPr/>
        </p:nvSpPr>
        <p:spPr>
          <a:xfrm>
            <a:off x="4023668" y="3380623"/>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*World Resource Institute’s Aqueduct water stress assessment tool is used to reconfirm </a:t>
            </a:r>
            <a:br>
              <a:rPr lang="en-US" sz="600" b="0">
                <a:solidFill>
                  <a:srgbClr val="3680CE"/>
                </a:solidFill>
              </a:rPr>
            </a:br>
            <a:r>
              <a:rPr lang="en-US" sz="600" b="0">
                <a:solidFill>
                  <a:srgbClr val="3680CE"/>
                </a:solidFill>
              </a:rPr>
              <a:t>high water-risk areas every three years. We continue to measure progress against our original 2025 goal and  our extended 2030 goal. In 2022, an updated water risk assessment identified additional company-owned high water-risk facilities, which are in-scope for calculating progress against our 2030 goal only. The reported replenishment volumes </a:t>
            </a:r>
            <a:br>
              <a:rPr lang="en-US" sz="600" b="0">
                <a:solidFill>
                  <a:srgbClr val="3680CE"/>
                </a:solidFill>
              </a:rPr>
            </a:br>
            <a:r>
              <a:rPr lang="en-US" sz="600" b="0">
                <a:solidFill>
                  <a:srgbClr val="3680CE"/>
                </a:solidFill>
              </a:rPr>
              <a:t>for company-owned facilities are currently being capped at 100% per location. Once </a:t>
            </a:r>
            <a:br>
              <a:rPr lang="en-US" sz="600" b="0">
                <a:solidFill>
                  <a:srgbClr val="3680CE"/>
                </a:solidFill>
              </a:rPr>
            </a:br>
            <a:r>
              <a:rPr lang="en-US" sz="600" b="0">
                <a:solidFill>
                  <a:srgbClr val="3680CE"/>
                </a:solidFill>
              </a:rPr>
              <a:t>we achieve 100% for each company-owned location, we will start to then report progress </a:t>
            </a:r>
            <a:br>
              <a:rPr lang="en-US" sz="600" b="0">
                <a:solidFill>
                  <a:srgbClr val="3680CE"/>
                </a:solidFill>
              </a:rPr>
            </a:br>
            <a:r>
              <a:rPr lang="en-US" sz="600" b="0">
                <a:solidFill>
                  <a:srgbClr val="3680CE"/>
                </a:solidFill>
              </a:rPr>
              <a:t>of more than 100% replenishment. We do not currently capture data from third-party manufacturers and are evaluating  how to obtain and include information from our </a:t>
            </a:r>
            <a:br>
              <a:rPr lang="en-US" sz="600" b="0">
                <a:solidFill>
                  <a:srgbClr val="3680CE"/>
                </a:solidFill>
              </a:rPr>
            </a:br>
            <a:r>
              <a:rPr lang="en-US" sz="600" b="0">
                <a:solidFill>
                  <a:srgbClr val="3680CE"/>
                </a:solidFill>
              </a:rPr>
              <a:t>top third-party manufacturers in future calculations</a:t>
            </a:r>
          </a:p>
        </p:txBody>
      </p:sp>
      <p:sp>
        <p:nvSpPr>
          <p:cNvPr id="24" name="Text Placeholder 11">
            <a:extLst>
              <a:ext uri="{FF2B5EF4-FFF2-40B4-BE49-F238E27FC236}">
                <a16:creationId xmlns:a16="http://schemas.microsoft.com/office/drawing/2014/main" id="{43363CAB-7ED4-A56F-E856-D06ECEF5F63F}"/>
              </a:ext>
            </a:extLst>
          </p:cNvPr>
          <p:cNvSpPr txBox="1">
            <a:spLocks/>
          </p:cNvSpPr>
          <p:nvPr/>
        </p:nvSpPr>
        <p:spPr>
          <a:xfrm>
            <a:off x="3909235" y="3852781"/>
            <a:ext cx="3474720" cy="1449797"/>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Watershed (AWS)</a:t>
            </a:r>
          </a:p>
          <a:p>
            <a:r>
              <a:rPr lang="en-US" sz="1200" b="0" i="0" u="none" strike="noStrike">
                <a:solidFill>
                  <a:srgbClr val="003459"/>
                </a:solidFill>
                <a:effectLst/>
              </a:rPr>
              <a:t>Adopt the Alliance for Water Stewardship (AWS) Standard in high water-risk manufacturing facilities by 2025</a:t>
            </a:r>
          </a:p>
          <a:p>
            <a:endParaRPr lang="en-US" sz="1400" b="0" i="0" u="none" strike="noStrike">
              <a:solidFill>
                <a:srgbClr val="003459"/>
              </a:solidFill>
              <a:effectLst/>
            </a:endParaRPr>
          </a:p>
        </p:txBody>
      </p:sp>
      <p:sp>
        <p:nvSpPr>
          <p:cNvPr id="31" name="Text Placeholder 11">
            <a:extLst>
              <a:ext uri="{FF2B5EF4-FFF2-40B4-BE49-F238E27FC236}">
                <a16:creationId xmlns:a16="http://schemas.microsoft.com/office/drawing/2014/main" id="{6475DB7E-21E5-5B0F-CDB2-B482860F8A0A}"/>
              </a:ext>
            </a:extLst>
          </p:cNvPr>
          <p:cNvSpPr txBox="1">
            <a:spLocks/>
          </p:cNvSpPr>
          <p:nvPr/>
        </p:nvSpPr>
        <p:spPr>
          <a:xfrm>
            <a:off x="3909235" y="5427406"/>
            <a:ext cx="3474720" cy="813905"/>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Net Water Positive</a:t>
            </a:r>
          </a:p>
          <a:p>
            <a:r>
              <a:rPr lang="en-US" sz="1200" b="0" i="0" u="none" strike="noStrike">
                <a:solidFill>
                  <a:srgbClr val="003459"/>
                </a:solidFill>
                <a:effectLst/>
              </a:rPr>
              <a:t>Achieve net water positive by 2030</a:t>
            </a:r>
          </a:p>
        </p:txBody>
      </p:sp>
      <p:sp>
        <p:nvSpPr>
          <p:cNvPr id="35" name="Text Placeholder 11">
            <a:extLst>
              <a:ext uri="{FF2B5EF4-FFF2-40B4-BE49-F238E27FC236}">
                <a16:creationId xmlns:a16="http://schemas.microsoft.com/office/drawing/2014/main" id="{D17BF97D-DC96-0D23-F857-ED265C27EFF3}"/>
              </a:ext>
            </a:extLst>
          </p:cNvPr>
          <p:cNvSpPr txBox="1">
            <a:spLocks/>
          </p:cNvSpPr>
          <p:nvPr/>
        </p:nvSpPr>
        <p:spPr>
          <a:xfrm>
            <a:off x="304798" y="1538175"/>
            <a:ext cx="3474720" cy="2686209"/>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2030 Operational </a:t>
            </a:r>
            <a:br>
              <a:rPr lang="en-US">
                <a:solidFill>
                  <a:srgbClr val="003459"/>
                </a:solidFill>
              </a:rPr>
            </a:br>
            <a:r>
              <a:rPr lang="en-US">
                <a:solidFill>
                  <a:srgbClr val="003459"/>
                </a:solidFill>
              </a:rPr>
              <a:t>Water-Use Efficiency</a:t>
            </a:r>
          </a:p>
          <a:p>
            <a:r>
              <a:rPr lang="en-US" sz="1200" b="0" i="0" u="none" strike="noStrike">
                <a:solidFill>
                  <a:srgbClr val="003459"/>
                </a:solidFill>
                <a:effectLst/>
              </a:rPr>
              <a:t>Reach average water-use efficiency ratios </a:t>
            </a:r>
            <a:br>
              <a:rPr lang="en-US" sz="1200" b="0" i="0" u="none" strike="noStrike">
                <a:solidFill>
                  <a:srgbClr val="003459"/>
                </a:solidFill>
                <a:effectLst/>
              </a:rPr>
            </a:br>
            <a:r>
              <a:rPr lang="en-US" sz="1200" b="0" i="0" u="none" strike="noStrike">
                <a:solidFill>
                  <a:srgbClr val="003459"/>
                </a:solidFill>
                <a:effectLst/>
              </a:rPr>
              <a:t>of 1.4 liters/liter of production in beverages sites and 1.7 liters/kilogram of production </a:t>
            </a:r>
            <a:br>
              <a:rPr lang="en-US" sz="1200" b="0" i="0" u="none" strike="noStrike">
                <a:solidFill>
                  <a:srgbClr val="003459"/>
                </a:solidFill>
                <a:effectLst/>
              </a:rPr>
            </a:br>
            <a:r>
              <a:rPr lang="en-US" sz="1200" b="0" i="0" u="none" strike="noStrike">
                <a:solidFill>
                  <a:srgbClr val="003459"/>
                </a:solidFill>
                <a:effectLst/>
              </a:rPr>
              <a:t>in convenient foods sites for 100% of high </a:t>
            </a:r>
            <a:br>
              <a:rPr lang="en-US" sz="1200" b="0" i="0" u="none" strike="noStrike">
                <a:solidFill>
                  <a:srgbClr val="003459"/>
                </a:solidFill>
                <a:effectLst/>
              </a:rPr>
            </a:br>
            <a:r>
              <a:rPr lang="en-US" sz="1200" b="0" i="0" u="none" strike="noStrike">
                <a:solidFill>
                  <a:srgbClr val="003459"/>
                </a:solidFill>
                <a:effectLst/>
              </a:rPr>
              <a:t>water-risk PepsiCo and franchise bottler manufacturing facilities by 2030*</a:t>
            </a:r>
          </a:p>
        </p:txBody>
      </p:sp>
      <p:sp>
        <p:nvSpPr>
          <p:cNvPr id="37" name="Text Placeholder 4">
            <a:extLst>
              <a:ext uri="{FF2B5EF4-FFF2-40B4-BE49-F238E27FC236}">
                <a16:creationId xmlns:a16="http://schemas.microsoft.com/office/drawing/2014/main" id="{9C07C296-09F4-2904-16CE-794CCA875510}"/>
              </a:ext>
            </a:extLst>
          </p:cNvPr>
          <p:cNvSpPr txBox="1">
            <a:spLocks/>
          </p:cNvSpPr>
          <p:nvPr/>
        </p:nvSpPr>
        <p:spPr>
          <a:xfrm>
            <a:off x="404661" y="3877054"/>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*Contract manufacturers and co-packers are excluded. Our progress toward this goal relies in part on water-use efficiency at high water-risk franchise bottler manufacturing facilities. We are working to integrate their data into future calculations</a:t>
            </a:r>
          </a:p>
        </p:txBody>
      </p:sp>
      <p:sp>
        <p:nvSpPr>
          <p:cNvPr id="38" name="Text Placeholder 11">
            <a:extLst>
              <a:ext uri="{FF2B5EF4-FFF2-40B4-BE49-F238E27FC236}">
                <a16:creationId xmlns:a16="http://schemas.microsoft.com/office/drawing/2014/main" id="{226BEA19-43D1-ED08-D915-7134DF37AFC5}"/>
              </a:ext>
            </a:extLst>
          </p:cNvPr>
          <p:cNvSpPr txBox="1">
            <a:spLocks/>
          </p:cNvSpPr>
          <p:nvPr/>
        </p:nvSpPr>
        <p:spPr>
          <a:xfrm>
            <a:off x="304798" y="4336025"/>
            <a:ext cx="3474720" cy="1905285"/>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2030 Replenishment</a:t>
            </a:r>
          </a:p>
          <a:p>
            <a:r>
              <a:rPr lang="en-US" sz="1200" b="0" i="0" u="none" strike="noStrike">
                <a:solidFill>
                  <a:srgbClr val="003459"/>
                </a:solidFill>
                <a:effectLst/>
              </a:rPr>
              <a:t>Replenish back into the watershed </a:t>
            </a:r>
            <a:br>
              <a:rPr lang="en-US" sz="1200" b="0" i="0" u="none" strike="noStrike">
                <a:solidFill>
                  <a:srgbClr val="003459"/>
                </a:solidFill>
                <a:effectLst/>
              </a:rPr>
            </a:br>
            <a:r>
              <a:rPr lang="en-US" sz="1200" b="0" i="0" u="none" strike="noStrike">
                <a:solidFill>
                  <a:srgbClr val="003459"/>
                </a:solidFill>
                <a:effectLst/>
              </a:rPr>
              <a:t>100% of the water we use in high </a:t>
            </a:r>
            <a:br>
              <a:rPr lang="en-US" sz="1200" b="0" i="0" u="none" strike="noStrike">
                <a:solidFill>
                  <a:srgbClr val="003459"/>
                </a:solidFill>
                <a:effectLst/>
              </a:rPr>
            </a:br>
            <a:r>
              <a:rPr lang="en-US" sz="1200" b="0" i="0" u="none" strike="noStrike">
                <a:solidFill>
                  <a:srgbClr val="003459"/>
                </a:solidFill>
                <a:effectLst/>
              </a:rPr>
              <a:t>water-risk PepsiCo and franchise </a:t>
            </a:r>
            <a:br>
              <a:rPr lang="en-US" sz="1200" b="0" i="0" u="none" strike="noStrike">
                <a:solidFill>
                  <a:srgbClr val="003459"/>
                </a:solidFill>
                <a:effectLst/>
              </a:rPr>
            </a:br>
            <a:r>
              <a:rPr lang="en-US" sz="1200" b="0" i="0" u="none" strike="noStrike">
                <a:solidFill>
                  <a:srgbClr val="003459"/>
                </a:solidFill>
                <a:effectLst/>
              </a:rPr>
              <a:t>bottler manufacturing facilities </a:t>
            </a:r>
            <a:br>
              <a:rPr lang="en-US" sz="1200" b="0" i="0" u="none" strike="noStrike">
                <a:solidFill>
                  <a:srgbClr val="003459"/>
                </a:solidFill>
                <a:effectLst/>
              </a:rPr>
            </a:br>
            <a:r>
              <a:rPr lang="en-US" sz="1200" b="0" i="0" u="none" strike="noStrike">
                <a:solidFill>
                  <a:srgbClr val="003459"/>
                </a:solidFill>
                <a:effectLst/>
              </a:rPr>
              <a:t>by 2030*</a:t>
            </a:r>
          </a:p>
        </p:txBody>
      </p:sp>
      <p:sp>
        <p:nvSpPr>
          <p:cNvPr id="39" name="Text Placeholder 4">
            <a:extLst>
              <a:ext uri="{FF2B5EF4-FFF2-40B4-BE49-F238E27FC236}">
                <a16:creationId xmlns:a16="http://schemas.microsoft.com/office/drawing/2014/main" id="{CD32EE2F-5838-DEEF-EB83-779716FF8D6D}"/>
              </a:ext>
            </a:extLst>
          </p:cNvPr>
          <p:cNvSpPr txBox="1">
            <a:spLocks/>
          </p:cNvSpPr>
          <p:nvPr/>
        </p:nvSpPr>
        <p:spPr>
          <a:xfrm>
            <a:off x="404661" y="5893980"/>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*Contract manufacturers and co-packers are excluded. Our progress toward this goal relies in part on replenishment associated with high water-risk franchise bottler manufacturing facilities. We are working to integrate their data into future calculations</a:t>
            </a:r>
          </a:p>
        </p:txBody>
      </p:sp>
      <p:sp>
        <p:nvSpPr>
          <p:cNvPr id="2" name="TextBox 1">
            <a:extLst>
              <a:ext uri="{FF2B5EF4-FFF2-40B4-BE49-F238E27FC236}">
                <a16:creationId xmlns:a16="http://schemas.microsoft.com/office/drawing/2014/main" id="{A98AB7C0-8794-FD05-7EEC-7BEA11D4E48C}"/>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Gilroy Medium" panose="00000600000000000000" pitchFamily="50" charset="0"/>
              </a:rPr>
              <a:pPr algn="r"/>
              <a:t>12</a:t>
            </a:fld>
            <a:endParaRPr lang="en-US" sz="1350">
              <a:solidFill>
                <a:schemeClr val="bg1"/>
              </a:solidFill>
              <a:latin typeface="Gilroy Medium" panose="00000600000000000000" pitchFamily="50" charset="0"/>
            </a:endParaRPr>
          </a:p>
        </p:txBody>
      </p:sp>
      <p:sp>
        <p:nvSpPr>
          <p:cNvPr id="6" name="Round Single Corner Rectangle 5">
            <a:hlinkClick r:id="rId5"/>
            <a:extLst>
              <a:ext uri="{FF2B5EF4-FFF2-40B4-BE49-F238E27FC236}">
                <a16:creationId xmlns:a16="http://schemas.microsoft.com/office/drawing/2014/main" id="{AD6FEDAE-1985-9249-EEE3-3D008F6233C2}"/>
              </a:ext>
            </a:extLst>
          </p:cNvPr>
          <p:cNvSpPr/>
          <p:nvPr/>
        </p:nvSpPr>
        <p:spPr>
          <a:xfrm rot="10800000">
            <a:off x="606638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170144D-9287-E219-B79F-A54E78BBF72E}"/>
              </a:ext>
            </a:extLst>
          </p:cNvPr>
          <p:cNvGrpSpPr/>
          <p:nvPr/>
        </p:nvGrpSpPr>
        <p:grpSpPr>
          <a:xfrm>
            <a:off x="6149095" y="444348"/>
            <a:ext cx="1466160" cy="320512"/>
            <a:chOff x="10615518" y="130531"/>
            <a:chExt cx="1466160" cy="320512"/>
          </a:xfrm>
        </p:grpSpPr>
        <p:sp>
          <p:nvSpPr>
            <p:cNvPr id="8" name="Rounded Rectangle 7">
              <a:hlinkClick r:id="rId5"/>
              <a:extLst>
                <a:ext uri="{FF2B5EF4-FFF2-40B4-BE49-F238E27FC236}">
                  <a16:creationId xmlns:a16="http://schemas.microsoft.com/office/drawing/2014/main" id="{032AF246-D41C-EDC3-5D98-B013C1EA9E03}"/>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a:t>ESG Topics A-Z</a:t>
              </a:r>
            </a:p>
          </p:txBody>
        </p:sp>
        <p:sp>
          <p:nvSpPr>
            <p:cNvPr id="9" name="Half Frame 8">
              <a:extLst>
                <a:ext uri="{FF2B5EF4-FFF2-40B4-BE49-F238E27FC236}">
                  <a16:creationId xmlns:a16="http://schemas.microsoft.com/office/drawing/2014/main" id="{CC9FE16B-FCD4-546F-CD1B-3E62B680801D}"/>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TextBox 9">
            <a:extLst>
              <a:ext uri="{FF2B5EF4-FFF2-40B4-BE49-F238E27FC236}">
                <a16:creationId xmlns:a16="http://schemas.microsoft.com/office/drawing/2014/main" id="{AC363A5E-4D8F-0F69-C463-89901C2813CB}"/>
              </a:ext>
            </a:extLst>
          </p:cNvPr>
          <p:cNvSpPr txBox="1"/>
          <p:nvPr/>
        </p:nvSpPr>
        <p:spPr>
          <a:xfrm>
            <a:off x="6256890" y="93959"/>
            <a:ext cx="1264745" cy="307777"/>
          </a:xfrm>
          <a:prstGeom prst="rect">
            <a:avLst/>
          </a:prstGeom>
          <a:noFill/>
        </p:spPr>
        <p:txBody>
          <a:bodyPr wrap="square" lIns="0" tIns="0" rIns="0" bIns="0">
            <a:spAutoFit/>
          </a:bodyPr>
          <a:lstStyle/>
          <a:p>
            <a:pPr marL="0" indent="0" algn="ctr">
              <a:buNone/>
            </a:pPr>
            <a:r>
              <a:rPr lang="en-US" sz="1000">
                <a:solidFill>
                  <a:srgbClr val="2B660E"/>
                </a:solidFill>
                <a:latin typeface="Gilroy Medium" panose="00000600000000000000" pitchFamily="50" charset="0"/>
                <a:cs typeface="Arial" panose="020B0604020202020204" pitchFamily="34" charset="0"/>
              </a:rPr>
              <a:t>For a full list of pep+ </a:t>
            </a:r>
            <a:br>
              <a:rPr lang="en-US" sz="1000">
                <a:solidFill>
                  <a:srgbClr val="2B660E"/>
                </a:solidFill>
                <a:latin typeface="Gilroy Medium" panose="00000600000000000000" pitchFamily="50" charset="0"/>
                <a:cs typeface="Arial" panose="020B0604020202020204" pitchFamily="34" charset="0"/>
              </a:rPr>
            </a:br>
            <a:r>
              <a:rPr lang="en-US" sz="1000">
                <a:solidFill>
                  <a:srgbClr val="2B660E"/>
                </a:solidFill>
                <a:latin typeface="Gilroy Medium" panose="00000600000000000000" pitchFamily="50" charset="0"/>
                <a:cs typeface="Arial" panose="020B0604020202020204" pitchFamily="34" charset="0"/>
              </a:rPr>
              <a:t>goals, click here</a:t>
            </a:r>
            <a:endParaRPr lang="en-US" sz="1000" i="0">
              <a:solidFill>
                <a:srgbClr val="2B660E"/>
              </a:solidFill>
              <a:latin typeface="Gilroy Medium" panose="00000600000000000000" pitchFamily="50" charset="0"/>
              <a:cs typeface="Arial" panose="020B0604020202020204" pitchFamily="34" charset="0"/>
            </a:endParaRPr>
          </a:p>
        </p:txBody>
      </p:sp>
      <p:pic>
        <p:nvPicPr>
          <p:cNvPr id="18" name="Picture 17" descr="A circular image of a green field with arrows and water drops&#10;&#10;Description automatically generated">
            <a:extLst>
              <a:ext uri="{FF2B5EF4-FFF2-40B4-BE49-F238E27FC236}">
                <a16:creationId xmlns:a16="http://schemas.microsoft.com/office/drawing/2014/main" id="{508B3D59-0B7A-F7BF-F5D3-953A3F5B3D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75134" y="1636031"/>
            <a:ext cx="611711" cy="616465"/>
          </a:xfrm>
          <a:prstGeom prst="rect">
            <a:avLst/>
          </a:prstGeom>
        </p:spPr>
      </p:pic>
      <p:pic>
        <p:nvPicPr>
          <p:cNvPr id="20" name="Picture 19" descr="A blue circle with a drop of water and a cross&#10;&#10;Description automatically generated">
            <a:extLst>
              <a:ext uri="{FF2B5EF4-FFF2-40B4-BE49-F238E27FC236}">
                <a16:creationId xmlns:a16="http://schemas.microsoft.com/office/drawing/2014/main" id="{B508A1EC-1A11-16D9-4885-046DC6F3CF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0697" y="4441372"/>
            <a:ext cx="611711" cy="617732"/>
          </a:xfrm>
          <a:prstGeom prst="rect">
            <a:avLst/>
          </a:prstGeom>
        </p:spPr>
      </p:pic>
      <p:pic>
        <p:nvPicPr>
          <p:cNvPr id="27" name="Picture 26">
            <a:extLst>
              <a:ext uri="{FF2B5EF4-FFF2-40B4-BE49-F238E27FC236}">
                <a16:creationId xmlns:a16="http://schemas.microsoft.com/office/drawing/2014/main" id="{FD3FC904-B70A-BF19-31A3-677B0FA4BFF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05474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n of soda with water drops&#10;&#10;Description automatically generated">
            <a:extLst>
              <a:ext uri="{FF2B5EF4-FFF2-40B4-BE49-F238E27FC236}">
                <a16:creationId xmlns:a16="http://schemas.microsoft.com/office/drawing/2014/main" id="{755063A4-5EC1-F4B7-48FD-69B28C4345FE}"/>
              </a:ext>
            </a:extLst>
          </p:cNvPr>
          <p:cNvPicPr>
            <a:picLocks noChangeAspect="1"/>
          </p:cNvPicPr>
          <p:nvPr/>
        </p:nvPicPr>
        <p:blipFill rotWithShape="1">
          <a:blip r:embed="rId3"/>
          <a:srcRect l="17524" r="16946"/>
          <a:stretch/>
        </p:blipFill>
        <p:spPr>
          <a:xfrm>
            <a:off x="7697969" y="0"/>
            <a:ext cx="4494031" cy="6858000"/>
          </a:xfrm>
          <a:prstGeom prst="rect">
            <a:avLst/>
          </a:prstGeom>
        </p:spPr>
      </p:pic>
      <p:sp>
        <p:nvSpPr>
          <p:cNvPr id="13" name="Text Placeholder 11">
            <a:extLst>
              <a:ext uri="{FF2B5EF4-FFF2-40B4-BE49-F238E27FC236}">
                <a16:creationId xmlns:a16="http://schemas.microsoft.com/office/drawing/2014/main" id="{A87B1B1D-5624-5E6D-FCA2-BAC05444B20A}"/>
              </a:ext>
            </a:extLst>
          </p:cNvPr>
          <p:cNvSpPr txBox="1">
            <a:spLocks/>
          </p:cNvSpPr>
          <p:nvPr/>
        </p:nvSpPr>
        <p:spPr>
          <a:xfrm>
            <a:off x="3909235" y="3479027"/>
            <a:ext cx="3474720" cy="1513483"/>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Innovative Packaging Materials</a:t>
            </a:r>
          </a:p>
          <a:p>
            <a:pPr>
              <a:spcBef>
                <a:spcPts val="400"/>
              </a:spcBef>
            </a:pPr>
            <a:r>
              <a:rPr lang="en-US" sz="1200" b="0" i="0" u="none" strike="noStrike">
                <a:solidFill>
                  <a:srgbClr val="003459"/>
                </a:solidFill>
                <a:effectLst/>
              </a:rPr>
              <a:t>Develop and support innovation, </a:t>
            </a:r>
            <a:br>
              <a:rPr lang="en-US" sz="1200" b="0" i="0" u="none" strike="noStrike">
                <a:solidFill>
                  <a:srgbClr val="003459"/>
                </a:solidFill>
                <a:effectLst/>
              </a:rPr>
            </a:br>
            <a:r>
              <a:rPr lang="en-US" sz="1200" b="0" i="0" u="none" strike="noStrike">
                <a:solidFill>
                  <a:srgbClr val="003459"/>
                </a:solidFill>
                <a:effectLst/>
              </a:rPr>
              <a:t>in collaboration with our partners </a:t>
            </a:r>
            <a:br>
              <a:rPr lang="en-US" sz="1200" b="0" i="0" u="none" strike="noStrike">
                <a:solidFill>
                  <a:srgbClr val="003459"/>
                </a:solidFill>
                <a:effectLst/>
              </a:rPr>
            </a:br>
            <a:r>
              <a:rPr lang="en-US" sz="1200" b="0" i="0" u="none" strike="noStrike">
                <a:solidFill>
                  <a:srgbClr val="003459"/>
                </a:solidFill>
                <a:effectLst/>
              </a:rPr>
              <a:t>and external organizations, of new </a:t>
            </a:r>
            <a:br>
              <a:rPr lang="en-US" sz="1200" b="0" i="0" u="none" strike="noStrike">
                <a:solidFill>
                  <a:srgbClr val="003459"/>
                </a:solidFill>
                <a:effectLst/>
              </a:rPr>
            </a:br>
            <a:r>
              <a:rPr lang="en-US" sz="1200" b="0" i="0" u="none" strike="noStrike">
                <a:solidFill>
                  <a:srgbClr val="003459"/>
                </a:solidFill>
                <a:effectLst/>
              </a:rPr>
              <a:t>packaging material technologies </a:t>
            </a:r>
            <a:br>
              <a:rPr lang="en-US" sz="1200" b="0" i="0" u="none" strike="noStrike">
                <a:solidFill>
                  <a:srgbClr val="003459"/>
                </a:solidFill>
                <a:effectLst/>
              </a:rPr>
            </a:br>
            <a:r>
              <a:rPr lang="en-US" sz="1200" b="0" i="0" u="none" strike="noStrike">
                <a:solidFill>
                  <a:srgbClr val="003459"/>
                </a:solidFill>
                <a:effectLst/>
              </a:rPr>
              <a:t>and solutions</a:t>
            </a:r>
          </a:p>
          <a:p>
            <a:endParaRPr lang="en-US" sz="1400" b="0" i="0" u="none" strike="noStrike">
              <a:solidFill>
                <a:srgbClr val="003459"/>
              </a:solidFill>
              <a:effectLst/>
            </a:endParaRPr>
          </a:p>
          <a:p>
            <a:endParaRPr lang="en-US" sz="1400" b="0" i="0" u="none" strike="noStrike">
              <a:solidFill>
                <a:srgbClr val="003459"/>
              </a:solidFill>
              <a:effectLst/>
            </a:endParaRPr>
          </a:p>
        </p:txBody>
      </p:sp>
      <p:pic>
        <p:nvPicPr>
          <p:cNvPr id="31" name="Picture 30">
            <a:extLst>
              <a:ext uri="{FF2B5EF4-FFF2-40B4-BE49-F238E27FC236}">
                <a16:creationId xmlns:a16="http://schemas.microsoft.com/office/drawing/2014/main" id="{E0797D9B-CA99-EA6E-C3B2-029B171C9F09}"/>
              </a:ext>
            </a:extLst>
          </p:cNvPr>
          <p:cNvPicPr>
            <a:picLocks noChangeAspect="1"/>
          </p:cNvPicPr>
          <p:nvPr/>
        </p:nvPicPr>
        <p:blipFill>
          <a:blip r:embed="rId4"/>
          <a:srcRect/>
          <a:stretch/>
        </p:blipFill>
        <p:spPr>
          <a:xfrm>
            <a:off x="6672886" y="3804012"/>
            <a:ext cx="611453" cy="616465"/>
          </a:xfrm>
          <a:prstGeom prst="rect">
            <a:avLst/>
          </a:prstGeom>
        </p:spPr>
      </p:pic>
      <p:sp>
        <p:nvSpPr>
          <p:cNvPr id="6" name="Text Placeholder 11">
            <a:extLst>
              <a:ext uri="{FF2B5EF4-FFF2-40B4-BE49-F238E27FC236}">
                <a16:creationId xmlns:a16="http://schemas.microsoft.com/office/drawing/2014/main" id="{50991DED-EF2A-DB52-20FE-2E2B0CE788E4}"/>
              </a:ext>
            </a:extLst>
          </p:cNvPr>
          <p:cNvSpPr txBox="1">
            <a:spLocks/>
          </p:cNvSpPr>
          <p:nvPr/>
        </p:nvSpPr>
        <p:spPr>
          <a:xfrm>
            <a:off x="304798" y="1542172"/>
            <a:ext cx="3474720" cy="4699139"/>
          </a:xfrm>
          <a:prstGeom prst="roundRect">
            <a:avLst>
              <a:gd name="adj" fmla="val 1281"/>
            </a:avLst>
          </a:prstGeom>
          <a:solidFill>
            <a:srgbClr val="A4CAEE"/>
          </a:solidFill>
        </p:spPr>
        <p:txBody>
          <a:bodyPr lIns="137160" t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00"/>
              </a:lnSpc>
            </a:pPr>
            <a:r>
              <a:rPr lang="en-US" b="0" i="0" u="none" strike="noStrike">
                <a:solidFill>
                  <a:srgbClr val="003459"/>
                </a:solidFill>
                <a:effectLst/>
                <a:latin typeface="+mj-lt"/>
              </a:rPr>
              <a:t>FOR OUR PRIMARY PLASTIC PACKAGING IN KEY PACKAGING MARKETS, OUR GOALS ARE:</a:t>
            </a:r>
          </a:p>
        </p:txBody>
      </p:sp>
      <p:sp>
        <p:nvSpPr>
          <p:cNvPr id="2" name="TextBox 1">
            <a:extLst>
              <a:ext uri="{FF2B5EF4-FFF2-40B4-BE49-F238E27FC236}">
                <a16:creationId xmlns:a16="http://schemas.microsoft.com/office/drawing/2014/main" id="{A98AB7C0-8794-FD05-7EEC-7BEA11D4E48C}"/>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Gilroy Medium" panose="00000600000000000000" pitchFamily="50" charset="0"/>
              </a:rPr>
              <a:pPr algn="r"/>
              <a:t>13</a:t>
            </a:fld>
            <a:endParaRPr lang="en-US" sz="1350">
              <a:solidFill>
                <a:schemeClr val="bg1"/>
              </a:solidFill>
              <a:latin typeface="Gilroy Medium" panose="00000600000000000000" pitchFamily="50" charset="0"/>
            </a:endParaRPr>
          </a:p>
        </p:txBody>
      </p:sp>
      <p:sp>
        <p:nvSpPr>
          <p:cNvPr id="3" name="Text Placeholder 3">
            <a:extLst>
              <a:ext uri="{FF2B5EF4-FFF2-40B4-BE49-F238E27FC236}">
                <a16:creationId xmlns:a16="http://schemas.microsoft.com/office/drawing/2014/main" id="{2A3C658C-EC47-790F-62FE-B2C0BBDC10E5}"/>
              </a:ext>
            </a:extLst>
          </p:cNvPr>
          <p:cNvSpPr txBox="1">
            <a:spLocks/>
          </p:cNvSpPr>
          <p:nvPr/>
        </p:nvSpPr>
        <p:spPr>
          <a:xfrm>
            <a:off x="1347809" y="323766"/>
            <a:ext cx="5922786" cy="953347"/>
          </a:xfrm>
          <a:prstGeom prst="rect">
            <a:avLst/>
          </a:prstGeom>
        </p:spPr>
        <p:txBody>
          <a:bodyPr vert="horz" lIns="0" tIns="0" rIns="0" bIns="0" rtlCol="0" anchor="t" anchorCtr="0">
            <a:noAutofit/>
          </a:bodyPr>
          <a:lstStyle>
            <a:lvl1pPr marL="0" indent="0" algn="l" defTabSz="914400" rtl="0" eaLnBrk="1" latinLnBrk="0" hangingPunct="1">
              <a:lnSpc>
                <a:spcPts val="5400"/>
              </a:lnSpc>
              <a:spcBef>
                <a:spcPts val="600"/>
              </a:spcBef>
              <a:buFont typeface="Arial" panose="020B0604020202020204" pitchFamily="34" charset="0"/>
              <a:buNone/>
              <a:defRPr lang="en-US" sz="6000" b="0" i="0" kern="1200" cap="all" spc="0" baseline="0" dirty="0" smtClean="0">
                <a:solidFill>
                  <a:schemeClr val="accent5"/>
                </a:solidFill>
                <a:latin typeface="+mj-lt"/>
                <a:ea typeface="+mj-ea"/>
                <a:cs typeface="Gilroy Medium" panose="00000600000000000000" pitchFamily="50"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00"/>
              </a:lnSpc>
              <a:spcBef>
                <a:spcPts val="0"/>
              </a:spcBef>
            </a:pPr>
            <a:r>
              <a:rPr lang="en-US" sz="4000">
                <a:solidFill>
                  <a:srgbClr val="A4CAEE"/>
                </a:solidFill>
              </a:rPr>
              <a:t>Positive VALUE </a:t>
            </a:r>
            <a:br>
              <a:rPr lang="en-US" sz="4000">
                <a:solidFill>
                  <a:srgbClr val="A4CAEE"/>
                </a:solidFill>
              </a:rPr>
            </a:br>
            <a:r>
              <a:rPr lang="en-US" sz="4000">
                <a:solidFill>
                  <a:srgbClr val="A4CAEE"/>
                </a:solidFill>
              </a:rPr>
              <a:t>CHAIN: </a:t>
            </a:r>
            <a:r>
              <a:rPr lang="en-US" sz="4000">
                <a:solidFill>
                  <a:srgbClr val="013459"/>
                </a:solidFill>
              </a:rPr>
              <a:t>PACKAGING</a:t>
            </a:r>
          </a:p>
        </p:txBody>
      </p:sp>
      <p:sp>
        <p:nvSpPr>
          <p:cNvPr id="10" name="Text Placeholder 11">
            <a:extLst>
              <a:ext uri="{FF2B5EF4-FFF2-40B4-BE49-F238E27FC236}">
                <a16:creationId xmlns:a16="http://schemas.microsoft.com/office/drawing/2014/main" id="{4120109E-3582-E02F-D30D-A1780577DC1B}"/>
              </a:ext>
            </a:extLst>
          </p:cNvPr>
          <p:cNvSpPr txBox="1">
            <a:spLocks/>
          </p:cNvSpPr>
          <p:nvPr/>
        </p:nvSpPr>
        <p:spPr>
          <a:xfrm>
            <a:off x="3909235" y="1538177"/>
            <a:ext cx="3474720" cy="1806724"/>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Recycled Content</a:t>
            </a:r>
          </a:p>
          <a:p>
            <a:pPr>
              <a:spcBef>
                <a:spcPts val="400"/>
              </a:spcBef>
            </a:pPr>
            <a:r>
              <a:rPr lang="en-US" sz="1200" b="0" i="0" u="none" strike="noStrike">
                <a:solidFill>
                  <a:srgbClr val="003459"/>
                </a:solidFill>
                <a:effectLst/>
              </a:rPr>
              <a:t>Use 40% or greater recycled </a:t>
            </a:r>
            <a:br>
              <a:rPr lang="en-US" sz="1200" b="0" i="0" u="none" strike="noStrike">
                <a:solidFill>
                  <a:srgbClr val="003459"/>
                </a:solidFill>
                <a:effectLst/>
              </a:rPr>
            </a:br>
            <a:r>
              <a:rPr lang="en-US" sz="1200" b="0" i="0" u="none" strike="noStrike">
                <a:solidFill>
                  <a:srgbClr val="003459"/>
                </a:solidFill>
                <a:effectLst/>
              </a:rPr>
              <a:t>content in our plastic packaging </a:t>
            </a:r>
            <a:br>
              <a:rPr lang="en-US" sz="1200" b="0" i="0" u="none" strike="noStrike">
                <a:solidFill>
                  <a:srgbClr val="003459"/>
                </a:solidFill>
                <a:effectLst/>
              </a:rPr>
            </a:br>
            <a:r>
              <a:rPr lang="en-US" sz="1200" b="0" i="0" u="none" strike="noStrike">
                <a:solidFill>
                  <a:srgbClr val="003459"/>
                </a:solidFill>
                <a:effectLst/>
              </a:rPr>
              <a:t>by 2035 or sooner</a:t>
            </a:r>
            <a:r>
              <a:rPr lang="en-US" sz="1200">
                <a:solidFill>
                  <a:srgbClr val="003459"/>
                </a:solidFill>
              </a:rPr>
              <a:t>*</a:t>
            </a:r>
            <a:endParaRPr lang="en-US" sz="1200" b="0" i="0" u="none" strike="noStrike">
              <a:solidFill>
                <a:srgbClr val="003459"/>
              </a:solidFill>
              <a:effectLst/>
            </a:endParaRPr>
          </a:p>
        </p:txBody>
      </p:sp>
      <p:sp>
        <p:nvSpPr>
          <p:cNvPr id="12" name="Text Placeholder 4">
            <a:extLst>
              <a:ext uri="{FF2B5EF4-FFF2-40B4-BE49-F238E27FC236}">
                <a16:creationId xmlns:a16="http://schemas.microsoft.com/office/drawing/2014/main" id="{5DC4D6AB-1B6D-329B-56E8-064A60309EA2}"/>
              </a:ext>
            </a:extLst>
          </p:cNvPr>
          <p:cNvSpPr txBox="1">
            <a:spLocks/>
          </p:cNvSpPr>
          <p:nvPr/>
        </p:nvSpPr>
        <p:spPr>
          <a:xfrm>
            <a:off x="4023668" y="2997571"/>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*Goal tracks primary plastic packaging in PepsiCo’s key packaging markets. This scope represents more than 80% of PepsiCo’s 2024 global plastic packaging footprint (by weight) </a:t>
            </a:r>
          </a:p>
        </p:txBody>
      </p:sp>
      <p:sp>
        <p:nvSpPr>
          <p:cNvPr id="16" name="Text Placeholder 11">
            <a:extLst>
              <a:ext uri="{FF2B5EF4-FFF2-40B4-BE49-F238E27FC236}">
                <a16:creationId xmlns:a16="http://schemas.microsoft.com/office/drawing/2014/main" id="{645018ED-6C28-BB77-176E-C8326AE8B70E}"/>
              </a:ext>
            </a:extLst>
          </p:cNvPr>
          <p:cNvSpPr txBox="1">
            <a:spLocks/>
          </p:cNvSpPr>
          <p:nvPr/>
        </p:nvSpPr>
        <p:spPr>
          <a:xfrm>
            <a:off x="3909235" y="5126636"/>
            <a:ext cx="3474720" cy="1114675"/>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Recycling Rates</a:t>
            </a:r>
          </a:p>
          <a:p>
            <a:pPr>
              <a:spcBef>
                <a:spcPts val="400"/>
              </a:spcBef>
            </a:pPr>
            <a:r>
              <a:rPr lang="en-US" sz="1200" b="0" i="0" u="none" strike="noStrike">
                <a:solidFill>
                  <a:srgbClr val="003459"/>
                </a:solidFill>
                <a:effectLst/>
              </a:rPr>
              <a:t>Invest to increase recycling rates </a:t>
            </a:r>
            <a:br>
              <a:rPr lang="en-US" sz="1200" b="0" i="0" u="none" strike="noStrike">
                <a:solidFill>
                  <a:srgbClr val="003459"/>
                </a:solidFill>
                <a:effectLst/>
              </a:rPr>
            </a:br>
            <a:r>
              <a:rPr lang="en-US" sz="1200" b="0" i="0" u="none" strike="noStrike">
                <a:solidFill>
                  <a:srgbClr val="003459"/>
                </a:solidFill>
                <a:effectLst/>
              </a:rPr>
              <a:t>in our key packaging markets*</a:t>
            </a:r>
          </a:p>
        </p:txBody>
      </p:sp>
      <p:sp>
        <p:nvSpPr>
          <p:cNvPr id="17" name="Text Placeholder 11">
            <a:extLst>
              <a:ext uri="{FF2B5EF4-FFF2-40B4-BE49-F238E27FC236}">
                <a16:creationId xmlns:a16="http://schemas.microsoft.com/office/drawing/2014/main" id="{4B78C6E3-B713-BCDD-6A88-6F00C75260C9}"/>
              </a:ext>
            </a:extLst>
          </p:cNvPr>
          <p:cNvSpPr txBox="1">
            <a:spLocks/>
          </p:cNvSpPr>
          <p:nvPr/>
        </p:nvSpPr>
        <p:spPr>
          <a:xfrm>
            <a:off x="432740" y="2348985"/>
            <a:ext cx="3215642" cy="1635887"/>
          </a:xfrm>
          <a:prstGeom prst="roundRect">
            <a:avLst>
              <a:gd name="adj" fmla="val 2070"/>
            </a:avLst>
          </a:prstGeom>
          <a:solidFill>
            <a:srgbClr val="003459"/>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4CAEE"/>
                </a:solidFill>
              </a:rPr>
              <a:t>Virgin Plastic Reduction </a:t>
            </a:r>
            <a:r>
              <a:rPr lang="en-US" sz="1200">
                <a:solidFill>
                  <a:srgbClr val="A4CAEE"/>
                </a:solidFill>
              </a:rPr>
              <a:t>(Tonnage)</a:t>
            </a:r>
          </a:p>
          <a:p>
            <a:pPr>
              <a:spcBef>
                <a:spcPts val="400"/>
              </a:spcBef>
            </a:pPr>
            <a:r>
              <a:rPr lang="en-US" sz="1200" b="0" i="0" u="none" strike="noStrike">
                <a:solidFill>
                  <a:srgbClr val="A4CAEE"/>
                </a:solidFill>
                <a:effectLst/>
              </a:rPr>
              <a:t>Achieve an average of 2% year-over-year reduction in our absolute tonnage of virgin plastics through 2030*</a:t>
            </a:r>
          </a:p>
        </p:txBody>
      </p:sp>
      <p:sp>
        <p:nvSpPr>
          <p:cNvPr id="18" name="Text Placeholder 4">
            <a:extLst>
              <a:ext uri="{FF2B5EF4-FFF2-40B4-BE49-F238E27FC236}">
                <a16:creationId xmlns:a16="http://schemas.microsoft.com/office/drawing/2014/main" id="{E172B097-7DE0-4777-2E78-44204B939632}"/>
              </a:ext>
            </a:extLst>
          </p:cNvPr>
          <p:cNvSpPr txBox="1">
            <a:spLocks/>
          </p:cNvSpPr>
          <p:nvPr/>
        </p:nvSpPr>
        <p:spPr>
          <a:xfrm>
            <a:off x="525887" y="3634941"/>
            <a:ext cx="2812329"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*Goal tracks primary plastic packaging in PepsiCo’s key packaging markets. This scope represents more than 80% of PepsiCo’s 2024 global plastic packaging footprint (by weight) </a:t>
            </a:r>
          </a:p>
        </p:txBody>
      </p:sp>
      <p:sp>
        <p:nvSpPr>
          <p:cNvPr id="19" name="Text Placeholder 11">
            <a:extLst>
              <a:ext uri="{FF2B5EF4-FFF2-40B4-BE49-F238E27FC236}">
                <a16:creationId xmlns:a16="http://schemas.microsoft.com/office/drawing/2014/main" id="{A6483B8F-8382-CFCE-0B32-A6C08612CB50}"/>
              </a:ext>
            </a:extLst>
          </p:cNvPr>
          <p:cNvSpPr txBox="1">
            <a:spLocks/>
          </p:cNvSpPr>
          <p:nvPr/>
        </p:nvSpPr>
        <p:spPr>
          <a:xfrm>
            <a:off x="432740" y="4114800"/>
            <a:ext cx="3215642" cy="1938528"/>
          </a:xfrm>
          <a:prstGeom prst="roundRect">
            <a:avLst>
              <a:gd name="adj" fmla="val 2070"/>
            </a:avLst>
          </a:prstGeom>
          <a:solidFill>
            <a:srgbClr val="003459"/>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4CAEE"/>
                </a:solidFill>
              </a:rPr>
              <a:t>RCBR/RRC</a:t>
            </a:r>
          </a:p>
          <a:p>
            <a:pPr>
              <a:spcBef>
                <a:spcPts val="400"/>
              </a:spcBef>
            </a:pPr>
            <a:r>
              <a:rPr lang="en-US" sz="1200" b="0" i="0" u="none" strike="noStrike">
                <a:solidFill>
                  <a:srgbClr val="A4CAEE"/>
                </a:solidFill>
                <a:effectLst/>
              </a:rPr>
              <a:t>Achieve 97% or greater reusable, recyclable, or compostable (RRC) </a:t>
            </a:r>
            <a:br>
              <a:rPr lang="en-US" sz="1200" b="0" i="0" u="none" strike="noStrike">
                <a:solidFill>
                  <a:srgbClr val="A4CAEE"/>
                </a:solidFill>
                <a:effectLst/>
              </a:rPr>
            </a:br>
            <a:r>
              <a:rPr lang="en-US" sz="1200" b="0" i="0" u="none" strike="noStrike">
                <a:solidFill>
                  <a:srgbClr val="A4CAEE"/>
                </a:solidFill>
                <a:effectLst/>
              </a:rPr>
              <a:t>packaging by design by 2030 in </a:t>
            </a:r>
            <a:br>
              <a:rPr lang="en-US" sz="1200" b="0" i="0" u="none" strike="noStrike">
                <a:solidFill>
                  <a:srgbClr val="A4CAEE"/>
                </a:solidFill>
                <a:effectLst/>
              </a:rPr>
            </a:br>
            <a:r>
              <a:rPr lang="en-US" sz="1200" b="0" i="0" u="none" strike="noStrike">
                <a:solidFill>
                  <a:srgbClr val="A4CAEE"/>
                </a:solidFill>
                <a:effectLst/>
              </a:rPr>
              <a:t>our primary and secondary </a:t>
            </a:r>
            <a:br>
              <a:rPr lang="en-US" sz="1200" b="0" i="0" u="none" strike="noStrike">
                <a:solidFill>
                  <a:srgbClr val="A4CAEE"/>
                </a:solidFill>
                <a:effectLst/>
              </a:rPr>
            </a:br>
            <a:r>
              <a:rPr lang="en-US" sz="1200" b="0" i="0" u="none" strike="noStrike">
                <a:solidFill>
                  <a:srgbClr val="A4CAEE"/>
                </a:solidFill>
                <a:effectLst/>
              </a:rPr>
              <a:t>packaging in our key </a:t>
            </a:r>
            <a:br>
              <a:rPr lang="en-US" sz="1200" b="0" i="0" u="none" strike="noStrike">
                <a:solidFill>
                  <a:srgbClr val="A4CAEE"/>
                </a:solidFill>
                <a:effectLst/>
              </a:rPr>
            </a:br>
            <a:r>
              <a:rPr lang="en-US" sz="1200" b="0" i="0" u="none" strike="noStrike">
                <a:solidFill>
                  <a:srgbClr val="A4CAEE"/>
                </a:solidFill>
                <a:effectLst/>
              </a:rPr>
              <a:t>packaging markets*</a:t>
            </a:r>
          </a:p>
        </p:txBody>
      </p:sp>
      <p:sp>
        <p:nvSpPr>
          <p:cNvPr id="20" name="Text Placeholder 4">
            <a:extLst>
              <a:ext uri="{FF2B5EF4-FFF2-40B4-BE49-F238E27FC236}">
                <a16:creationId xmlns:a16="http://schemas.microsoft.com/office/drawing/2014/main" id="{66B62C9A-B63D-DE98-1745-12CC4D993F54}"/>
              </a:ext>
            </a:extLst>
          </p:cNvPr>
          <p:cNvSpPr txBox="1">
            <a:spLocks/>
          </p:cNvSpPr>
          <p:nvPr/>
        </p:nvSpPr>
        <p:spPr>
          <a:xfrm>
            <a:off x="525887" y="5705998"/>
            <a:ext cx="2940345"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*Goal tracks primary and secondary packaging in PepsiCo’s key packaging markets. This scope represents more than 85% of PepsiCo’s 2024 global packaging footprint (by weight). Reusable packaging must also be designed to be recyclable or compostable</a:t>
            </a:r>
          </a:p>
        </p:txBody>
      </p:sp>
      <p:sp>
        <p:nvSpPr>
          <p:cNvPr id="21" name="Text Placeholder 4">
            <a:extLst>
              <a:ext uri="{FF2B5EF4-FFF2-40B4-BE49-F238E27FC236}">
                <a16:creationId xmlns:a16="http://schemas.microsoft.com/office/drawing/2014/main" id="{0C608E1E-7D8C-B1BE-959F-0DAE6BE6B136}"/>
              </a:ext>
            </a:extLst>
          </p:cNvPr>
          <p:cNvSpPr txBox="1">
            <a:spLocks/>
          </p:cNvSpPr>
          <p:nvPr/>
        </p:nvSpPr>
        <p:spPr>
          <a:xfrm>
            <a:off x="4007418" y="5893981"/>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*Goal relates to primary and secondary packaging in PepsiCo’s key packaging markets. This scope represents more than 85% of PepsiCo’s 2024 global packaging footprint (by weight)</a:t>
            </a:r>
          </a:p>
        </p:txBody>
      </p:sp>
      <p:sp>
        <p:nvSpPr>
          <p:cNvPr id="9" name="TextBox 8">
            <a:extLst>
              <a:ext uri="{FF2B5EF4-FFF2-40B4-BE49-F238E27FC236}">
                <a16:creationId xmlns:a16="http://schemas.microsoft.com/office/drawing/2014/main" id="{E0B1A6A6-7D52-3777-88A6-FDF443C29507}"/>
              </a:ext>
            </a:extLst>
          </p:cNvPr>
          <p:cNvSpPr txBox="1"/>
          <p:nvPr/>
        </p:nvSpPr>
        <p:spPr>
          <a:xfrm>
            <a:off x="-594360" y="5047488"/>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7" name="Round Single Corner Rectangle 6">
            <a:hlinkClick r:id="rId5"/>
            <a:extLst>
              <a:ext uri="{FF2B5EF4-FFF2-40B4-BE49-F238E27FC236}">
                <a16:creationId xmlns:a16="http://schemas.microsoft.com/office/drawing/2014/main" id="{B0AD96DA-7F7E-D45D-879B-AAD4A93716FB}"/>
              </a:ext>
            </a:extLst>
          </p:cNvPr>
          <p:cNvSpPr/>
          <p:nvPr/>
        </p:nvSpPr>
        <p:spPr>
          <a:xfrm rot="10800000">
            <a:off x="606638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FB961FC-6859-6AFD-9EC6-B716BF429550}"/>
              </a:ext>
            </a:extLst>
          </p:cNvPr>
          <p:cNvGrpSpPr/>
          <p:nvPr/>
        </p:nvGrpSpPr>
        <p:grpSpPr>
          <a:xfrm>
            <a:off x="6149095" y="444348"/>
            <a:ext cx="1466160" cy="320512"/>
            <a:chOff x="10615518" y="130531"/>
            <a:chExt cx="1466160" cy="320512"/>
          </a:xfrm>
        </p:grpSpPr>
        <p:sp>
          <p:nvSpPr>
            <p:cNvPr id="14" name="Rounded Rectangle 13">
              <a:hlinkClick r:id="rId5"/>
              <a:extLst>
                <a:ext uri="{FF2B5EF4-FFF2-40B4-BE49-F238E27FC236}">
                  <a16:creationId xmlns:a16="http://schemas.microsoft.com/office/drawing/2014/main" id="{F9FD586D-D259-B0D6-69DE-CD36AAE1481D}"/>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a:t>ESG Topics A-Z</a:t>
              </a:r>
            </a:p>
          </p:txBody>
        </p:sp>
        <p:sp>
          <p:nvSpPr>
            <p:cNvPr id="15" name="Half Frame 14">
              <a:extLst>
                <a:ext uri="{FF2B5EF4-FFF2-40B4-BE49-F238E27FC236}">
                  <a16:creationId xmlns:a16="http://schemas.microsoft.com/office/drawing/2014/main" id="{92670673-66E3-566C-58AC-0A241C075FB7}"/>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Box 21">
            <a:extLst>
              <a:ext uri="{FF2B5EF4-FFF2-40B4-BE49-F238E27FC236}">
                <a16:creationId xmlns:a16="http://schemas.microsoft.com/office/drawing/2014/main" id="{E861556E-22E3-61B4-14CB-5BE8F5444EE5}"/>
              </a:ext>
            </a:extLst>
          </p:cNvPr>
          <p:cNvSpPr txBox="1"/>
          <p:nvPr/>
        </p:nvSpPr>
        <p:spPr>
          <a:xfrm>
            <a:off x="6256890" y="93959"/>
            <a:ext cx="1264745" cy="307777"/>
          </a:xfrm>
          <a:prstGeom prst="rect">
            <a:avLst/>
          </a:prstGeom>
          <a:noFill/>
        </p:spPr>
        <p:txBody>
          <a:bodyPr wrap="square" lIns="0" tIns="0" rIns="0" bIns="0">
            <a:spAutoFit/>
          </a:bodyPr>
          <a:lstStyle/>
          <a:p>
            <a:pPr marL="0" indent="0" algn="ctr">
              <a:buNone/>
            </a:pPr>
            <a:r>
              <a:rPr lang="en-US" sz="1000">
                <a:solidFill>
                  <a:srgbClr val="2B660E"/>
                </a:solidFill>
                <a:latin typeface="Gilroy Medium" panose="00000600000000000000" pitchFamily="50" charset="0"/>
                <a:cs typeface="Arial" panose="020B0604020202020204" pitchFamily="34" charset="0"/>
              </a:rPr>
              <a:t>For a full list of pep+ </a:t>
            </a:r>
            <a:br>
              <a:rPr lang="en-US" sz="1000">
                <a:solidFill>
                  <a:srgbClr val="2B660E"/>
                </a:solidFill>
                <a:latin typeface="Gilroy Medium" panose="00000600000000000000" pitchFamily="50" charset="0"/>
                <a:cs typeface="Arial" panose="020B0604020202020204" pitchFamily="34" charset="0"/>
              </a:rPr>
            </a:br>
            <a:r>
              <a:rPr lang="en-US" sz="1000">
                <a:solidFill>
                  <a:srgbClr val="2B660E"/>
                </a:solidFill>
                <a:latin typeface="Gilroy Medium" panose="00000600000000000000" pitchFamily="50" charset="0"/>
                <a:cs typeface="Arial" panose="020B0604020202020204" pitchFamily="34" charset="0"/>
              </a:rPr>
              <a:t>goals, click here</a:t>
            </a:r>
            <a:endParaRPr lang="en-US" sz="1000" i="0">
              <a:solidFill>
                <a:srgbClr val="2B660E"/>
              </a:solidFill>
              <a:latin typeface="Gilroy Medium" panose="00000600000000000000" pitchFamily="50" charset="0"/>
              <a:cs typeface="Arial" panose="020B0604020202020204" pitchFamily="34" charset="0"/>
            </a:endParaRPr>
          </a:p>
        </p:txBody>
      </p:sp>
      <p:pic>
        <p:nvPicPr>
          <p:cNvPr id="28" name="Picture 27" descr="A logo of a box&#10;&#10;Description automatically generated">
            <a:extLst>
              <a:ext uri="{FF2B5EF4-FFF2-40B4-BE49-F238E27FC236}">
                <a16:creationId xmlns:a16="http://schemas.microsoft.com/office/drawing/2014/main" id="{E00DE5FA-6ADE-C792-E14F-F0F8679014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04116" y="4131619"/>
            <a:ext cx="712573" cy="719756"/>
          </a:xfrm>
          <a:prstGeom prst="rect">
            <a:avLst/>
          </a:prstGeom>
        </p:spPr>
      </p:pic>
      <p:pic>
        <p:nvPicPr>
          <p:cNvPr id="30" name="Picture 29" descr="A plant growing in a stack of coins&#10;&#10;Description automatically generated">
            <a:extLst>
              <a:ext uri="{FF2B5EF4-FFF2-40B4-BE49-F238E27FC236}">
                <a16:creationId xmlns:a16="http://schemas.microsoft.com/office/drawing/2014/main" id="{7E3C8154-A6E3-D0A6-ADAA-08A7E91DFE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42762" y="4802216"/>
            <a:ext cx="621779" cy="628435"/>
          </a:xfrm>
          <a:prstGeom prst="rect">
            <a:avLst/>
          </a:prstGeom>
        </p:spPr>
      </p:pic>
      <p:pic>
        <p:nvPicPr>
          <p:cNvPr id="40" name="Picture 39">
            <a:extLst>
              <a:ext uri="{FF2B5EF4-FFF2-40B4-BE49-F238E27FC236}">
                <a16:creationId xmlns:a16="http://schemas.microsoft.com/office/drawing/2014/main" id="{714968DB-6F2F-9DA7-E0ED-E0F54507702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121555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29FD66-2AEE-2FB9-33CF-473C23DA6D01}"/>
              </a:ext>
            </a:extLst>
          </p:cNvPr>
          <p:cNvPicPr>
            <a:picLocks noChangeAspect="1"/>
          </p:cNvPicPr>
          <p:nvPr/>
        </p:nvPicPr>
        <p:blipFill rotWithShape="1">
          <a:blip r:embed="rId3"/>
          <a:srcRect l="36682" r="19641"/>
          <a:stretch/>
        </p:blipFill>
        <p:spPr>
          <a:xfrm>
            <a:off x="7697969" y="0"/>
            <a:ext cx="4494031" cy="6855187"/>
          </a:xfrm>
          <a:prstGeom prst="rect">
            <a:avLst/>
          </a:prstGeom>
        </p:spPr>
      </p:pic>
      <p:sp>
        <p:nvSpPr>
          <p:cNvPr id="3" name="Text Placeholder 3">
            <a:extLst>
              <a:ext uri="{FF2B5EF4-FFF2-40B4-BE49-F238E27FC236}">
                <a16:creationId xmlns:a16="http://schemas.microsoft.com/office/drawing/2014/main" id="{2A3C658C-EC47-790F-62FE-B2C0BBDC10E5}"/>
              </a:ext>
            </a:extLst>
          </p:cNvPr>
          <p:cNvSpPr txBox="1">
            <a:spLocks/>
          </p:cNvSpPr>
          <p:nvPr/>
        </p:nvSpPr>
        <p:spPr>
          <a:xfrm>
            <a:off x="1347809" y="323766"/>
            <a:ext cx="5922786" cy="953347"/>
          </a:xfrm>
          <a:prstGeom prst="rect">
            <a:avLst/>
          </a:prstGeom>
        </p:spPr>
        <p:txBody>
          <a:bodyPr vert="horz" lIns="0" tIns="0" rIns="0" bIns="0" rtlCol="0" anchor="t" anchorCtr="0">
            <a:noAutofit/>
          </a:bodyPr>
          <a:lstStyle>
            <a:lvl1pPr marL="0" indent="0" algn="l" defTabSz="914400" rtl="0" eaLnBrk="1" latinLnBrk="0" hangingPunct="1">
              <a:lnSpc>
                <a:spcPts val="5400"/>
              </a:lnSpc>
              <a:spcBef>
                <a:spcPts val="600"/>
              </a:spcBef>
              <a:buFont typeface="Arial" panose="020B0604020202020204" pitchFamily="34" charset="0"/>
              <a:buNone/>
              <a:defRPr lang="en-US" sz="6000" b="0" i="0" kern="1200" cap="all" spc="0" baseline="0" dirty="0" smtClean="0">
                <a:solidFill>
                  <a:schemeClr val="accent5"/>
                </a:solidFill>
                <a:latin typeface="+mj-lt"/>
                <a:ea typeface="+mj-ea"/>
                <a:cs typeface="Gilroy Medium" panose="00000600000000000000" pitchFamily="50"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00"/>
              </a:lnSpc>
              <a:spcBef>
                <a:spcPts val="0"/>
              </a:spcBef>
            </a:pPr>
            <a:r>
              <a:rPr lang="en-US" sz="4000">
                <a:solidFill>
                  <a:srgbClr val="A4CAEE"/>
                </a:solidFill>
              </a:rPr>
              <a:t>Positive VALUE </a:t>
            </a:r>
            <a:br>
              <a:rPr lang="en-US" sz="4000">
                <a:solidFill>
                  <a:srgbClr val="A4CAEE"/>
                </a:solidFill>
              </a:rPr>
            </a:br>
            <a:r>
              <a:rPr lang="en-US" sz="4000">
                <a:solidFill>
                  <a:srgbClr val="A4CAEE"/>
                </a:solidFill>
              </a:rPr>
              <a:t>CHAIN: </a:t>
            </a:r>
            <a:r>
              <a:rPr lang="en-US" sz="4000">
                <a:solidFill>
                  <a:srgbClr val="013459"/>
                </a:solidFill>
              </a:rPr>
              <a:t>PEOPLE</a:t>
            </a:r>
          </a:p>
        </p:txBody>
      </p:sp>
      <p:sp>
        <p:nvSpPr>
          <p:cNvPr id="35" name="Text Placeholder 11">
            <a:extLst>
              <a:ext uri="{FF2B5EF4-FFF2-40B4-BE49-F238E27FC236}">
                <a16:creationId xmlns:a16="http://schemas.microsoft.com/office/drawing/2014/main" id="{D17BF97D-DC96-0D23-F857-ED265C27EFF3}"/>
              </a:ext>
            </a:extLst>
          </p:cNvPr>
          <p:cNvSpPr txBox="1">
            <a:spLocks/>
          </p:cNvSpPr>
          <p:nvPr/>
        </p:nvSpPr>
        <p:spPr>
          <a:xfrm>
            <a:off x="304798" y="1538175"/>
            <a:ext cx="3474720" cy="1011985"/>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Volunteer Growth</a:t>
            </a:r>
          </a:p>
          <a:p>
            <a:r>
              <a:rPr lang="en-US" sz="1100" b="0" i="0" u="none" strike="noStrike">
                <a:solidFill>
                  <a:srgbClr val="003459"/>
                </a:solidFill>
                <a:effectLst/>
              </a:rPr>
              <a:t>Empower our associates with the </a:t>
            </a:r>
            <a:br>
              <a:rPr lang="en-US" sz="1100" b="0" i="0" u="none" strike="noStrike">
                <a:solidFill>
                  <a:srgbClr val="003459"/>
                </a:solidFill>
                <a:effectLst/>
              </a:rPr>
            </a:br>
            <a:r>
              <a:rPr lang="en-US" sz="1100" b="0" i="0" u="none" strike="noStrike">
                <a:solidFill>
                  <a:srgbClr val="003459"/>
                </a:solidFill>
                <a:effectLst/>
              </a:rPr>
              <a:t>resources and time needed to build </a:t>
            </a:r>
            <a:br>
              <a:rPr lang="en-US" sz="1100" b="0" i="0" u="none" strike="noStrike">
                <a:solidFill>
                  <a:srgbClr val="003459"/>
                </a:solidFill>
                <a:effectLst/>
              </a:rPr>
            </a:br>
            <a:r>
              <a:rPr lang="en-US" sz="1100" b="0" i="0" u="none" strike="noStrike">
                <a:solidFill>
                  <a:srgbClr val="003459"/>
                </a:solidFill>
                <a:effectLst/>
              </a:rPr>
              <a:t>and cultivate prosperity in our communities</a:t>
            </a:r>
          </a:p>
        </p:txBody>
      </p:sp>
      <p:sp>
        <p:nvSpPr>
          <p:cNvPr id="38" name="Text Placeholder 11">
            <a:extLst>
              <a:ext uri="{FF2B5EF4-FFF2-40B4-BE49-F238E27FC236}">
                <a16:creationId xmlns:a16="http://schemas.microsoft.com/office/drawing/2014/main" id="{226BEA19-43D1-ED08-D915-7134DF37AFC5}"/>
              </a:ext>
            </a:extLst>
          </p:cNvPr>
          <p:cNvSpPr txBox="1">
            <a:spLocks/>
          </p:cNvSpPr>
          <p:nvPr/>
        </p:nvSpPr>
        <p:spPr>
          <a:xfrm>
            <a:off x="304798" y="5427404"/>
            <a:ext cx="3474720" cy="813906"/>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Human Rights</a:t>
            </a:r>
          </a:p>
          <a:p>
            <a:r>
              <a:rPr lang="en-US" sz="1100" b="0" i="0" u="none" strike="noStrike">
                <a:solidFill>
                  <a:srgbClr val="003459"/>
                </a:solidFill>
                <a:effectLst/>
              </a:rPr>
              <a:t>Promote fair and safe working conditions </a:t>
            </a:r>
            <a:br>
              <a:rPr lang="en-US" sz="1100" b="0" i="0" u="none" strike="noStrike">
                <a:solidFill>
                  <a:srgbClr val="003459"/>
                </a:solidFill>
                <a:effectLst/>
              </a:rPr>
            </a:br>
            <a:r>
              <a:rPr lang="en-US" sz="1100" b="0" i="0" u="none" strike="noStrike">
                <a:solidFill>
                  <a:srgbClr val="003459"/>
                </a:solidFill>
                <a:effectLst/>
              </a:rPr>
              <a:t>by advancing respect for human rights</a:t>
            </a:r>
          </a:p>
        </p:txBody>
      </p:sp>
      <p:sp>
        <p:nvSpPr>
          <p:cNvPr id="2" name="TextBox 1">
            <a:extLst>
              <a:ext uri="{FF2B5EF4-FFF2-40B4-BE49-F238E27FC236}">
                <a16:creationId xmlns:a16="http://schemas.microsoft.com/office/drawing/2014/main" id="{A98AB7C0-8794-FD05-7EEC-7BEA11D4E48C}"/>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Gilroy Medium" panose="00000600000000000000" pitchFamily="50" charset="0"/>
              </a:rPr>
              <a:pPr algn="r"/>
              <a:t>14</a:t>
            </a:fld>
            <a:endParaRPr lang="en-US" sz="1350">
              <a:solidFill>
                <a:schemeClr val="bg1"/>
              </a:solidFill>
              <a:latin typeface="Gilroy Medium" panose="00000600000000000000" pitchFamily="50" charset="0"/>
            </a:endParaRPr>
          </a:p>
        </p:txBody>
      </p:sp>
      <p:sp>
        <p:nvSpPr>
          <p:cNvPr id="5" name="Text Placeholder 11">
            <a:extLst>
              <a:ext uri="{FF2B5EF4-FFF2-40B4-BE49-F238E27FC236}">
                <a16:creationId xmlns:a16="http://schemas.microsoft.com/office/drawing/2014/main" id="{DB290DA5-54CB-6E0E-535B-23713C3946BC}"/>
              </a:ext>
            </a:extLst>
          </p:cNvPr>
          <p:cNvSpPr txBox="1">
            <a:spLocks/>
          </p:cNvSpPr>
          <p:nvPr/>
        </p:nvSpPr>
        <p:spPr>
          <a:xfrm>
            <a:off x="304798" y="2676095"/>
            <a:ext cx="3474720" cy="1667852"/>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Food Security</a:t>
            </a:r>
          </a:p>
          <a:p>
            <a:r>
              <a:rPr lang="en-US" sz="1200" b="0" i="0" u="none" strike="noStrike">
                <a:solidFill>
                  <a:srgbClr val="003459"/>
                </a:solidFill>
                <a:effectLst/>
              </a:rPr>
              <a:t>Partner with communities to advance food security and make nutritious food accessible to 50 million people*</a:t>
            </a:r>
          </a:p>
        </p:txBody>
      </p:sp>
      <p:sp>
        <p:nvSpPr>
          <p:cNvPr id="8" name="Text Placeholder 4">
            <a:extLst>
              <a:ext uri="{FF2B5EF4-FFF2-40B4-BE49-F238E27FC236}">
                <a16:creationId xmlns:a16="http://schemas.microsoft.com/office/drawing/2014/main" id="{A1C26A9C-2F9D-CBCE-B44D-1DC4A19C2B8F}"/>
              </a:ext>
            </a:extLst>
          </p:cNvPr>
          <p:cNvSpPr txBox="1">
            <a:spLocks/>
          </p:cNvSpPr>
          <p:nvPr/>
        </p:nvSpPr>
        <p:spPr>
          <a:xfrm>
            <a:off x="404661" y="3996475"/>
            <a:ext cx="3263177"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*Results represent the cumulative sum of people reached with nutritious meals per annual reporting period through programs funded by the PepsiCo Foundation, as well as through commercial efforts that are intended to provide nutritious meals. Initial target setting for this metric did not include Pioneer Foods, which delivered accessibility to more than 20 million people in each reported year. The target will be reassessed in the future to fully account for both commercial and charitable efforts. See Calculation methodology in our ESG Topics A-Z for further explanation of how we calculate this goal</a:t>
            </a:r>
          </a:p>
        </p:txBody>
      </p:sp>
      <p:sp>
        <p:nvSpPr>
          <p:cNvPr id="9" name="Text Placeholder 11">
            <a:extLst>
              <a:ext uri="{FF2B5EF4-FFF2-40B4-BE49-F238E27FC236}">
                <a16:creationId xmlns:a16="http://schemas.microsoft.com/office/drawing/2014/main" id="{1DB41141-0A3D-B637-A170-ED82C266659D}"/>
              </a:ext>
            </a:extLst>
          </p:cNvPr>
          <p:cNvSpPr txBox="1">
            <a:spLocks/>
          </p:cNvSpPr>
          <p:nvPr/>
        </p:nvSpPr>
        <p:spPr>
          <a:xfrm>
            <a:off x="304798" y="4471864"/>
            <a:ext cx="3474720" cy="813906"/>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Injury-free Work Environment</a:t>
            </a:r>
          </a:p>
          <a:p>
            <a:r>
              <a:rPr lang="en-US" sz="1100" b="0" i="0" u="none" strike="noStrike">
                <a:solidFill>
                  <a:srgbClr val="003459"/>
                </a:solidFill>
                <a:effectLst/>
              </a:rPr>
              <a:t>Continue to strive for an injury-free </a:t>
            </a:r>
            <a:br>
              <a:rPr lang="en-US" sz="1100" b="0" i="0" u="none" strike="noStrike">
                <a:solidFill>
                  <a:srgbClr val="003459"/>
                </a:solidFill>
                <a:effectLst/>
              </a:rPr>
            </a:br>
            <a:r>
              <a:rPr lang="en-US" sz="1100" b="0" i="0" u="none" strike="noStrike">
                <a:solidFill>
                  <a:srgbClr val="003459"/>
                </a:solidFill>
                <a:effectLst/>
              </a:rPr>
              <a:t>work environment* </a:t>
            </a:r>
          </a:p>
          <a:p>
            <a:endParaRPr lang="en-US" sz="1200" b="0" i="0" u="none" strike="noStrike">
              <a:solidFill>
                <a:srgbClr val="003459"/>
              </a:solidFill>
              <a:effectLst/>
            </a:endParaRPr>
          </a:p>
        </p:txBody>
      </p:sp>
      <p:sp>
        <p:nvSpPr>
          <p:cNvPr id="12" name="Text Placeholder 11">
            <a:extLst>
              <a:ext uri="{FF2B5EF4-FFF2-40B4-BE49-F238E27FC236}">
                <a16:creationId xmlns:a16="http://schemas.microsoft.com/office/drawing/2014/main" id="{6E5EFB9E-4E12-8F2A-DF49-6C46E895502C}"/>
              </a:ext>
            </a:extLst>
          </p:cNvPr>
          <p:cNvSpPr txBox="1">
            <a:spLocks/>
          </p:cNvSpPr>
          <p:nvPr/>
        </p:nvSpPr>
        <p:spPr>
          <a:xfrm>
            <a:off x="3909235" y="1538175"/>
            <a:ext cx="3474720" cy="1011985"/>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Supplier Code of Conduct</a:t>
            </a:r>
          </a:p>
          <a:p>
            <a:r>
              <a:rPr lang="en-US" sz="1100" b="0" i="0" u="none" strike="noStrike">
                <a:solidFill>
                  <a:srgbClr val="003459"/>
                </a:solidFill>
                <a:effectLst/>
              </a:rPr>
              <a:t>Extend the principles of our Supplier Code </a:t>
            </a:r>
            <a:br>
              <a:rPr lang="en-US" sz="1100" b="0" i="0" u="none" strike="noStrike">
                <a:solidFill>
                  <a:srgbClr val="003459"/>
                </a:solidFill>
                <a:effectLst/>
              </a:rPr>
            </a:br>
            <a:r>
              <a:rPr lang="en-US" sz="1100" b="0" i="0" u="none" strike="noStrike">
                <a:solidFill>
                  <a:srgbClr val="003459"/>
                </a:solidFill>
                <a:effectLst/>
              </a:rPr>
              <a:t>of Conduct to all of our franchisees and joint ventures by 2025</a:t>
            </a:r>
          </a:p>
        </p:txBody>
      </p:sp>
      <p:sp>
        <p:nvSpPr>
          <p:cNvPr id="13" name="Text Placeholder 11">
            <a:extLst>
              <a:ext uri="{FF2B5EF4-FFF2-40B4-BE49-F238E27FC236}">
                <a16:creationId xmlns:a16="http://schemas.microsoft.com/office/drawing/2014/main" id="{98C9ACBE-9360-59F0-653E-A76B59DEFB1F}"/>
              </a:ext>
            </a:extLst>
          </p:cNvPr>
          <p:cNvSpPr txBox="1">
            <a:spLocks/>
          </p:cNvSpPr>
          <p:nvPr/>
        </p:nvSpPr>
        <p:spPr>
          <a:xfrm>
            <a:off x="3909235" y="2676096"/>
            <a:ext cx="3474720" cy="1181398"/>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Pay Equity</a:t>
            </a:r>
          </a:p>
          <a:p>
            <a:r>
              <a:rPr lang="en-US" sz="1100" b="0" i="0" u="none" strike="noStrike">
                <a:solidFill>
                  <a:srgbClr val="003459"/>
                </a:solidFill>
                <a:effectLst/>
              </a:rPr>
              <a:t>Achieve and sustain pay equity for our global professional population by maintaining a comprehensive global pay equity review process*</a:t>
            </a:r>
          </a:p>
        </p:txBody>
      </p:sp>
      <p:sp>
        <p:nvSpPr>
          <p:cNvPr id="16" name="Text Placeholder 11">
            <a:extLst>
              <a:ext uri="{FF2B5EF4-FFF2-40B4-BE49-F238E27FC236}">
                <a16:creationId xmlns:a16="http://schemas.microsoft.com/office/drawing/2014/main" id="{A16024E8-4AA2-034F-9BB3-CD7A2A03C7E8}"/>
              </a:ext>
            </a:extLst>
          </p:cNvPr>
          <p:cNvSpPr txBox="1">
            <a:spLocks/>
          </p:cNvSpPr>
          <p:nvPr/>
        </p:nvSpPr>
        <p:spPr>
          <a:xfrm>
            <a:off x="3909235" y="3983430"/>
            <a:ext cx="3474720" cy="965471"/>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Safe Water Access</a:t>
            </a:r>
          </a:p>
          <a:p>
            <a:r>
              <a:rPr lang="en-US" sz="1100" b="0" i="0" u="none" strike="noStrike">
                <a:solidFill>
                  <a:srgbClr val="003459"/>
                </a:solidFill>
                <a:effectLst/>
              </a:rPr>
              <a:t>Reach 100 million people with safe water </a:t>
            </a:r>
            <a:br>
              <a:rPr lang="en-US" sz="1100" b="0" i="0" u="none" strike="noStrike">
                <a:solidFill>
                  <a:srgbClr val="003459"/>
                </a:solidFill>
                <a:effectLst/>
              </a:rPr>
            </a:br>
            <a:r>
              <a:rPr lang="en-US" sz="1100" b="0" i="0" u="none" strike="noStrike">
                <a:solidFill>
                  <a:srgbClr val="003459"/>
                </a:solidFill>
                <a:effectLst/>
              </a:rPr>
              <a:t>access by 2030* </a:t>
            </a:r>
          </a:p>
        </p:txBody>
      </p:sp>
      <p:sp>
        <p:nvSpPr>
          <p:cNvPr id="17" name="Text Placeholder 11">
            <a:extLst>
              <a:ext uri="{FF2B5EF4-FFF2-40B4-BE49-F238E27FC236}">
                <a16:creationId xmlns:a16="http://schemas.microsoft.com/office/drawing/2014/main" id="{36124DC2-F34D-934D-509E-04D58AA59F0F}"/>
              </a:ext>
            </a:extLst>
          </p:cNvPr>
          <p:cNvSpPr txBox="1">
            <a:spLocks/>
          </p:cNvSpPr>
          <p:nvPr/>
        </p:nvSpPr>
        <p:spPr>
          <a:xfrm>
            <a:off x="3909235" y="5074837"/>
            <a:ext cx="3474720" cy="1166473"/>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459"/>
                </a:solidFill>
              </a:rPr>
              <a:t>Job Growth</a:t>
            </a:r>
          </a:p>
          <a:p>
            <a:r>
              <a:rPr lang="en-US" sz="1100" b="0" i="0" u="none" strike="noStrike">
                <a:solidFill>
                  <a:srgbClr val="003459"/>
                </a:solidFill>
                <a:effectLst/>
              </a:rPr>
              <a:t>Increase the employability of our people through increased access to degrees, skill development and new roles, providing meaningful growth opportunities to everyone at every stage</a:t>
            </a:r>
          </a:p>
        </p:txBody>
      </p:sp>
      <p:sp>
        <p:nvSpPr>
          <p:cNvPr id="18" name="Text Placeholder 4">
            <a:extLst>
              <a:ext uri="{FF2B5EF4-FFF2-40B4-BE49-F238E27FC236}">
                <a16:creationId xmlns:a16="http://schemas.microsoft.com/office/drawing/2014/main" id="{2D142D0A-18A7-D3DC-0D04-70464EAF6152}"/>
              </a:ext>
            </a:extLst>
          </p:cNvPr>
          <p:cNvSpPr txBox="1">
            <a:spLocks/>
          </p:cNvSpPr>
          <p:nvPr/>
        </p:nvSpPr>
        <p:spPr>
          <a:xfrm>
            <a:off x="4007418" y="3510021"/>
            <a:ext cx="3263177"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*After controlling for legitimate drivers of pay such as job level, geographic location, and performance ratings; based on base compensation </a:t>
            </a:r>
          </a:p>
        </p:txBody>
      </p:sp>
      <p:sp>
        <p:nvSpPr>
          <p:cNvPr id="19" name="Text Placeholder 4">
            <a:extLst>
              <a:ext uri="{FF2B5EF4-FFF2-40B4-BE49-F238E27FC236}">
                <a16:creationId xmlns:a16="http://schemas.microsoft.com/office/drawing/2014/main" id="{5E67B1EC-76AF-EF0C-FF70-9E2FE59F3549}"/>
              </a:ext>
            </a:extLst>
          </p:cNvPr>
          <p:cNvSpPr txBox="1">
            <a:spLocks/>
          </p:cNvSpPr>
          <p:nvPr/>
        </p:nvSpPr>
        <p:spPr>
          <a:xfrm>
            <a:off x="3966797" y="4601429"/>
            <a:ext cx="3359596"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3680CE"/>
                </a:solidFill>
              </a:rPr>
              <a:t>*Metric counts the cumulative number of people provided with access to safe water since 2010</a:t>
            </a:r>
          </a:p>
        </p:txBody>
      </p:sp>
      <p:sp>
        <p:nvSpPr>
          <p:cNvPr id="7" name="Round Single Corner Rectangle 6">
            <a:hlinkClick r:id="rId4"/>
            <a:extLst>
              <a:ext uri="{FF2B5EF4-FFF2-40B4-BE49-F238E27FC236}">
                <a16:creationId xmlns:a16="http://schemas.microsoft.com/office/drawing/2014/main" id="{625E9DB3-30A1-C3DC-5521-2CB2BC2902AF}"/>
              </a:ext>
            </a:extLst>
          </p:cNvPr>
          <p:cNvSpPr/>
          <p:nvPr/>
        </p:nvSpPr>
        <p:spPr>
          <a:xfrm rot="10800000">
            <a:off x="606638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A588511-A616-3013-B565-120B76BA8B3B}"/>
              </a:ext>
            </a:extLst>
          </p:cNvPr>
          <p:cNvGrpSpPr/>
          <p:nvPr/>
        </p:nvGrpSpPr>
        <p:grpSpPr>
          <a:xfrm>
            <a:off x="6149095" y="444348"/>
            <a:ext cx="1466160" cy="320512"/>
            <a:chOff x="10615518" y="130531"/>
            <a:chExt cx="1466160" cy="320512"/>
          </a:xfrm>
        </p:grpSpPr>
        <p:sp>
          <p:nvSpPr>
            <p:cNvPr id="14" name="Rounded Rectangle 13">
              <a:hlinkClick r:id="rId4"/>
              <a:extLst>
                <a:ext uri="{FF2B5EF4-FFF2-40B4-BE49-F238E27FC236}">
                  <a16:creationId xmlns:a16="http://schemas.microsoft.com/office/drawing/2014/main" id="{7823A559-6863-65F1-2290-751E90822E43}"/>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a:t>ESG Topics A-Z</a:t>
              </a:r>
            </a:p>
          </p:txBody>
        </p:sp>
        <p:sp>
          <p:nvSpPr>
            <p:cNvPr id="15" name="Half Frame 14">
              <a:extLst>
                <a:ext uri="{FF2B5EF4-FFF2-40B4-BE49-F238E27FC236}">
                  <a16:creationId xmlns:a16="http://schemas.microsoft.com/office/drawing/2014/main" id="{B363BE15-2391-2AAA-C64B-5E39142C1F9E}"/>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Box 23">
            <a:extLst>
              <a:ext uri="{FF2B5EF4-FFF2-40B4-BE49-F238E27FC236}">
                <a16:creationId xmlns:a16="http://schemas.microsoft.com/office/drawing/2014/main" id="{E5E44707-0961-9277-3E07-BA497B80BA96}"/>
              </a:ext>
            </a:extLst>
          </p:cNvPr>
          <p:cNvSpPr txBox="1"/>
          <p:nvPr/>
        </p:nvSpPr>
        <p:spPr>
          <a:xfrm>
            <a:off x="6256890" y="93959"/>
            <a:ext cx="1264745" cy="307777"/>
          </a:xfrm>
          <a:prstGeom prst="rect">
            <a:avLst/>
          </a:prstGeom>
          <a:noFill/>
        </p:spPr>
        <p:txBody>
          <a:bodyPr wrap="square" lIns="0" tIns="0" rIns="0" bIns="0">
            <a:spAutoFit/>
          </a:bodyPr>
          <a:lstStyle/>
          <a:p>
            <a:pPr marL="0" indent="0" algn="ctr">
              <a:buNone/>
            </a:pPr>
            <a:r>
              <a:rPr lang="en-US" sz="1000">
                <a:solidFill>
                  <a:srgbClr val="2B660E"/>
                </a:solidFill>
                <a:latin typeface="Gilroy Medium" panose="00000600000000000000" pitchFamily="50" charset="0"/>
                <a:cs typeface="Arial" panose="020B0604020202020204" pitchFamily="34" charset="0"/>
              </a:rPr>
              <a:t>For a full list of pep+ </a:t>
            </a:r>
            <a:br>
              <a:rPr lang="en-US" sz="1000">
                <a:solidFill>
                  <a:srgbClr val="2B660E"/>
                </a:solidFill>
                <a:latin typeface="Gilroy Medium" panose="00000600000000000000" pitchFamily="50" charset="0"/>
                <a:cs typeface="Arial" panose="020B0604020202020204" pitchFamily="34" charset="0"/>
              </a:rPr>
            </a:br>
            <a:r>
              <a:rPr lang="en-US" sz="1000">
                <a:solidFill>
                  <a:srgbClr val="2B660E"/>
                </a:solidFill>
                <a:latin typeface="Gilroy Medium" panose="00000600000000000000" pitchFamily="50" charset="0"/>
                <a:cs typeface="Arial" panose="020B0604020202020204" pitchFamily="34" charset="0"/>
              </a:rPr>
              <a:t>goals, click here</a:t>
            </a:r>
            <a:endParaRPr lang="en-US" sz="1000" i="0">
              <a:solidFill>
                <a:srgbClr val="2B660E"/>
              </a:solidFill>
              <a:latin typeface="Gilroy Medium" panose="00000600000000000000" pitchFamily="50" charset="0"/>
              <a:cs typeface="Arial" panose="020B0604020202020204" pitchFamily="34" charset="0"/>
            </a:endParaRPr>
          </a:p>
        </p:txBody>
      </p:sp>
      <p:pic>
        <p:nvPicPr>
          <p:cNvPr id="31" name="Picture 30" descr="A blue circle with a blue background and a blue and white chat bubble with a heart and a thumb up&#10;&#10;Description automatically generated">
            <a:extLst>
              <a:ext uri="{FF2B5EF4-FFF2-40B4-BE49-F238E27FC236}">
                <a16:creationId xmlns:a16="http://schemas.microsoft.com/office/drawing/2014/main" id="{FBCC2E6A-AE08-8314-36DB-17D504CF38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7780" y="1545976"/>
            <a:ext cx="729626" cy="729626"/>
          </a:xfrm>
          <a:prstGeom prst="rect">
            <a:avLst/>
          </a:prstGeom>
        </p:spPr>
      </p:pic>
      <p:pic>
        <p:nvPicPr>
          <p:cNvPr id="32" name="Picture 31">
            <a:extLst>
              <a:ext uri="{FF2B5EF4-FFF2-40B4-BE49-F238E27FC236}">
                <a16:creationId xmlns:a16="http://schemas.microsoft.com/office/drawing/2014/main" id="{5D61153C-9E24-2606-0797-05BB0D2A36E6}"/>
              </a:ext>
            </a:extLst>
          </p:cNvPr>
          <p:cNvPicPr>
            <a:picLocks noChangeAspect="1"/>
          </p:cNvPicPr>
          <p:nvPr/>
        </p:nvPicPr>
        <p:blipFill>
          <a:blip r:embed="rId6"/>
          <a:srcRect/>
          <a:stretch/>
        </p:blipFill>
        <p:spPr>
          <a:xfrm>
            <a:off x="3110814" y="5542578"/>
            <a:ext cx="583557" cy="583557"/>
          </a:xfrm>
          <a:prstGeom prst="rect">
            <a:avLst/>
          </a:prstGeom>
        </p:spPr>
      </p:pic>
      <p:pic>
        <p:nvPicPr>
          <p:cNvPr id="37" name="Picture 36">
            <a:extLst>
              <a:ext uri="{FF2B5EF4-FFF2-40B4-BE49-F238E27FC236}">
                <a16:creationId xmlns:a16="http://schemas.microsoft.com/office/drawing/2014/main" id="{FA3A1477-1D9A-D386-4046-2F44B3B298E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632231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C667D6-BC76-31FE-F5E3-2AB2BECE8DE1}"/>
              </a:ext>
            </a:extLst>
          </p:cNvPr>
          <p:cNvSpPr/>
          <p:nvPr/>
        </p:nvSpPr>
        <p:spPr>
          <a:xfrm>
            <a:off x="7697972" y="0"/>
            <a:ext cx="4494029" cy="6858000"/>
          </a:xfrm>
          <a:prstGeom prst="rect">
            <a:avLst/>
          </a:prstGeom>
          <a:solidFill>
            <a:srgbClr val="F8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pic>
        <p:nvPicPr>
          <p:cNvPr id="3" name="Picture 2" descr="A group of containers of oats&#10;&#10;Description automatically generated">
            <a:extLst>
              <a:ext uri="{FF2B5EF4-FFF2-40B4-BE49-F238E27FC236}">
                <a16:creationId xmlns:a16="http://schemas.microsoft.com/office/drawing/2014/main" id="{18644434-3C53-BC23-7264-5A3953FB4A67}"/>
              </a:ext>
            </a:extLst>
          </p:cNvPr>
          <p:cNvPicPr>
            <a:picLocks noChangeAspect="1"/>
          </p:cNvPicPr>
          <p:nvPr/>
        </p:nvPicPr>
        <p:blipFill rotWithShape="1">
          <a:blip r:embed="rId2"/>
          <a:srcRect l="4292" r="7732"/>
          <a:stretch/>
        </p:blipFill>
        <p:spPr>
          <a:xfrm>
            <a:off x="7697966" y="2366880"/>
            <a:ext cx="4494032" cy="4491120"/>
          </a:xfrm>
          <a:prstGeom prst="rect">
            <a:avLst/>
          </a:prstGeom>
        </p:spPr>
      </p:pic>
      <p:sp>
        <p:nvSpPr>
          <p:cNvPr id="12" name="Text Placeholder 3">
            <a:extLst>
              <a:ext uri="{FF2B5EF4-FFF2-40B4-BE49-F238E27FC236}">
                <a16:creationId xmlns:a16="http://schemas.microsoft.com/office/drawing/2014/main" id="{778EB495-A46E-F75E-C744-7521E7BF1DA7}"/>
              </a:ext>
            </a:extLst>
          </p:cNvPr>
          <p:cNvSpPr txBox="1">
            <a:spLocks/>
          </p:cNvSpPr>
          <p:nvPr/>
        </p:nvSpPr>
        <p:spPr>
          <a:xfrm>
            <a:off x="1347809" y="323766"/>
            <a:ext cx="4900246" cy="953347"/>
          </a:xfrm>
          <a:prstGeom prst="rect">
            <a:avLst/>
          </a:prstGeom>
        </p:spPr>
        <p:txBody>
          <a:bodyPr vert="horz" lIns="0" tIns="0" rIns="0" bIns="0" rtlCol="0" anchor="t" anchorCtr="0">
            <a:noAutofit/>
          </a:bodyPr>
          <a:lstStyle>
            <a:lvl1pPr marL="0" indent="0" algn="l" defTabSz="914400" rtl="0" eaLnBrk="1" latinLnBrk="0" hangingPunct="1">
              <a:lnSpc>
                <a:spcPts val="5400"/>
              </a:lnSpc>
              <a:spcBef>
                <a:spcPts val="600"/>
              </a:spcBef>
              <a:buFont typeface="Arial" panose="020B0604020202020204" pitchFamily="34" charset="0"/>
              <a:buNone/>
              <a:defRPr lang="en-US" sz="6000" b="0" i="0" kern="1200" cap="all" spc="0" baseline="0" dirty="0" smtClean="0">
                <a:solidFill>
                  <a:schemeClr val="accent5"/>
                </a:solidFill>
                <a:latin typeface="+mj-lt"/>
                <a:ea typeface="+mj-ea"/>
                <a:cs typeface="Gilroy Medium" panose="00000600000000000000" pitchFamily="50"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00"/>
              </a:lnSpc>
              <a:spcBef>
                <a:spcPts val="0"/>
              </a:spcBef>
            </a:pPr>
            <a:r>
              <a:rPr lang="en-US" sz="4000">
                <a:solidFill>
                  <a:srgbClr val="F9CEB5"/>
                </a:solidFill>
              </a:rPr>
              <a:t>Positive </a:t>
            </a:r>
            <a:br>
              <a:rPr lang="en-US" sz="4000">
                <a:solidFill>
                  <a:srgbClr val="F9CEB5"/>
                </a:solidFill>
              </a:rPr>
            </a:br>
            <a:r>
              <a:rPr lang="en-US" sz="4000">
                <a:solidFill>
                  <a:srgbClr val="F9CEB5"/>
                </a:solidFill>
              </a:rPr>
              <a:t>CHOICES</a:t>
            </a:r>
          </a:p>
        </p:txBody>
      </p:sp>
      <p:sp>
        <p:nvSpPr>
          <p:cNvPr id="13" name="Title 4">
            <a:extLst>
              <a:ext uri="{FF2B5EF4-FFF2-40B4-BE49-F238E27FC236}">
                <a16:creationId xmlns:a16="http://schemas.microsoft.com/office/drawing/2014/main" id="{9056355B-4E5D-FC4C-616A-881530B764E1}"/>
              </a:ext>
            </a:extLst>
          </p:cNvPr>
          <p:cNvSpPr txBox="1">
            <a:spLocks/>
          </p:cNvSpPr>
          <p:nvPr/>
        </p:nvSpPr>
        <p:spPr>
          <a:xfrm>
            <a:off x="7861956" y="640779"/>
            <a:ext cx="4025248" cy="2957902"/>
          </a:xfrm>
          <a:prstGeom prst="rect">
            <a:avLst/>
          </a:prstGeom>
        </p:spPr>
        <p:txBody>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r>
              <a:rPr lang="en-US">
                <a:solidFill>
                  <a:srgbClr val="EF6D26"/>
                </a:solidFill>
              </a:rPr>
              <a:t>Our Approach</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922F11"/>
                </a:solidFill>
                <a:effectLst/>
                <a:uLnTx/>
                <a:uFillTx/>
                <a:latin typeface="Gilroy Medium"/>
                <a:ea typeface="+mn-ea"/>
                <a:cs typeface="+mn-cs"/>
              </a:rPr>
              <a:t>We’re aiming to create more smiles by evolving our portfolio to offer more nutritious choices while harnessing our trusted brands </a:t>
            </a:r>
            <a:br>
              <a:rPr kumimoji="0" lang="en-US" sz="1400" b="0" i="0" u="none" strike="noStrike" kern="1200" cap="none" spc="0" normalizeH="0" baseline="0" noProof="0">
                <a:ln>
                  <a:noFill/>
                </a:ln>
                <a:solidFill>
                  <a:srgbClr val="922F11"/>
                </a:solidFill>
                <a:effectLst/>
                <a:uLnTx/>
                <a:uFillTx/>
                <a:latin typeface="Gilroy Medium"/>
                <a:ea typeface="+mn-ea"/>
                <a:cs typeface="+mn-cs"/>
              </a:rPr>
            </a:br>
            <a:r>
              <a:rPr kumimoji="0" lang="en-US" sz="1400" b="0" i="0" u="none" strike="noStrike" kern="1200" cap="none" spc="0" normalizeH="0" baseline="0" noProof="0">
                <a:ln>
                  <a:noFill/>
                </a:ln>
                <a:solidFill>
                  <a:srgbClr val="922F11"/>
                </a:solidFill>
                <a:effectLst/>
                <a:uLnTx/>
                <a:uFillTx/>
                <a:latin typeface="Gilroy Medium"/>
                <a:ea typeface="+mn-ea"/>
                <a:cs typeface="+mn-cs"/>
              </a:rPr>
              <a:t>to make a positive impact.</a:t>
            </a:r>
          </a:p>
        </p:txBody>
      </p:sp>
      <p:sp>
        <p:nvSpPr>
          <p:cNvPr id="15" name="Text Placeholder 11">
            <a:extLst>
              <a:ext uri="{FF2B5EF4-FFF2-40B4-BE49-F238E27FC236}">
                <a16:creationId xmlns:a16="http://schemas.microsoft.com/office/drawing/2014/main" id="{089EFCD3-B452-A461-BF74-20BA8EA4D118}"/>
              </a:ext>
            </a:extLst>
          </p:cNvPr>
          <p:cNvSpPr txBox="1">
            <a:spLocks/>
          </p:cNvSpPr>
          <p:nvPr/>
        </p:nvSpPr>
        <p:spPr>
          <a:xfrm>
            <a:off x="304798" y="1538177"/>
            <a:ext cx="3474720" cy="1370755"/>
          </a:xfrm>
          <a:prstGeom prst="roundRect">
            <a:avLst>
              <a:gd name="adj" fmla="val 2070"/>
            </a:avLst>
          </a:prstGeom>
          <a:solidFill>
            <a:srgbClr val="F9CEB5"/>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922F11"/>
                </a:solidFill>
              </a:rPr>
              <a:t>Reduce Added Sugars</a:t>
            </a:r>
          </a:p>
          <a:p>
            <a:r>
              <a:rPr lang="en-US" sz="1200" b="0" i="0" u="none" strike="noStrike">
                <a:solidFill>
                  <a:srgbClr val="922F11"/>
                </a:solidFill>
                <a:effectLst/>
              </a:rPr>
              <a:t>Reduce added sugars: ≥ 67% of </a:t>
            </a:r>
            <a:br>
              <a:rPr lang="en-US" sz="1200" b="0" i="0" u="none" strike="noStrike">
                <a:solidFill>
                  <a:srgbClr val="922F11"/>
                </a:solidFill>
                <a:effectLst/>
              </a:rPr>
            </a:br>
            <a:r>
              <a:rPr lang="en-US" sz="1200" b="0" i="0" u="none" strike="noStrike">
                <a:solidFill>
                  <a:srgbClr val="922F11"/>
                </a:solidFill>
                <a:effectLst/>
              </a:rPr>
              <a:t>beverage portfolio volume will have </a:t>
            </a:r>
            <a:br>
              <a:rPr lang="en-US" sz="1200" b="0" i="0" u="none" strike="noStrike">
                <a:solidFill>
                  <a:srgbClr val="922F11"/>
                </a:solidFill>
                <a:effectLst/>
              </a:rPr>
            </a:br>
            <a:r>
              <a:rPr lang="en-US" sz="1200" b="0" i="0" u="none" strike="noStrike">
                <a:solidFill>
                  <a:srgbClr val="922F11"/>
                </a:solidFill>
                <a:effectLst/>
              </a:rPr>
              <a:t>≤100 Calories from added sugars </a:t>
            </a:r>
            <a:br>
              <a:rPr lang="en-US" sz="1200" b="0" i="0" u="none" strike="noStrike">
                <a:solidFill>
                  <a:srgbClr val="922F11"/>
                </a:solidFill>
                <a:effectLst/>
              </a:rPr>
            </a:br>
            <a:r>
              <a:rPr lang="en-US" sz="1200" b="0" i="0" u="none" strike="noStrike">
                <a:solidFill>
                  <a:srgbClr val="922F11"/>
                </a:solidFill>
                <a:effectLst/>
              </a:rPr>
              <a:t>per 12oz. </a:t>
            </a:r>
            <a:r>
              <a:rPr lang="en-US" sz="1200">
                <a:solidFill>
                  <a:srgbClr val="922F11"/>
                </a:solidFill>
              </a:rPr>
              <a:t>s</a:t>
            </a:r>
            <a:r>
              <a:rPr lang="en-US" sz="1200" b="0" i="0" u="none" strike="noStrike">
                <a:solidFill>
                  <a:srgbClr val="922F11"/>
                </a:solidFill>
                <a:effectLst/>
              </a:rPr>
              <a:t>erving by 2025*</a:t>
            </a:r>
          </a:p>
        </p:txBody>
      </p:sp>
      <p:sp>
        <p:nvSpPr>
          <p:cNvPr id="16" name="Text Placeholder 11">
            <a:extLst>
              <a:ext uri="{FF2B5EF4-FFF2-40B4-BE49-F238E27FC236}">
                <a16:creationId xmlns:a16="http://schemas.microsoft.com/office/drawing/2014/main" id="{5887E0CF-AF71-FD3E-F5CE-1F9EA9507DDE}"/>
              </a:ext>
            </a:extLst>
          </p:cNvPr>
          <p:cNvSpPr txBox="1">
            <a:spLocks/>
          </p:cNvSpPr>
          <p:nvPr/>
        </p:nvSpPr>
        <p:spPr>
          <a:xfrm>
            <a:off x="304798" y="3032061"/>
            <a:ext cx="3474720" cy="1509170"/>
          </a:xfrm>
          <a:prstGeom prst="roundRect">
            <a:avLst>
              <a:gd name="adj" fmla="val 2070"/>
            </a:avLst>
          </a:prstGeom>
          <a:solidFill>
            <a:srgbClr val="F9CEB5"/>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922F11"/>
                </a:solidFill>
              </a:rPr>
              <a:t>Reduce Saturated Fats</a:t>
            </a:r>
          </a:p>
          <a:p>
            <a:r>
              <a:rPr lang="en-US" sz="1200" b="0" i="0" u="none" strike="noStrike">
                <a:solidFill>
                  <a:srgbClr val="922F11"/>
                </a:solidFill>
                <a:effectLst/>
              </a:rPr>
              <a:t>Reduce saturated fats: ≥ 75% of convenient foods portfolio volume will not exceed 1.1 grams of saturated fat per 100 Calories by 2025*</a:t>
            </a:r>
          </a:p>
        </p:txBody>
      </p:sp>
      <p:sp>
        <p:nvSpPr>
          <p:cNvPr id="17" name="Text Placeholder 4">
            <a:extLst>
              <a:ext uri="{FF2B5EF4-FFF2-40B4-BE49-F238E27FC236}">
                <a16:creationId xmlns:a16="http://schemas.microsoft.com/office/drawing/2014/main" id="{ADC6F333-094B-CA1D-767A-21514366F694}"/>
              </a:ext>
            </a:extLst>
          </p:cNvPr>
          <p:cNvSpPr txBox="1">
            <a:spLocks/>
          </p:cNvSpPr>
          <p:nvPr/>
        </p:nvSpPr>
        <p:spPr>
          <a:xfrm>
            <a:off x="419231" y="4280463"/>
            <a:ext cx="3263177" cy="260767"/>
          </a:xfrm>
          <a:prstGeom prst="rect">
            <a:avLst/>
          </a:prstGeom>
          <a:noFill/>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EF6D26"/>
                </a:solidFill>
              </a:rPr>
              <a:t>*Our global results are based on our Top 23 convenient foods markets</a:t>
            </a:r>
          </a:p>
        </p:txBody>
      </p:sp>
      <p:sp>
        <p:nvSpPr>
          <p:cNvPr id="18" name="Text Placeholder 11">
            <a:extLst>
              <a:ext uri="{FF2B5EF4-FFF2-40B4-BE49-F238E27FC236}">
                <a16:creationId xmlns:a16="http://schemas.microsoft.com/office/drawing/2014/main" id="{9BE8F2E8-37C9-C960-F8BC-3AC9CC67E0C6}"/>
              </a:ext>
            </a:extLst>
          </p:cNvPr>
          <p:cNvSpPr txBox="1">
            <a:spLocks/>
          </p:cNvSpPr>
          <p:nvPr/>
        </p:nvSpPr>
        <p:spPr>
          <a:xfrm>
            <a:off x="304798" y="4664360"/>
            <a:ext cx="3474720" cy="1576952"/>
          </a:xfrm>
          <a:prstGeom prst="roundRect">
            <a:avLst>
              <a:gd name="adj" fmla="val 2070"/>
            </a:avLst>
          </a:prstGeom>
          <a:solidFill>
            <a:srgbClr val="F9CEB5"/>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922F11"/>
                </a:solidFill>
              </a:rPr>
              <a:t>Planet &amp; People Brands</a:t>
            </a:r>
          </a:p>
          <a:p>
            <a:r>
              <a:rPr lang="en-US" sz="1200" b="0" i="0" u="none" strike="noStrike">
                <a:solidFill>
                  <a:srgbClr val="922F11"/>
                </a:solidFill>
                <a:effectLst/>
              </a:rPr>
              <a:t>Leverage our scaled brands to embody and amplify positive outcomes for the planet and people, including empowering consumers with transparent environmental labeling on our key products*</a:t>
            </a:r>
          </a:p>
        </p:txBody>
      </p:sp>
      <p:sp>
        <p:nvSpPr>
          <p:cNvPr id="19" name="Text Placeholder 11">
            <a:extLst>
              <a:ext uri="{FF2B5EF4-FFF2-40B4-BE49-F238E27FC236}">
                <a16:creationId xmlns:a16="http://schemas.microsoft.com/office/drawing/2014/main" id="{8C1014C0-90A9-3B18-5241-41BDD6AE8F06}"/>
              </a:ext>
            </a:extLst>
          </p:cNvPr>
          <p:cNvSpPr txBox="1">
            <a:spLocks/>
          </p:cNvSpPr>
          <p:nvPr/>
        </p:nvSpPr>
        <p:spPr>
          <a:xfrm>
            <a:off x="3909235" y="1538176"/>
            <a:ext cx="3474720" cy="2289544"/>
          </a:xfrm>
          <a:prstGeom prst="roundRect">
            <a:avLst>
              <a:gd name="adj" fmla="val 2070"/>
            </a:avLst>
          </a:prstGeom>
          <a:solidFill>
            <a:srgbClr val="F9CEB5"/>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922F11"/>
                </a:solidFill>
              </a:rPr>
              <a:t>Reduce Sodium</a:t>
            </a:r>
          </a:p>
          <a:p>
            <a:r>
              <a:rPr lang="en-US" sz="1200" b="0" i="0" u="none" strike="noStrike">
                <a:solidFill>
                  <a:srgbClr val="922F11"/>
                </a:solidFill>
                <a:effectLst/>
              </a:rPr>
              <a:t>Reduce sodium: ≥ 75% of convenient </a:t>
            </a:r>
            <a:br>
              <a:rPr lang="en-US" sz="1200" b="0" i="0" u="none" strike="noStrike">
                <a:solidFill>
                  <a:srgbClr val="922F11"/>
                </a:solidFill>
                <a:effectLst/>
              </a:rPr>
            </a:br>
            <a:r>
              <a:rPr lang="en-US" sz="1200" b="0" i="0" u="none" strike="noStrike">
                <a:solidFill>
                  <a:srgbClr val="922F11"/>
                </a:solidFill>
                <a:effectLst/>
              </a:rPr>
              <a:t>foods portfolio volume will not exceed </a:t>
            </a:r>
            <a:br>
              <a:rPr lang="en-US" sz="1200" b="0" i="0" u="none" strike="noStrike">
                <a:solidFill>
                  <a:srgbClr val="922F11"/>
                </a:solidFill>
                <a:effectLst/>
              </a:rPr>
            </a:br>
            <a:r>
              <a:rPr lang="en-US" sz="1200" b="0" i="0" u="none" strike="noStrike">
                <a:solidFill>
                  <a:srgbClr val="922F11"/>
                </a:solidFill>
                <a:effectLst/>
              </a:rPr>
              <a:t>1.3 milligrams of sodium per Calorie by 2025*</a:t>
            </a:r>
          </a:p>
          <a:p>
            <a:br>
              <a:rPr lang="en-US" sz="1200">
                <a:solidFill>
                  <a:srgbClr val="922F11"/>
                </a:solidFill>
              </a:rPr>
            </a:br>
            <a:br>
              <a:rPr lang="en-US" sz="1200">
                <a:solidFill>
                  <a:srgbClr val="922F11"/>
                </a:solidFill>
              </a:rPr>
            </a:br>
            <a:r>
              <a:rPr lang="en-US" sz="1200" b="0" i="0" u="none" strike="noStrike">
                <a:solidFill>
                  <a:srgbClr val="922F11"/>
                </a:solidFill>
                <a:effectLst/>
              </a:rPr>
              <a:t>Reduce sodium: ≥ 75% of our global convenient foods portfolio volume meet or </a:t>
            </a:r>
            <a:br>
              <a:rPr lang="en-US" sz="1200" b="0" i="0" u="none" strike="noStrike">
                <a:solidFill>
                  <a:srgbClr val="922F11"/>
                </a:solidFill>
                <a:effectLst/>
              </a:rPr>
            </a:br>
            <a:r>
              <a:rPr lang="en-US" sz="1200" b="0" i="0" u="none" strike="noStrike">
                <a:solidFill>
                  <a:srgbClr val="922F11"/>
                </a:solidFill>
                <a:effectLst/>
              </a:rPr>
              <a:t>be below category sodium targets by 2030*</a:t>
            </a:r>
          </a:p>
          <a:p>
            <a:endParaRPr lang="en-US" sz="1200" b="0" i="0" u="none" strike="noStrike">
              <a:solidFill>
                <a:srgbClr val="922F11"/>
              </a:solidFill>
              <a:effectLst/>
            </a:endParaRPr>
          </a:p>
          <a:p>
            <a:endParaRPr lang="en-US" sz="1200" b="0" i="0" u="none" strike="noStrike">
              <a:solidFill>
                <a:srgbClr val="922F11"/>
              </a:solidFill>
              <a:effectLst/>
            </a:endParaRPr>
          </a:p>
        </p:txBody>
      </p:sp>
      <p:sp>
        <p:nvSpPr>
          <p:cNvPr id="20" name="Text Placeholder 11">
            <a:extLst>
              <a:ext uri="{FF2B5EF4-FFF2-40B4-BE49-F238E27FC236}">
                <a16:creationId xmlns:a16="http://schemas.microsoft.com/office/drawing/2014/main" id="{6D808547-8C17-EB72-F2B0-4AA94F4E9CF5}"/>
              </a:ext>
            </a:extLst>
          </p:cNvPr>
          <p:cNvSpPr txBox="1">
            <a:spLocks/>
          </p:cNvSpPr>
          <p:nvPr/>
        </p:nvSpPr>
        <p:spPr>
          <a:xfrm>
            <a:off x="3909235" y="3951767"/>
            <a:ext cx="3474720" cy="2289544"/>
          </a:xfrm>
          <a:prstGeom prst="roundRect">
            <a:avLst>
              <a:gd name="adj" fmla="val 2070"/>
            </a:avLst>
          </a:prstGeom>
          <a:solidFill>
            <a:srgbClr val="F9CEB5"/>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922F11"/>
                </a:solidFill>
              </a:rPr>
              <a:t>Diverse Ingredients</a:t>
            </a:r>
          </a:p>
          <a:p>
            <a:r>
              <a:rPr lang="en-US" sz="1200" b="0" i="0" u="none" strike="noStrike">
                <a:solidFill>
                  <a:srgbClr val="922F11"/>
                </a:solidFill>
                <a:effectLst/>
              </a:rPr>
              <a:t>Deliver 145 billion portions of diverse ingredients annually in our global convenient foods portfolio; such as legumes, whole grains, plant-based proteins, fruits and vegetables, and nuts and seeds. Each </a:t>
            </a:r>
            <a:br>
              <a:rPr lang="en-US" sz="1200" b="0" i="0" u="none" strike="noStrike">
                <a:solidFill>
                  <a:srgbClr val="922F11"/>
                </a:solidFill>
                <a:effectLst/>
              </a:rPr>
            </a:br>
            <a:r>
              <a:rPr lang="en-US" sz="1200" b="0" i="0" u="none" strike="noStrike">
                <a:solidFill>
                  <a:srgbClr val="922F11"/>
                </a:solidFill>
                <a:effectLst/>
              </a:rPr>
              <a:t>portion will provide approximately </a:t>
            </a:r>
            <a:br>
              <a:rPr lang="en-US" sz="1200" b="0" i="0" u="none" strike="noStrike">
                <a:solidFill>
                  <a:srgbClr val="922F11"/>
                </a:solidFill>
                <a:effectLst/>
              </a:rPr>
            </a:br>
            <a:r>
              <a:rPr lang="en-US" sz="1200" b="0" i="0" u="none" strike="noStrike">
                <a:solidFill>
                  <a:srgbClr val="922F11"/>
                </a:solidFill>
                <a:effectLst/>
              </a:rPr>
              <a:t>10% of the suggested daily amount </a:t>
            </a:r>
            <a:br>
              <a:rPr lang="en-US" sz="1200" b="0" i="0" u="none" strike="noStrike">
                <a:solidFill>
                  <a:srgbClr val="922F11"/>
                </a:solidFill>
                <a:effectLst/>
              </a:rPr>
            </a:br>
            <a:r>
              <a:rPr lang="en-US" sz="1200" b="0" i="0" u="none" strike="noStrike">
                <a:solidFill>
                  <a:srgbClr val="922F11"/>
                </a:solidFill>
                <a:effectLst/>
              </a:rPr>
              <a:t>of a diverse ingredient*</a:t>
            </a:r>
          </a:p>
          <a:p>
            <a:endParaRPr lang="en-US" sz="1200" b="0" i="0" u="none" strike="noStrike">
              <a:solidFill>
                <a:srgbClr val="922F11"/>
              </a:solidFill>
              <a:effectLst/>
            </a:endParaRPr>
          </a:p>
        </p:txBody>
      </p:sp>
      <p:sp>
        <p:nvSpPr>
          <p:cNvPr id="21" name="Text Placeholder 4">
            <a:extLst>
              <a:ext uri="{FF2B5EF4-FFF2-40B4-BE49-F238E27FC236}">
                <a16:creationId xmlns:a16="http://schemas.microsoft.com/office/drawing/2014/main" id="{F6BE439C-93CF-A3D3-5985-0D8647F2EC8F}"/>
              </a:ext>
            </a:extLst>
          </p:cNvPr>
          <p:cNvSpPr txBox="1">
            <a:spLocks/>
          </p:cNvSpPr>
          <p:nvPr/>
        </p:nvSpPr>
        <p:spPr>
          <a:xfrm>
            <a:off x="419231" y="2648165"/>
            <a:ext cx="3263177" cy="260767"/>
          </a:xfrm>
          <a:prstGeom prst="rect">
            <a:avLst/>
          </a:prstGeom>
          <a:noFill/>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EF6D26"/>
                </a:solidFill>
              </a:rPr>
              <a:t>*Our global results are based on our Top 23 convenient foods markets</a:t>
            </a:r>
          </a:p>
        </p:txBody>
      </p:sp>
      <p:sp>
        <p:nvSpPr>
          <p:cNvPr id="22" name="Text Placeholder 4">
            <a:extLst>
              <a:ext uri="{FF2B5EF4-FFF2-40B4-BE49-F238E27FC236}">
                <a16:creationId xmlns:a16="http://schemas.microsoft.com/office/drawing/2014/main" id="{7973DAF5-1EFE-832A-98B2-D6D9417E8254}"/>
              </a:ext>
            </a:extLst>
          </p:cNvPr>
          <p:cNvSpPr txBox="1">
            <a:spLocks/>
          </p:cNvSpPr>
          <p:nvPr/>
        </p:nvSpPr>
        <p:spPr>
          <a:xfrm>
            <a:off x="419231" y="5980544"/>
            <a:ext cx="3263177" cy="260767"/>
          </a:xfrm>
          <a:prstGeom prst="rect">
            <a:avLst/>
          </a:prstGeom>
          <a:noFill/>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EF6D26"/>
                </a:solidFill>
              </a:rPr>
              <a:t>*Our global results are based on our Top 23 convenient foods markets</a:t>
            </a:r>
          </a:p>
        </p:txBody>
      </p:sp>
      <p:sp>
        <p:nvSpPr>
          <p:cNvPr id="23" name="Text Placeholder 4">
            <a:extLst>
              <a:ext uri="{FF2B5EF4-FFF2-40B4-BE49-F238E27FC236}">
                <a16:creationId xmlns:a16="http://schemas.microsoft.com/office/drawing/2014/main" id="{8F5146E4-7B52-4BF1-FF5E-BE4B9B28A8F1}"/>
              </a:ext>
            </a:extLst>
          </p:cNvPr>
          <p:cNvSpPr txBox="1">
            <a:spLocks/>
          </p:cNvSpPr>
          <p:nvPr/>
        </p:nvSpPr>
        <p:spPr>
          <a:xfrm>
            <a:off x="4015006" y="2504827"/>
            <a:ext cx="3263177" cy="260767"/>
          </a:xfrm>
          <a:prstGeom prst="rect">
            <a:avLst/>
          </a:prstGeom>
          <a:noFill/>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EF6D26"/>
                </a:solidFill>
              </a:rPr>
              <a:t>*Our global results are based on our Top 23 convenient foods markets</a:t>
            </a:r>
          </a:p>
        </p:txBody>
      </p:sp>
      <p:sp>
        <p:nvSpPr>
          <p:cNvPr id="24" name="Text Placeholder 4">
            <a:extLst>
              <a:ext uri="{FF2B5EF4-FFF2-40B4-BE49-F238E27FC236}">
                <a16:creationId xmlns:a16="http://schemas.microsoft.com/office/drawing/2014/main" id="{2624EEB2-F8F8-0C98-5D34-1B6D48DBF98C}"/>
              </a:ext>
            </a:extLst>
          </p:cNvPr>
          <p:cNvSpPr txBox="1">
            <a:spLocks/>
          </p:cNvSpPr>
          <p:nvPr/>
        </p:nvSpPr>
        <p:spPr>
          <a:xfrm>
            <a:off x="4015006" y="3566953"/>
            <a:ext cx="3263177" cy="260767"/>
          </a:xfrm>
          <a:prstGeom prst="rect">
            <a:avLst/>
          </a:prstGeom>
          <a:noFill/>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EF6D26"/>
                </a:solidFill>
              </a:rPr>
              <a:t>*Our global results are based on our Top 23 convenient foods markets. Refer to the Nutrition ESG Topics A-Z page for complete list of food categories</a:t>
            </a:r>
          </a:p>
        </p:txBody>
      </p:sp>
      <p:sp>
        <p:nvSpPr>
          <p:cNvPr id="25" name="Text Placeholder 4">
            <a:extLst>
              <a:ext uri="{FF2B5EF4-FFF2-40B4-BE49-F238E27FC236}">
                <a16:creationId xmlns:a16="http://schemas.microsoft.com/office/drawing/2014/main" id="{855555DB-1157-8E92-15A5-645A96852718}"/>
              </a:ext>
            </a:extLst>
          </p:cNvPr>
          <p:cNvSpPr txBox="1">
            <a:spLocks/>
          </p:cNvSpPr>
          <p:nvPr/>
        </p:nvSpPr>
        <p:spPr>
          <a:xfrm>
            <a:off x="4015006" y="5980543"/>
            <a:ext cx="3263177" cy="260767"/>
          </a:xfrm>
          <a:prstGeom prst="rect">
            <a:avLst/>
          </a:prstGeom>
          <a:noFill/>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
              </a:lnSpc>
            </a:pPr>
            <a:r>
              <a:rPr lang="en-US" sz="600" b="0">
                <a:solidFill>
                  <a:srgbClr val="EF6D26"/>
                </a:solidFill>
              </a:rPr>
              <a:t>*Our global results are based on our Top 23 convenient foods markets</a:t>
            </a:r>
          </a:p>
        </p:txBody>
      </p:sp>
      <p:sp>
        <p:nvSpPr>
          <p:cNvPr id="4" name="TextBox 3">
            <a:extLst>
              <a:ext uri="{FF2B5EF4-FFF2-40B4-BE49-F238E27FC236}">
                <a16:creationId xmlns:a16="http://schemas.microsoft.com/office/drawing/2014/main" id="{140F496C-6B03-7BE9-4509-24A629FDD887}"/>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Gilroy Medium" panose="00000600000000000000" pitchFamily="50" charset="0"/>
              </a:rPr>
              <a:pPr algn="r"/>
              <a:t>15</a:t>
            </a:fld>
            <a:endParaRPr lang="en-US" sz="1350">
              <a:solidFill>
                <a:schemeClr val="bg1"/>
              </a:solidFill>
              <a:latin typeface="Gilroy Medium" panose="00000600000000000000" pitchFamily="50" charset="0"/>
            </a:endParaRPr>
          </a:p>
        </p:txBody>
      </p:sp>
      <p:sp>
        <p:nvSpPr>
          <p:cNvPr id="5" name="Round Single Corner Rectangle 4">
            <a:hlinkClick r:id="rId3"/>
            <a:extLst>
              <a:ext uri="{FF2B5EF4-FFF2-40B4-BE49-F238E27FC236}">
                <a16:creationId xmlns:a16="http://schemas.microsoft.com/office/drawing/2014/main" id="{0F5BD67A-CCEE-137A-33E4-01B5B0CCE057}"/>
              </a:ext>
            </a:extLst>
          </p:cNvPr>
          <p:cNvSpPr/>
          <p:nvPr/>
        </p:nvSpPr>
        <p:spPr>
          <a:xfrm rot="10800000">
            <a:off x="606638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7B2EF0D-73DE-F563-95A0-F8B14CEE9713}"/>
              </a:ext>
            </a:extLst>
          </p:cNvPr>
          <p:cNvGrpSpPr/>
          <p:nvPr/>
        </p:nvGrpSpPr>
        <p:grpSpPr>
          <a:xfrm>
            <a:off x="6149095" y="444348"/>
            <a:ext cx="1466160" cy="320512"/>
            <a:chOff x="10615518" y="130531"/>
            <a:chExt cx="1466160" cy="320512"/>
          </a:xfrm>
        </p:grpSpPr>
        <p:sp>
          <p:nvSpPr>
            <p:cNvPr id="7" name="Rounded Rectangle 6">
              <a:hlinkClick r:id="rId3"/>
              <a:extLst>
                <a:ext uri="{FF2B5EF4-FFF2-40B4-BE49-F238E27FC236}">
                  <a16:creationId xmlns:a16="http://schemas.microsoft.com/office/drawing/2014/main" id="{E4D59FF8-1D8F-B871-9575-B5D5CB907F46}"/>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a:t>ESG Topics A-Z</a:t>
              </a:r>
            </a:p>
          </p:txBody>
        </p:sp>
        <p:sp>
          <p:nvSpPr>
            <p:cNvPr id="8" name="Half Frame 7">
              <a:extLst>
                <a:ext uri="{FF2B5EF4-FFF2-40B4-BE49-F238E27FC236}">
                  <a16:creationId xmlns:a16="http://schemas.microsoft.com/office/drawing/2014/main" id="{2A46A065-FCC9-D873-DDF3-A7AE0673F054}"/>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TextBox 8">
            <a:extLst>
              <a:ext uri="{FF2B5EF4-FFF2-40B4-BE49-F238E27FC236}">
                <a16:creationId xmlns:a16="http://schemas.microsoft.com/office/drawing/2014/main" id="{DC94DBCB-818A-61E7-F716-05FB3AD7EF07}"/>
              </a:ext>
            </a:extLst>
          </p:cNvPr>
          <p:cNvSpPr txBox="1"/>
          <p:nvPr/>
        </p:nvSpPr>
        <p:spPr>
          <a:xfrm>
            <a:off x="6256890" y="93959"/>
            <a:ext cx="1264745" cy="307777"/>
          </a:xfrm>
          <a:prstGeom prst="rect">
            <a:avLst/>
          </a:prstGeom>
          <a:noFill/>
        </p:spPr>
        <p:txBody>
          <a:bodyPr wrap="square" lIns="0" tIns="0" rIns="0" bIns="0">
            <a:spAutoFit/>
          </a:bodyPr>
          <a:lstStyle/>
          <a:p>
            <a:pPr marL="0" indent="0" algn="ctr">
              <a:buNone/>
            </a:pPr>
            <a:r>
              <a:rPr lang="en-US" sz="1000">
                <a:solidFill>
                  <a:srgbClr val="2B660E"/>
                </a:solidFill>
                <a:latin typeface="Gilroy Medium" panose="00000600000000000000" pitchFamily="50" charset="0"/>
                <a:cs typeface="Arial" panose="020B0604020202020204" pitchFamily="34" charset="0"/>
              </a:rPr>
              <a:t>For a full list of pep+ </a:t>
            </a:r>
            <a:br>
              <a:rPr lang="en-US" sz="1000">
                <a:solidFill>
                  <a:srgbClr val="2B660E"/>
                </a:solidFill>
                <a:latin typeface="Gilroy Medium" panose="00000600000000000000" pitchFamily="50" charset="0"/>
                <a:cs typeface="Arial" panose="020B0604020202020204" pitchFamily="34" charset="0"/>
              </a:rPr>
            </a:br>
            <a:r>
              <a:rPr lang="en-US" sz="1000">
                <a:solidFill>
                  <a:srgbClr val="2B660E"/>
                </a:solidFill>
                <a:latin typeface="Gilroy Medium" panose="00000600000000000000" pitchFamily="50" charset="0"/>
                <a:cs typeface="Arial" panose="020B0604020202020204" pitchFamily="34" charset="0"/>
              </a:rPr>
              <a:t>goals, click here</a:t>
            </a:r>
            <a:endParaRPr lang="en-US" sz="1000" i="0">
              <a:solidFill>
                <a:srgbClr val="2B660E"/>
              </a:solidFill>
              <a:latin typeface="Gilroy Medium" panose="00000600000000000000" pitchFamily="50" charset="0"/>
              <a:cs typeface="Arial" panose="020B0604020202020204" pitchFamily="34" charset="0"/>
            </a:endParaRPr>
          </a:p>
        </p:txBody>
      </p:sp>
      <p:pic>
        <p:nvPicPr>
          <p:cNvPr id="30" name="Picture 29" descr="A group of white squares and arrows on an orange circle&#10;&#10;Description automatically generated">
            <a:extLst>
              <a:ext uri="{FF2B5EF4-FFF2-40B4-BE49-F238E27FC236}">
                <a16:creationId xmlns:a16="http://schemas.microsoft.com/office/drawing/2014/main" id="{5168B19E-7B90-8C53-77ED-57BBFC8750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7017" y="1609856"/>
            <a:ext cx="682324" cy="680954"/>
          </a:xfrm>
          <a:prstGeom prst="rect">
            <a:avLst/>
          </a:prstGeom>
        </p:spPr>
      </p:pic>
      <p:pic>
        <p:nvPicPr>
          <p:cNvPr id="32" name="Picture 31" descr="A salt shaker with arrows and a black background&#10;&#10;Description automatically generated">
            <a:extLst>
              <a:ext uri="{FF2B5EF4-FFF2-40B4-BE49-F238E27FC236}">
                <a16:creationId xmlns:a16="http://schemas.microsoft.com/office/drawing/2014/main" id="{D76092B0-8845-9585-0DD4-D3E32FE08F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1852" y="1609856"/>
            <a:ext cx="682324" cy="682324"/>
          </a:xfrm>
          <a:prstGeom prst="rect">
            <a:avLst/>
          </a:prstGeom>
        </p:spPr>
      </p:pic>
      <p:pic>
        <p:nvPicPr>
          <p:cNvPr id="36" name="Picture 35">
            <a:extLst>
              <a:ext uri="{FF2B5EF4-FFF2-40B4-BE49-F238E27FC236}">
                <a16:creationId xmlns:a16="http://schemas.microsoft.com/office/drawing/2014/main" id="{0B67B45D-70DC-8943-90BF-443F96F575C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896272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D336F216-35D7-2242-8334-8772D430B02A}"/>
              </a:ext>
            </a:extLst>
          </p:cNvPr>
          <p:cNvSpPr/>
          <p:nvPr/>
        </p:nvSpPr>
        <p:spPr>
          <a:xfrm>
            <a:off x="4856481" y="301309"/>
            <a:ext cx="7030717" cy="5981700"/>
          </a:xfrm>
          <a:prstGeom prst="roundRect">
            <a:avLst>
              <a:gd name="adj" fmla="val 1574"/>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green leaves&#10;&#10;Description automatically generated">
            <a:extLst>
              <a:ext uri="{FF2B5EF4-FFF2-40B4-BE49-F238E27FC236}">
                <a16:creationId xmlns:a16="http://schemas.microsoft.com/office/drawing/2014/main" id="{9306F2FC-A14B-8F01-E508-28825DF39DB2}"/>
              </a:ext>
            </a:extLst>
          </p:cNvPr>
          <p:cNvPicPr>
            <a:picLocks noChangeAspect="1"/>
          </p:cNvPicPr>
          <p:nvPr/>
        </p:nvPicPr>
        <p:blipFill rotWithShape="1">
          <a:blip r:embed="rId3"/>
          <a:srcRect l="33544" r="98" b="40540"/>
          <a:stretch>
            <a:fillRect/>
          </a:stretch>
        </p:blipFill>
        <p:spPr>
          <a:xfrm>
            <a:off x="4858837" y="3557125"/>
            <a:ext cx="4194051" cy="2724143"/>
          </a:xfrm>
          <a:prstGeom prst="rect">
            <a:avLst/>
          </a:prstGeom>
        </p:spPr>
      </p:pic>
      <p:pic>
        <p:nvPicPr>
          <p:cNvPr id="5" name="Picture 4" descr="A group of green leaves&#10;&#10;Description automatically generated">
            <a:extLst>
              <a:ext uri="{FF2B5EF4-FFF2-40B4-BE49-F238E27FC236}">
                <a16:creationId xmlns:a16="http://schemas.microsoft.com/office/drawing/2014/main" id="{A95B3C74-8AB4-F6ED-F60C-9C6EF7A746BC}"/>
              </a:ext>
            </a:extLst>
          </p:cNvPr>
          <p:cNvPicPr>
            <a:picLocks noChangeAspect="1"/>
          </p:cNvPicPr>
          <p:nvPr/>
        </p:nvPicPr>
        <p:blipFill rotWithShape="1">
          <a:blip r:embed="rId3"/>
          <a:srcRect l="29482" t="-1" b="22855"/>
          <a:stretch/>
        </p:blipFill>
        <p:spPr>
          <a:xfrm rot="10800000">
            <a:off x="7430258" y="313110"/>
            <a:ext cx="4456939" cy="3534423"/>
          </a:xfrm>
          <a:prstGeom prst="rect">
            <a:avLst/>
          </a:prstGeom>
        </p:spPr>
      </p:pic>
      <p:sp>
        <p:nvSpPr>
          <p:cNvPr id="33" name="Content Placeholder 32">
            <a:extLst>
              <a:ext uri="{FF2B5EF4-FFF2-40B4-BE49-F238E27FC236}">
                <a16:creationId xmlns:a16="http://schemas.microsoft.com/office/drawing/2014/main" id="{E1E70A24-C118-14D6-E64C-1F95846D774E}"/>
              </a:ext>
            </a:extLst>
          </p:cNvPr>
          <p:cNvSpPr>
            <a:spLocks noGrp="1"/>
          </p:cNvSpPr>
          <p:nvPr>
            <p:ph sz="quarter" idx="12"/>
          </p:nvPr>
        </p:nvSpPr>
        <p:spPr>
          <a:xfrm>
            <a:off x="304800" y="1724628"/>
            <a:ext cx="4094480" cy="3914172"/>
          </a:xfrm>
        </p:spPr>
        <p:txBody>
          <a:bodyPr/>
          <a:lstStyle/>
          <a:p>
            <a:pPr>
              <a:spcBef>
                <a:spcPts val="1000"/>
              </a:spcBef>
            </a:pPr>
            <a:r>
              <a:rPr lang="en-US">
                <a:solidFill>
                  <a:srgbClr val="2B660F"/>
                </a:solidFill>
              </a:rPr>
              <a:t>We look to align our pep+ goals with our customer’s sustainability priorities through a </a:t>
            </a:r>
            <a:r>
              <a:rPr lang="en-US" b="1">
                <a:solidFill>
                  <a:srgbClr val="2B660F"/>
                </a:solidFill>
              </a:rPr>
              <a:t>Common Goals Matrix </a:t>
            </a:r>
            <a:r>
              <a:rPr lang="en-US">
                <a:solidFill>
                  <a:srgbClr val="2B660F"/>
                </a:solidFill>
              </a:rPr>
              <a:t>designed for most partners.  </a:t>
            </a:r>
          </a:p>
          <a:p>
            <a:pPr>
              <a:spcBef>
                <a:spcPts val="1000"/>
              </a:spcBef>
            </a:pPr>
            <a:r>
              <a:rPr lang="en-US">
                <a:solidFill>
                  <a:srgbClr val="2B660F"/>
                </a:solidFill>
              </a:rPr>
              <a:t>These common goals reflect an understanding of the interconnectedness to aid your business planning sessions for customer growth and value.</a:t>
            </a:r>
          </a:p>
          <a:p>
            <a:pPr>
              <a:spcBef>
                <a:spcPts val="1000"/>
              </a:spcBef>
            </a:pPr>
            <a:r>
              <a:rPr lang="en-US">
                <a:solidFill>
                  <a:srgbClr val="2B660F"/>
                </a:solidFill>
              </a:rPr>
              <a:t>Use the link </a:t>
            </a:r>
            <a:r>
              <a:rPr lang="en-US">
                <a:solidFill>
                  <a:srgbClr val="2B660F"/>
                </a:solidFill>
                <a:hlinkClick r:id="rId4">
                  <a:extLst>
                    <a:ext uri="{A12FA001-AC4F-418D-AE19-62706E023703}">
                      <ahyp:hlinkClr xmlns:ahyp="http://schemas.microsoft.com/office/drawing/2018/hyperlinkcolor" val="tx"/>
                    </a:ext>
                  </a:extLst>
                </a:hlinkClick>
              </a:rPr>
              <a:t>here</a:t>
            </a:r>
            <a:r>
              <a:rPr lang="en-US">
                <a:solidFill>
                  <a:srgbClr val="2B660F"/>
                </a:solidFill>
              </a:rPr>
              <a:t> for access to top </a:t>
            </a:r>
            <a:br>
              <a:rPr lang="en-US">
                <a:solidFill>
                  <a:srgbClr val="2B660F"/>
                </a:solidFill>
              </a:rPr>
            </a:br>
            <a:r>
              <a:rPr lang="en-US">
                <a:solidFill>
                  <a:srgbClr val="2B660F"/>
                </a:solidFill>
              </a:rPr>
              <a:t>National and Division customers.</a:t>
            </a:r>
            <a:endParaRPr lang="en-US"/>
          </a:p>
        </p:txBody>
      </p:sp>
      <p:sp>
        <p:nvSpPr>
          <p:cNvPr id="22" name="Title 27">
            <a:extLst>
              <a:ext uri="{FF2B5EF4-FFF2-40B4-BE49-F238E27FC236}">
                <a16:creationId xmlns:a16="http://schemas.microsoft.com/office/drawing/2014/main" id="{D08CF147-F609-7F20-C507-01C4431A231E}"/>
              </a:ext>
            </a:extLst>
          </p:cNvPr>
          <p:cNvSpPr txBox="1">
            <a:spLocks/>
          </p:cNvSpPr>
          <p:nvPr/>
        </p:nvSpPr>
        <p:spPr>
          <a:xfrm>
            <a:off x="304800" y="313111"/>
            <a:ext cx="3688078"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5A8C0E"/>
                </a:solidFill>
              </a:rPr>
              <a:t>Customer common goals matrix</a:t>
            </a:r>
          </a:p>
        </p:txBody>
      </p:sp>
      <p:grpSp>
        <p:nvGrpSpPr>
          <p:cNvPr id="27" name="Group 26">
            <a:extLst>
              <a:ext uri="{FF2B5EF4-FFF2-40B4-BE49-F238E27FC236}">
                <a16:creationId xmlns:a16="http://schemas.microsoft.com/office/drawing/2014/main" id="{2485FD9B-D1D4-1F8A-44FC-64AE9ABB72A6}"/>
              </a:ext>
            </a:extLst>
          </p:cNvPr>
          <p:cNvGrpSpPr/>
          <p:nvPr/>
        </p:nvGrpSpPr>
        <p:grpSpPr>
          <a:xfrm>
            <a:off x="10590414" y="0"/>
            <a:ext cx="1601585" cy="374073"/>
            <a:chOff x="10590414" y="-1"/>
            <a:chExt cx="1601585" cy="374073"/>
          </a:xfrm>
          <a:solidFill>
            <a:srgbClr val="EC9F0B"/>
          </a:solidFill>
        </p:grpSpPr>
        <p:grpSp>
          <p:nvGrpSpPr>
            <p:cNvPr id="28" name="Group 27">
              <a:extLst>
                <a:ext uri="{FF2B5EF4-FFF2-40B4-BE49-F238E27FC236}">
                  <a16:creationId xmlns:a16="http://schemas.microsoft.com/office/drawing/2014/main" id="{D64C56AE-4175-862D-023E-7B83116CEBC7}"/>
                </a:ext>
              </a:extLst>
            </p:cNvPr>
            <p:cNvGrpSpPr/>
            <p:nvPr/>
          </p:nvGrpSpPr>
          <p:grpSpPr>
            <a:xfrm>
              <a:off x="10590414" y="-1"/>
              <a:ext cx="1601585" cy="374073"/>
              <a:chOff x="10590414" y="-1"/>
              <a:chExt cx="1601585" cy="374073"/>
            </a:xfrm>
            <a:grpFill/>
          </p:grpSpPr>
          <p:sp>
            <p:nvSpPr>
              <p:cNvPr id="32" name="Rounded Rectangle 31">
                <a:extLst>
                  <a:ext uri="{FF2B5EF4-FFF2-40B4-BE49-F238E27FC236}">
                    <a16:creationId xmlns:a16="http://schemas.microsoft.com/office/drawing/2014/main" id="{70E3E8A0-E23D-E0A8-9AD9-8730091C0C26}"/>
                  </a:ext>
                </a:extLst>
              </p:cNvPr>
              <p:cNvSpPr/>
              <p:nvPr/>
            </p:nvSpPr>
            <p:spPr>
              <a:xfrm>
                <a:off x="10590414" y="-1"/>
                <a:ext cx="1601585" cy="3740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613DA88-7DDD-391F-C3D7-F46D6B92005C}"/>
                  </a:ext>
                </a:extLst>
              </p:cNvPr>
              <p:cNvSpPr/>
              <p:nvPr/>
            </p:nvSpPr>
            <p:spPr>
              <a:xfrm>
                <a:off x="11776363" y="0"/>
                <a:ext cx="415636" cy="3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4650D95-ABD1-F738-FFE3-D504096A1CCE}"/>
                  </a:ext>
                </a:extLst>
              </p:cNvPr>
              <p:cNvSpPr/>
              <p:nvPr/>
            </p:nvSpPr>
            <p:spPr>
              <a:xfrm>
                <a:off x="10590414" y="0"/>
                <a:ext cx="415636"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59D0217B-4F76-BFF8-3157-B495EC1360AE}"/>
                </a:ext>
              </a:extLst>
            </p:cNvPr>
            <p:cNvSpPr txBox="1"/>
            <p:nvPr/>
          </p:nvSpPr>
          <p:spPr>
            <a:xfrm>
              <a:off x="10698193" y="98857"/>
              <a:ext cx="1493806" cy="182881"/>
            </a:xfrm>
            <a:prstGeom prst="rect">
              <a:avLst/>
            </a:prstGeom>
            <a:grpFill/>
          </p:spPr>
          <p:txBody>
            <a:bodyPr wrap="square" lIns="0" tIns="0" rIns="0" bIns="0">
              <a:spAutoFit/>
            </a:bodyPr>
            <a:lstStyle/>
            <a:p>
              <a:pPr marL="0" indent="0" algn="l">
                <a:buNone/>
              </a:pPr>
              <a:r>
                <a:rPr lang="en-US" sz="1200" i="0">
                  <a:solidFill>
                    <a:schemeClr val="bg1"/>
                  </a:solidFill>
                  <a:latin typeface="Gilroy Medium" panose="00000600000000000000" pitchFamily="50" charset="0"/>
                  <a:cs typeface="Arial" panose="020B0604020202020204" pitchFamily="34" charset="0"/>
                </a:rPr>
                <a:t>INTERNAL USE ONLY</a:t>
              </a:r>
            </a:p>
          </p:txBody>
        </p:sp>
      </p:grpSp>
      <p:sp>
        <p:nvSpPr>
          <p:cNvPr id="51" name="TextBox 50">
            <a:extLst>
              <a:ext uri="{FF2B5EF4-FFF2-40B4-BE49-F238E27FC236}">
                <a16:creationId xmlns:a16="http://schemas.microsoft.com/office/drawing/2014/main" id="{A0B16C64-952C-7727-2ADB-6CCB031240C7}"/>
              </a:ext>
            </a:extLst>
          </p:cNvPr>
          <p:cNvSpPr txBox="1"/>
          <p:nvPr/>
        </p:nvSpPr>
        <p:spPr>
          <a:xfrm>
            <a:off x="4967360" y="1291679"/>
            <a:ext cx="6105644" cy="369332"/>
          </a:xfrm>
          <a:prstGeom prst="rect">
            <a:avLst/>
          </a:prstGeom>
          <a:noFill/>
        </p:spPr>
        <p:txBody>
          <a:bodyPr wrap="square">
            <a:spAutoFit/>
          </a:bodyPr>
          <a:lstStyle/>
          <a:p>
            <a:r>
              <a:rPr kumimoji="0" lang="en-US" sz="1800" b="0" i="0" u="none" strike="noStrike" kern="1200" cap="none" spc="0" normalizeH="0" baseline="0" noProof="0">
                <a:ln>
                  <a:noFill/>
                </a:ln>
                <a:solidFill>
                  <a:srgbClr val="2B660F"/>
                </a:solidFill>
                <a:effectLst/>
                <a:uLnTx/>
                <a:uFillTx/>
                <a:latin typeface="+mj-lt"/>
                <a:ea typeface="+mn-ea"/>
                <a:cs typeface="+mn-cs"/>
              </a:rPr>
              <a:t>CIRCLE K MATRIX </a:t>
            </a:r>
            <a:r>
              <a:rPr kumimoji="0" lang="en-US" sz="1800" b="0" i="0" u="none" strike="noStrike" kern="1200" cap="none" spc="0" normalizeH="0" baseline="0" noProof="0">
                <a:ln>
                  <a:noFill/>
                </a:ln>
                <a:solidFill>
                  <a:srgbClr val="BFDF7D"/>
                </a:solidFill>
                <a:effectLst/>
                <a:uLnTx/>
                <a:uFillTx/>
                <a:latin typeface="+mj-lt"/>
                <a:ea typeface="+mn-ea"/>
                <a:cs typeface="+mn-cs"/>
              </a:rPr>
              <a:t>(EXAMPLE ONLY)</a:t>
            </a:r>
            <a:endParaRPr lang="en-US">
              <a:solidFill>
                <a:srgbClr val="BFDF7D"/>
              </a:solidFill>
            </a:endParaRPr>
          </a:p>
        </p:txBody>
      </p:sp>
      <p:pic>
        <p:nvPicPr>
          <p:cNvPr id="11" name="Picture 10">
            <a:extLst>
              <a:ext uri="{FF2B5EF4-FFF2-40B4-BE49-F238E27FC236}">
                <a16:creationId xmlns:a16="http://schemas.microsoft.com/office/drawing/2014/main" id="{CA2FE7C6-AC38-95A8-83C4-E1A484FAA13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pic>
        <p:nvPicPr>
          <p:cNvPr id="21" name="Picture 20">
            <a:extLst>
              <a:ext uri="{FF2B5EF4-FFF2-40B4-BE49-F238E27FC236}">
                <a16:creationId xmlns:a16="http://schemas.microsoft.com/office/drawing/2014/main" id="{834759D2-9586-AC61-28A9-193BAF9D6075}"/>
              </a:ext>
            </a:extLst>
          </p:cNvPr>
          <p:cNvPicPr>
            <a:picLocks noChangeAspect="1"/>
          </p:cNvPicPr>
          <p:nvPr/>
        </p:nvPicPr>
        <p:blipFill rotWithShape="1">
          <a:blip r:embed="rId6"/>
          <a:srcRect l="27649" t="32230" r="10447" b="15388"/>
          <a:stretch/>
        </p:blipFill>
        <p:spPr>
          <a:xfrm>
            <a:off x="5055471" y="1734594"/>
            <a:ext cx="6640343" cy="3159167"/>
          </a:xfrm>
          <a:prstGeom prst="rect">
            <a:avLst/>
          </a:prstGeom>
        </p:spPr>
      </p:pic>
      <p:pic>
        <p:nvPicPr>
          <p:cNvPr id="45" name="Picture 44">
            <a:extLst>
              <a:ext uri="{FF2B5EF4-FFF2-40B4-BE49-F238E27FC236}">
                <a16:creationId xmlns:a16="http://schemas.microsoft.com/office/drawing/2014/main" id="{B70919B0-0561-D8DA-150D-7334E51B22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3691" y="3057453"/>
            <a:ext cx="324471" cy="324471"/>
          </a:xfrm>
          <a:prstGeom prst="rect">
            <a:avLst/>
          </a:prstGeom>
        </p:spPr>
      </p:pic>
      <p:pic>
        <p:nvPicPr>
          <p:cNvPr id="46" name="Picture 45">
            <a:extLst>
              <a:ext uri="{FF2B5EF4-FFF2-40B4-BE49-F238E27FC236}">
                <a16:creationId xmlns:a16="http://schemas.microsoft.com/office/drawing/2014/main" id="{3D67D871-6834-C9FA-83BB-50FC38064F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33692" y="3685299"/>
            <a:ext cx="324470" cy="324471"/>
          </a:xfrm>
          <a:prstGeom prst="rect">
            <a:avLst/>
          </a:prstGeom>
        </p:spPr>
      </p:pic>
      <p:pic>
        <p:nvPicPr>
          <p:cNvPr id="47" name="Picture 46">
            <a:extLst>
              <a:ext uri="{FF2B5EF4-FFF2-40B4-BE49-F238E27FC236}">
                <a16:creationId xmlns:a16="http://schemas.microsoft.com/office/drawing/2014/main" id="{2E613D9D-E234-0A04-9C56-0EE3105F9EF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2335" r="30985" b="34111"/>
          <a:stretch/>
        </p:blipFill>
        <p:spPr>
          <a:xfrm>
            <a:off x="5725951" y="4341365"/>
            <a:ext cx="339949" cy="335984"/>
          </a:xfrm>
          <a:prstGeom prst="rect">
            <a:avLst/>
          </a:prstGeom>
        </p:spPr>
      </p:pic>
    </p:spTree>
    <p:extLst>
      <p:ext uri="{BB962C8B-B14F-4D97-AF65-F5344CB8AC3E}">
        <p14:creationId xmlns:p14="http://schemas.microsoft.com/office/powerpoint/2010/main" val="1534944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E9FEC8A-683F-CFC5-DEA9-1087B93E6FAD}"/>
              </a:ext>
            </a:extLst>
          </p:cNvPr>
          <p:cNvSpPr>
            <a:spLocks noGrp="1"/>
          </p:cNvSpPr>
          <p:nvPr>
            <p:ph type="body" sz="quarter" idx="16"/>
          </p:nvPr>
        </p:nvSpPr>
        <p:spPr>
          <a:xfrm>
            <a:off x="304800" y="1219200"/>
            <a:ext cx="7619997" cy="4419600"/>
          </a:xfrm>
          <a:solidFill>
            <a:srgbClr val="0F440D"/>
          </a:solidFill>
        </p:spPr>
        <p:txBody>
          <a:bodyPr lIns="731520" tIns="274320" numCol="2" spcCol="914400"/>
          <a:lstStyle/>
          <a:p>
            <a:r>
              <a:rPr lang="en-US">
                <a:solidFill>
                  <a:srgbClr val="BFE07D"/>
                </a:solidFill>
                <a:latin typeface="+mj-lt"/>
                <a:hlinkClick r:id="rId4">
                  <a:extLst>
                    <a:ext uri="{A12FA001-AC4F-418D-AE19-62706E023703}">
                      <ahyp:hlinkClr xmlns:ahyp="http://schemas.microsoft.com/office/drawing/2018/hyperlinkcolor" val="tx"/>
                    </a:ext>
                  </a:extLst>
                </a:hlinkClick>
              </a:rPr>
              <a:t>ANNOUNCEMENT</a:t>
            </a:r>
            <a:endParaRPr lang="en-US">
              <a:solidFill>
                <a:srgbClr val="BFE07D"/>
              </a:solidFill>
              <a:latin typeface="+mj-lt"/>
            </a:endParaRPr>
          </a:p>
          <a:p>
            <a:r>
              <a:rPr lang="en-US" sz="1400">
                <a:solidFill>
                  <a:srgbClr val="5D920D"/>
                </a:solidFill>
              </a:rPr>
              <a:t>PepsiCo Refines Sustainability Goals to Position Business for </a:t>
            </a:r>
            <a:br>
              <a:rPr lang="en-US" sz="1400">
                <a:solidFill>
                  <a:srgbClr val="5D920D"/>
                </a:solidFill>
              </a:rPr>
            </a:br>
            <a:r>
              <a:rPr lang="en-US" sz="1400">
                <a:solidFill>
                  <a:srgbClr val="5D920D"/>
                </a:solidFill>
              </a:rPr>
              <a:t>the Long-Term</a:t>
            </a:r>
          </a:p>
          <a:p>
            <a:pPr>
              <a:spcBef>
                <a:spcPts val="1500"/>
              </a:spcBef>
            </a:pPr>
            <a:r>
              <a:rPr lang="en-US">
                <a:solidFill>
                  <a:srgbClr val="BFE07D"/>
                </a:solidFill>
                <a:latin typeface="+mj-lt"/>
                <a:hlinkClick r:id="rId5">
                  <a:extLst>
                    <a:ext uri="{A12FA001-AC4F-418D-AE19-62706E023703}">
                      <ahyp:hlinkClr xmlns:ahyp="http://schemas.microsoft.com/office/drawing/2018/hyperlinkcolor" val="tx"/>
                    </a:ext>
                  </a:extLst>
                </a:hlinkClick>
              </a:rPr>
              <a:t>EVALUATION OF SUSTAINABILITY </a:t>
            </a:r>
            <a:br>
              <a:rPr lang="en-US">
                <a:solidFill>
                  <a:srgbClr val="BFE07D"/>
                </a:solidFill>
                <a:latin typeface="+mj-lt"/>
                <a:hlinkClick r:id="rId5">
                  <a:extLst>
                    <a:ext uri="{A12FA001-AC4F-418D-AE19-62706E023703}">
                      <ahyp:hlinkClr xmlns:ahyp="http://schemas.microsoft.com/office/drawing/2018/hyperlinkcolor" val="tx"/>
                    </a:ext>
                  </a:extLst>
                </a:hlinkClick>
              </a:rPr>
            </a:br>
            <a:r>
              <a:rPr lang="en-US">
                <a:solidFill>
                  <a:srgbClr val="BFE07D"/>
                </a:solidFill>
                <a:latin typeface="+mj-lt"/>
                <a:hlinkClick r:id="rId5">
                  <a:extLst>
                    <a:ext uri="{A12FA001-AC4F-418D-AE19-62706E023703}">
                      <ahyp:hlinkClr xmlns:ahyp="http://schemas.microsoft.com/office/drawing/2018/hyperlinkcolor" val="tx"/>
                    </a:ext>
                  </a:extLst>
                </a:hlinkClick>
              </a:rPr>
              <a:t>GOALS INFOGRAPHIC</a:t>
            </a:r>
            <a:endParaRPr lang="en-US">
              <a:solidFill>
                <a:srgbClr val="BFE07D"/>
              </a:solidFill>
              <a:latin typeface="+mj-lt"/>
            </a:endParaRPr>
          </a:p>
          <a:p>
            <a:r>
              <a:rPr lang="en-US" sz="1400">
                <a:solidFill>
                  <a:srgbClr val="5D920D"/>
                </a:solidFill>
              </a:rPr>
              <a:t>Detailed list of all sustainability</a:t>
            </a:r>
            <a:br>
              <a:rPr lang="en-US" sz="1400">
                <a:solidFill>
                  <a:srgbClr val="5D920D"/>
                </a:solidFill>
              </a:rPr>
            </a:br>
            <a:r>
              <a:rPr lang="en-US" sz="1400">
                <a:solidFill>
                  <a:srgbClr val="5D920D"/>
                </a:solidFill>
              </a:rPr>
              <a:t>goals former and current</a:t>
            </a:r>
          </a:p>
          <a:p>
            <a:pPr>
              <a:spcBef>
                <a:spcPts val="1500"/>
              </a:spcBef>
            </a:pPr>
            <a:r>
              <a:rPr lang="en-US">
                <a:solidFill>
                  <a:srgbClr val="BFE07D"/>
                </a:solidFill>
                <a:latin typeface="+mj-lt"/>
                <a:hlinkClick r:id="rId6">
                  <a:extLst>
                    <a:ext uri="{A12FA001-AC4F-418D-AE19-62706E023703}">
                      <ahyp:hlinkClr xmlns:ahyp="http://schemas.microsoft.com/office/drawing/2018/hyperlinkcolor" val="tx"/>
                    </a:ext>
                  </a:extLst>
                </a:hlinkClick>
              </a:rPr>
              <a:t>CLIMATE TRANSITION PLAN</a:t>
            </a:r>
            <a:endParaRPr lang="en-US">
              <a:solidFill>
                <a:srgbClr val="BFE07D"/>
              </a:solidFill>
              <a:latin typeface="+mj-lt"/>
            </a:endParaRPr>
          </a:p>
          <a:p>
            <a:r>
              <a:rPr lang="en-US" sz="1400">
                <a:solidFill>
                  <a:srgbClr val="5D920D"/>
                </a:solidFill>
              </a:rPr>
              <a:t>Climate plan as of May 2025</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BFE07D"/>
                </a:solidFill>
                <a:effectLst/>
                <a:uLnTx/>
                <a:uFillTx/>
                <a:latin typeface="GT Pressura LCG Black"/>
                <a:ea typeface="+mn-ea"/>
                <a:cs typeface="+mn-cs"/>
                <a:hlinkClick r:id="rId7">
                  <a:extLst>
                    <a:ext uri="{A12FA001-AC4F-418D-AE19-62706E023703}">
                      <ahyp:hlinkClr xmlns:ahyp="http://schemas.microsoft.com/office/drawing/2018/hyperlinkcolor" val="tx"/>
                    </a:ext>
                  </a:extLst>
                </a:hlinkClick>
              </a:rPr>
              <a:t>ESG TOPICS A-Z</a:t>
            </a:r>
            <a:endParaRPr kumimoji="0" lang="en-US" sz="2000" b="1" i="0" u="none" strike="noStrike" kern="1200" cap="none" spc="0" normalizeH="0" baseline="0" noProof="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5D920D"/>
                </a:solidFill>
                <a:effectLst/>
                <a:uLnTx/>
                <a:uFillTx/>
                <a:latin typeface="Gilroy Medium"/>
                <a:ea typeface="+mn-ea"/>
                <a:cs typeface="+mn-cs"/>
              </a:rPr>
              <a:t>Resource is kept up-to-date </a:t>
            </a:r>
            <a:br>
              <a:rPr kumimoji="0" lang="en-US" sz="1400" b="1" i="0" u="none" strike="noStrike" kern="1200" cap="none" spc="0" normalizeH="0" baseline="0" noProof="0">
                <a:ln>
                  <a:noFill/>
                </a:ln>
                <a:solidFill>
                  <a:srgbClr val="5D920D"/>
                </a:solidFill>
                <a:effectLst/>
                <a:uLnTx/>
                <a:uFillTx/>
                <a:latin typeface="Gilroy Medium"/>
                <a:ea typeface="+mn-ea"/>
                <a:cs typeface="+mn-cs"/>
              </a:rPr>
            </a:br>
            <a:r>
              <a:rPr kumimoji="0" lang="en-US" sz="1400" b="1" i="0" u="none" strike="noStrike" kern="1200" cap="none" spc="0" normalizeH="0" baseline="0" noProof="0">
                <a:ln>
                  <a:noFill/>
                </a:ln>
                <a:solidFill>
                  <a:srgbClr val="5D920D"/>
                </a:solidFill>
                <a:effectLst/>
                <a:uLnTx/>
                <a:uFillTx/>
                <a:latin typeface="Gilroy Medium"/>
                <a:ea typeface="+mn-ea"/>
                <a:cs typeface="+mn-cs"/>
              </a:rPr>
              <a:t>by our Global team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BFE07D"/>
                </a:solidFill>
                <a:effectLst/>
                <a:uLnTx/>
                <a:uFillTx/>
                <a:latin typeface="GT Pressura LCG Black"/>
                <a:ea typeface="+mn-ea"/>
                <a:cs typeface="+mn-cs"/>
                <a:hlinkClick r:id="rId8">
                  <a:extLst>
                    <a:ext uri="{A12FA001-AC4F-418D-AE19-62706E023703}">
                      <ahyp:hlinkClr xmlns:ahyp="http://schemas.microsoft.com/office/drawing/2018/hyperlinkcolor" val="tx"/>
                    </a:ext>
                  </a:extLst>
                </a:hlinkClick>
              </a:rPr>
              <a:t>LATEST ENVIRONMENTAL, SOCIAL AND GOVERNANCE </a:t>
            </a:r>
            <a:br>
              <a:rPr kumimoji="0" lang="en-US" sz="2000" b="1" i="0" u="none" strike="noStrike" kern="1200" cap="none" spc="0" normalizeH="0" baseline="0" noProof="0">
                <a:ln>
                  <a:noFill/>
                </a:ln>
                <a:solidFill>
                  <a:srgbClr val="BFE07D"/>
                </a:solidFill>
                <a:effectLst/>
                <a:uLnTx/>
                <a:uFillTx/>
                <a:latin typeface="GT Pressura LCG Black"/>
                <a:ea typeface="+mn-ea"/>
                <a:cs typeface="+mn-cs"/>
                <a:hlinkClick r:id="rId8">
                  <a:extLst>
                    <a:ext uri="{A12FA001-AC4F-418D-AE19-62706E023703}">
                      <ahyp:hlinkClr xmlns:ahyp="http://schemas.microsoft.com/office/drawing/2018/hyperlinkcolor" val="tx"/>
                    </a:ext>
                  </a:extLst>
                </a:hlinkClick>
              </a:rPr>
            </a:br>
            <a:r>
              <a:rPr kumimoji="0" lang="en-US" sz="2000" b="1" i="0" u="none" strike="noStrike" kern="1200" cap="none" spc="0" normalizeH="0" baseline="0" noProof="0">
                <a:ln>
                  <a:noFill/>
                </a:ln>
                <a:solidFill>
                  <a:srgbClr val="BFE07D"/>
                </a:solidFill>
                <a:effectLst/>
                <a:uLnTx/>
                <a:uFillTx/>
                <a:latin typeface="GT Pressura LCG Black"/>
                <a:ea typeface="+mn-ea"/>
                <a:cs typeface="+mn-cs"/>
                <a:hlinkClick r:id="rId8">
                  <a:extLst>
                    <a:ext uri="{A12FA001-AC4F-418D-AE19-62706E023703}">
                      <ahyp:hlinkClr xmlns:ahyp="http://schemas.microsoft.com/office/drawing/2018/hyperlinkcolor" val="tx"/>
                    </a:ext>
                  </a:extLst>
                </a:hlinkClick>
              </a:rPr>
              <a:t>(ESG) REPORT</a:t>
            </a:r>
            <a:endParaRPr kumimoji="0" lang="en-US" sz="2000" b="1" i="0" u="none" strike="noStrike" kern="1200" cap="none" spc="0" normalizeH="0" baseline="0" noProof="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5D910A"/>
                </a:solidFill>
                <a:effectLst/>
                <a:uLnTx/>
                <a:uFillTx/>
                <a:latin typeface="Gilroy Medium"/>
                <a:ea typeface="+mn-ea"/>
                <a:cs typeface="+mn-cs"/>
                <a:hlinkClick r:id="rId8">
                  <a:extLst>
                    <a:ext uri="{A12FA001-AC4F-418D-AE19-62706E023703}">
                      <ahyp:hlinkClr xmlns:ahyp="http://schemas.microsoft.com/office/drawing/2018/hyperlinkcolor" val="tx"/>
                    </a:ext>
                  </a:extLst>
                </a:hlinkClick>
              </a:rPr>
              <a:t>2024 ESG Summary</a:t>
            </a:r>
            <a:endParaRPr kumimoji="0" lang="en-US" sz="1400" b="1" i="0" u="none" strike="noStrike" kern="1200" cap="none" spc="0" normalizeH="0" baseline="0" noProof="0">
              <a:ln>
                <a:noFill/>
              </a:ln>
              <a:solidFill>
                <a:srgbClr val="5D910A"/>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srgbClr val="5D920D"/>
              </a:solidFill>
              <a:effectLst/>
              <a:uLnTx/>
              <a:uFillTx/>
              <a:latin typeface="Gilroy Medium"/>
              <a:ea typeface="+mn-ea"/>
              <a:cs typeface="+mn-cs"/>
            </a:endParaRPr>
          </a:p>
        </p:txBody>
      </p:sp>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solidFill>
            <a:srgbClr val="0F440D"/>
          </a:solidFill>
        </p:spPr>
        <p:txBody>
          <a:bodyPr tIns="274320"/>
          <a:lstStyle/>
          <a:p>
            <a:r>
              <a:rPr lang="en-US">
                <a:solidFill>
                  <a:srgbClr val="BFDF7D"/>
                </a:solidFill>
                <a:latin typeface="+mj-lt"/>
              </a:rPr>
              <a:t>FOR QUESTIONS OR </a:t>
            </a:r>
            <a:br>
              <a:rPr lang="en-US">
                <a:solidFill>
                  <a:srgbClr val="BFDF7D"/>
                </a:solidFill>
                <a:latin typeface="+mj-lt"/>
              </a:rPr>
            </a:br>
            <a:r>
              <a:rPr lang="en-US">
                <a:solidFill>
                  <a:srgbClr val="BFDF7D"/>
                </a:solidFill>
                <a:latin typeface="+mj-lt"/>
              </a:rPr>
              <a:t>MORE INFORMATION:</a:t>
            </a:r>
            <a:endParaRPr lang="en-US">
              <a:solidFill>
                <a:srgbClr val="BFDF7D"/>
              </a:solidFill>
            </a:endParaRPr>
          </a:p>
          <a:p>
            <a:endParaRPr lang="en-US"/>
          </a:p>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BFDF7D"/>
                </a:solidFill>
                <a:effectLst/>
                <a:uLnTx/>
                <a:uFillTx/>
                <a:latin typeface="Gilroy Medium"/>
                <a:ea typeface="+mn-ea"/>
                <a:cs typeface="+mn-cs"/>
                <a:hlinkClick r:id="rId9">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5D920D"/>
                </a:solidFill>
                <a:effectLst/>
                <a:uLnTx/>
                <a:uFillTx/>
                <a:latin typeface="GT Pressura LCG Black"/>
                <a:ea typeface="+mn-ea"/>
                <a:cs typeface="+mn-cs"/>
              </a:rPr>
              <a:t>CATHERINE WALTON</a:t>
            </a:r>
            <a:endParaRPr kumimoji="0" lang="en-US" b="1" i="0" u="none" strike="noStrike" kern="1200" cap="none" spc="0" normalizeH="0" baseline="0" noProof="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BFDF7D"/>
                </a:solidFill>
                <a:effectLst/>
                <a:uLnTx/>
                <a:uFillTx/>
                <a:latin typeface="Gilroy Medium"/>
                <a:ea typeface="+mn-ea"/>
                <a:cs typeface="+mn-cs"/>
                <a:hlinkClick r:id="rId10">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a:ln>
                <a:noFill/>
              </a:ln>
              <a:solidFill>
                <a:srgbClr val="BFDF7D"/>
              </a:solidFill>
              <a:effectLst/>
              <a:uLnTx/>
              <a:uFillTx/>
              <a:latin typeface="Gilroy Medium"/>
              <a:ea typeface="+mn-ea"/>
              <a:cs typeface="+mn-cs"/>
            </a:endParaRPr>
          </a:p>
        </p:txBody>
      </p:sp>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4822785"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err="1">
                <a:solidFill>
                  <a:srgbClr val="10430D"/>
                </a:solidFill>
              </a:rPr>
              <a:t>Pepsico</a:t>
            </a:r>
            <a:r>
              <a:rPr lang="en-US">
                <a:solidFill>
                  <a:srgbClr val="10430D"/>
                </a:solidFill>
              </a:rPr>
              <a:t> sustainability goal resources</a:t>
            </a: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34" name="Group 33">
            <a:extLst>
              <a:ext uri="{FF2B5EF4-FFF2-40B4-BE49-F238E27FC236}">
                <a16:creationId xmlns:a16="http://schemas.microsoft.com/office/drawing/2014/main" id="{EDCC7929-C4C0-D9C8-6D47-8609A6BFE758}"/>
              </a:ext>
            </a:extLst>
          </p:cNvPr>
          <p:cNvGrpSpPr/>
          <p:nvPr/>
        </p:nvGrpSpPr>
        <p:grpSpPr>
          <a:xfrm>
            <a:off x="445518" y="1484640"/>
            <a:ext cx="516467" cy="516467"/>
            <a:chOff x="5127584" y="414068"/>
            <a:chExt cx="516467" cy="516467"/>
          </a:xfrm>
        </p:grpSpPr>
        <p:sp>
          <p:nvSpPr>
            <p:cNvPr id="6" name="Oval 5">
              <a:extLst>
                <a:ext uri="{FF2B5EF4-FFF2-40B4-BE49-F238E27FC236}">
                  <a16:creationId xmlns:a16="http://schemas.microsoft.com/office/drawing/2014/main" id="{95E14EF5-A14B-F4C4-1266-F2D474F84727}"/>
                </a:ext>
              </a:extLst>
            </p:cNvPr>
            <p:cNvSpPr/>
            <p:nvPr/>
          </p:nvSpPr>
          <p:spPr>
            <a:xfrm>
              <a:off x="5127584" y="414068"/>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egaphone with solid fill">
              <a:extLst>
                <a:ext uri="{FF2B5EF4-FFF2-40B4-BE49-F238E27FC236}">
                  <a16:creationId xmlns:a16="http://schemas.microsoft.com/office/drawing/2014/main" id="{00293714-56C8-85DF-D14F-260BE7514C35}"/>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181813" y="451363"/>
              <a:ext cx="408008" cy="408008"/>
            </a:xfrm>
            <a:prstGeom prst="rect">
              <a:avLst/>
            </a:prstGeom>
          </p:spPr>
        </p:pic>
      </p:grpSp>
      <p:sp>
        <p:nvSpPr>
          <p:cNvPr id="39" name="Oval 38">
            <a:extLst>
              <a:ext uri="{FF2B5EF4-FFF2-40B4-BE49-F238E27FC236}">
                <a16:creationId xmlns:a16="http://schemas.microsoft.com/office/drawing/2014/main" id="{DB38E132-DDB6-D3CA-BFA9-6B6E09A7FD8E}"/>
              </a:ext>
            </a:extLst>
          </p:cNvPr>
          <p:cNvSpPr/>
          <p:nvPr/>
        </p:nvSpPr>
        <p:spPr>
          <a:xfrm>
            <a:off x="445518"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87EFCE7-CFB9-1E84-DC21-9C880B1BBA9D}"/>
              </a:ext>
            </a:extLst>
          </p:cNvPr>
          <p:cNvSpPr/>
          <p:nvPr/>
        </p:nvSpPr>
        <p:spPr>
          <a:xfrm>
            <a:off x="445518" y="43125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a:extLst>
              <a:ext uri="{FF2B5EF4-FFF2-40B4-BE49-F238E27FC236}">
                <a16:creationId xmlns:a16="http://schemas.microsoft.com/office/drawing/2014/main" id="{95C953B2-010C-42FF-32E4-28A1905AE258}"/>
              </a:ext>
            </a:extLst>
          </p:cNvPr>
          <p:cNvPicPr>
            <a:picLocks/>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16010" y="2760830"/>
            <a:ext cx="357877" cy="357877"/>
          </a:xfrm>
          <a:prstGeom prst="rect">
            <a:avLst/>
          </a:prstGeom>
        </p:spPr>
      </p:pic>
      <p:pic>
        <p:nvPicPr>
          <p:cNvPr id="49" name="Graphic 48" descr="Thermometer with solid fill">
            <a:extLst>
              <a:ext uri="{FF2B5EF4-FFF2-40B4-BE49-F238E27FC236}">
                <a16:creationId xmlns:a16="http://schemas.microsoft.com/office/drawing/2014/main" id="{DBD760F6-827A-40D3-9E04-CB20D231454F}"/>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20130" y="4375202"/>
            <a:ext cx="387625" cy="387625"/>
          </a:xfrm>
          <a:prstGeom prst="rect">
            <a:avLst/>
          </a:prstGeom>
        </p:spPr>
      </p:pic>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263945" y="1527830"/>
            <a:ext cx="431878" cy="431878"/>
          </a:xfrm>
          <a:prstGeom prst="rect">
            <a:avLst/>
          </a:prstGeom>
        </p:spPr>
      </p:pic>
      <p:grpSp>
        <p:nvGrpSpPr>
          <p:cNvPr id="64" name="Group 63">
            <a:extLst>
              <a:ext uri="{FF2B5EF4-FFF2-40B4-BE49-F238E27FC236}">
                <a16:creationId xmlns:a16="http://schemas.microsoft.com/office/drawing/2014/main" id="{04D73797-DD78-E66C-3653-B27A5EA1E426}"/>
              </a:ext>
            </a:extLst>
          </p:cNvPr>
          <p:cNvGrpSpPr/>
          <p:nvPr/>
        </p:nvGrpSpPr>
        <p:grpSpPr>
          <a:xfrm>
            <a:off x="4221651" y="2474250"/>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273429" y="2728571"/>
              <a:ext cx="422394" cy="422394"/>
            </a:xfrm>
            <a:prstGeom prst="rect">
              <a:avLst/>
            </a:prstGeom>
          </p:spPr>
        </p:pic>
      </p:grpSp>
      <p:grpSp>
        <p:nvGrpSpPr>
          <p:cNvPr id="63" name="Group 62">
            <a:extLst>
              <a:ext uri="{FF2B5EF4-FFF2-40B4-BE49-F238E27FC236}">
                <a16:creationId xmlns:a16="http://schemas.microsoft.com/office/drawing/2014/main" id="{D325AC51-062E-E1F9-C2E8-2E529BC49B0B}"/>
              </a:ext>
            </a:extLst>
          </p:cNvPr>
          <p:cNvGrpSpPr/>
          <p:nvPr/>
        </p:nvGrpSpPr>
        <p:grpSpPr>
          <a:xfrm>
            <a:off x="8420346" y="2264238"/>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22" cstate="screen">
              <a:extLst>
                <a:ext uri="{BEBA8EAE-BF5A-486C-A8C5-ECC9F3942E4B}">
                  <a14:imgProps xmlns:a14="http://schemas.microsoft.com/office/drawing/2010/main">
                    <a14:imgLayer r:embed="rId23">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24">
            <a:extLst>
              <a:ext uri="{BEBA8EAE-BF5A-486C-A8C5-ECC9F3942E4B}">
                <a14:imgProps xmlns:a14="http://schemas.microsoft.com/office/drawing/2010/main">
                  <a14:imgLayer r:embed="rId25">
                    <a14:imgEffect>
                      <a14:saturation sat="66000"/>
                    </a14:imgEffect>
                  </a14:imgLayer>
                </a14:imgProps>
              </a:ext>
            </a:extLst>
          </a:blip>
          <a:srcRect/>
          <a:stretch/>
        </p:blipFill>
        <p:spPr>
          <a:xfrm>
            <a:off x="8457102" y="3968263"/>
            <a:ext cx="702668" cy="709753"/>
          </a:xfrm>
          <a:prstGeom prst="rect">
            <a:avLst/>
          </a:prstGeom>
        </p:spPr>
      </p:pic>
    </p:spTree>
    <p:extLst>
      <p:ext uri="{BB962C8B-B14F-4D97-AF65-F5344CB8AC3E}">
        <p14:creationId xmlns:p14="http://schemas.microsoft.com/office/powerpoint/2010/main" val="11623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430D"/>
        </a:solidFill>
        <a:effectLst/>
      </p:bgPr>
    </p:bg>
    <p:spTree>
      <p:nvGrpSpPr>
        <p:cNvPr id="1" name="">
          <a:extLst>
            <a:ext uri="{FF2B5EF4-FFF2-40B4-BE49-F238E27FC236}">
              <a16:creationId xmlns:a16="http://schemas.microsoft.com/office/drawing/2014/main" id="{9A0C5F9A-1CA2-540F-4C06-4F9ED62FA37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52848F8-20F2-DDFF-E80D-5F78C8639545}"/>
              </a:ext>
            </a:extLst>
          </p:cNvPr>
          <p:cNvSpPr>
            <a:spLocks noGrp="1"/>
          </p:cNvSpPr>
          <p:nvPr>
            <p:ph type="ctrTitle"/>
          </p:nvPr>
        </p:nvSpPr>
        <p:spPr>
          <a:xfrm>
            <a:off x="304796" y="1023948"/>
            <a:ext cx="11582402" cy="2284807"/>
          </a:xfrm>
        </p:spPr>
        <p:txBody>
          <a:bodyPr/>
          <a:lstStyle/>
          <a:p>
            <a:r>
              <a:rPr lang="en-US">
                <a:solidFill>
                  <a:srgbClr val="BFDE7D"/>
                </a:solidFill>
              </a:rPr>
              <a:t>PEP+ Sell Story</a:t>
            </a:r>
          </a:p>
        </p:txBody>
      </p:sp>
      <p:pic>
        <p:nvPicPr>
          <p:cNvPr id="2" name="Picture 1">
            <a:extLst>
              <a:ext uri="{FF2B5EF4-FFF2-40B4-BE49-F238E27FC236}">
                <a16:creationId xmlns:a16="http://schemas.microsoft.com/office/drawing/2014/main" id="{91825C32-9F06-5166-913F-E9B509B7BDE2}"/>
              </a:ext>
            </a:extLst>
          </p:cNvPr>
          <p:cNvPicPr>
            <a:picLocks noChangeAspect="1"/>
          </p:cNvPicPr>
          <p:nvPr/>
        </p:nvPicPr>
        <p:blipFill rotWithShape="1">
          <a:blip r:embed="rId2" cstate="screen">
            <a:alphaModFix amt="3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229601" y="2970484"/>
            <a:ext cx="3657594" cy="2480733"/>
          </a:xfrm>
          <a:prstGeom prst="roundRect">
            <a:avLst>
              <a:gd name="adj" fmla="val 2523"/>
            </a:avLst>
          </a:prstGeom>
        </p:spPr>
      </p:pic>
      <p:sp>
        <p:nvSpPr>
          <p:cNvPr id="4" name="Text Placeholder 11">
            <a:extLst>
              <a:ext uri="{FF2B5EF4-FFF2-40B4-BE49-F238E27FC236}">
                <a16:creationId xmlns:a16="http://schemas.microsoft.com/office/drawing/2014/main" id="{B5DB4EFE-8CD1-CD65-6300-FBC1404122E5}"/>
              </a:ext>
            </a:extLst>
          </p:cNvPr>
          <p:cNvSpPr txBox="1">
            <a:spLocks/>
          </p:cNvSpPr>
          <p:nvPr/>
        </p:nvSpPr>
        <p:spPr>
          <a:xfrm>
            <a:off x="304800" y="2970484"/>
            <a:ext cx="3657595" cy="2480733"/>
          </a:xfrm>
          <a:prstGeom prst="roundRect">
            <a:avLst>
              <a:gd name="adj" fmla="val 2643"/>
            </a:avLst>
          </a:prstGeom>
          <a:solidFill>
            <a:schemeClr val="bg1">
              <a:alpha val="20000"/>
            </a:schemeClr>
          </a:solidFill>
        </p:spPr>
        <p:txBody>
          <a:bodyPr lIns="182880" tIns="457200" rIns="182880" anchor="t" anchorCtr="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itle 14">
            <a:extLst>
              <a:ext uri="{FF2B5EF4-FFF2-40B4-BE49-F238E27FC236}">
                <a16:creationId xmlns:a16="http://schemas.microsoft.com/office/drawing/2014/main" id="{79A450A8-8D6D-6B15-4BBC-E002E656CAA0}"/>
              </a:ext>
            </a:extLst>
          </p:cNvPr>
          <p:cNvSpPr txBox="1">
            <a:spLocks/>
          </p:cNvSpPr>
          <p:nvPr/>
        </p:nvSpPr>
        <p:spPr>
          <a:xfrm>
            <a:off x="8229596"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rgbClr val="B9D488"/>
                </a:solidFill>
              </a:rPr>
              <a:t>Tools &amp; resources</a:t>
            </a:r>
          </a:p>
        </p:txBody>
      </p:sp>
      <p:sp>
        <p:nvSpPr>
          <p:cNvPr id="16" name="Rounded Rectangle 15">
            <a:extLst>
              <a:ext uri="{FF2B5EF4-FFF2-40B4-BE49-F238E27FC236}">
                <a16:creationId xmlns:a16="http://schemas.microsoft.com/office/drawing/2014/main" id="{D93A6D8B-2DA6-79B9-9648-9F5D1C890027}"/>
              </a:ext>
            </a:extLst>
          </p:cNvPr>
          <p:cNvSpPr/>
          <p:nvPr/>
        </p:nvSpPr>
        <p:spPr>
          <a:xfrm>
            <a:off x="652253" y="3647026"/>
            <a:ext cx="924415" cy="924415"/>
          </a:xfrm>
          <a:prstGeom prst="roundRect">
            <a:avLst>
              <a:gd name="adj" fmla="val 7512"/>
            </a:avLst>
          </a:prstGeom>
          <a:solidFill>
            <a:schemeClr val="bg1">
              <a:alpha val="148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logo of a leaf in a circle&#10;&#10;Description automatically generated">
            <a:extLst>
              <a:ext uri="{FF2B5EF4-FFF2-40B4-BE49-F238E27FC236}">
                <a16:creationId xmlns:a16="http://schemas.microsoft.com/office/drawing/2014/main" id="{1B6A291C-7881-360B-F28F-30AE618B9FEE}"/>
              </a:ext>
            </a:extLst>
          </p:cNvPr>
          <p:cNvPicPr>
            <a:picLocks noChangeAspect="1"/>
          </p:cNvPicPr>
          <p:nvPr/>
        </p:nvPicPr>
        <p:blipFill>
          <a:blip r:embed="rId4" cstate="screen">
            <a:alphaModFix amt="4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53646" y="3717399"/>
            <a:ext cx="721629" cy="783669"/>
          </a:xfrm>
          <a:prstGeom prst="rect">
            <a:avLst/>
          </a:prstGeom>
        </p:spPr>
      </p:pic>
      <p:sp>
        <p:nvSpPr>
          <p:cNvPr id="14" name="Rounded Rectangle 13">
            <a:extLst>
              <a:ext uri="{FF2B5EF4-FFF2-40B4-BE49-F238E27FC236}">
                <a16:creationId xmlns:a16="http://schemas.microsoft.com/office/drawing/2014/main" id="{D15EE2EC-87E5-7BDE-6323-B124AA5344A1}"/>
              </a:ext>
            </a:extLst>
          </p:cNvPr>
          <p:cNvSpPr/>
          <p:nvPr/>
        </p:nvSpPr>
        <p:spPr>
          <a:xfrm>
            <a:off x="2690526" y="3647026"/>
            <a:ext cx="924415" cy="924415"/>
          </a:xfrm>
          <a:prstGeom prst="roundRect">
            <a:avLst>
              <a:gd name="adj" fmla="val 7512"/>
            </a:avLst>
          </a:prstGeom>
          <a:solidFill>
            <a:schemeClr val="bg1">
              <a:alpha val="148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logo of a hand and a globe&#10;&#10;Description automatically generated">
            <a:extLst>
              <a:ext uri="{FF2B5EF4-FFF2-40B4-BE49-F238E27FC236}">
                <a16:creationId xmlns:a16="http://schemas.microsoft.com/office/drawing/2014/main" id="{0020E2AD-6FD9-A56C-1CED-0C307B2C611A}"/>
              </a:ext>
            </a:extLst>
          </p:cNvPr>
          <p:cNvPicPr>
            <a:picLocks noChangeAspect="1"/>
          </p:cNvPicPr>
          <p:nvPr/>
        </p:nvPicPr>
        <p:blipFill>
          <a:blip r:embed="rId6" cstate="screen">
            <a:alphaModFix amt="46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2791919" y="3717399"/>
            <a:ext cx="721629" cy="783669"/>
          </a:xfrm>
          <a:prstGeom prst="rect">
            <a:avLst/>
          </a:prstGeom>
        </p:spPr>
      </p:pic>
      <p:sp>
        <p:nvSpPr>
          <p:cNvPr id="11" name="Rounded Rectangle 10">
            <a:extLst>
              <a:ext uri="{FF2B5EF4-FFF2-40B4-BE49-F238E27FC236}">
                <a16:creationId xmlns:a16="http://schemas.microsoft.com/office/drawing/2014/main" id="{DCCBAE71-1223-9A86-14FC-67EE8702D13B}"/>
              </a:ext>
            </a:extLst>
          </p:cNvPr>
          <p:cNvSpPr/>
          <p:nvPr/>
        </p:nvSpPr>
        <p:spPr>
          <a:xfrm>
            <a:off x="1671390" y="3647026"/>
            <a:ext cx="924415" cy="924415"/>
          </a:xfrm>
          <a:prstGeom prst="roundRect">
            <a:avLst>
              <a:gd name="adj" fmla="val 7512"/>
            </a:avLst>
          </a:prstGeom>
          <a:solidFill>
            <a:schemeClr val="bg1">
              <a:alpha val="148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green windmill with green arrows&#10;&#10;Description automatically generated">
            <a:extLst>
              <a:ext uri="{FF2B5EF4-FFF2-40B4-BE49-F238E27FC236}">
                <a16:creationId xmlns:a16="http://schemas.microsoft.com/office/drawing/2014/main" id="{E34AB93C-4DA3-0AF8-78AF-7ACE80010439}"/>
              </a:ext>
            </a:extLst>
          </p:cNvPr>
          <p:cNvPicPr>
            <a:picLocks noChangeAspect="1"/>
          </p:cNvPicPr>
          <p:nvPr/>
        </p:nvPicPr>
        <p:blipFill>
          <a:blip r:embed="rId8" cstate="screen">
            <a:alphaModFix amt="4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1772783" y="3717399"/>
            <a:ext cx="721628" cy="783669"/>
          </a:xfrm>
          <a:prstGeom prst="rect">
            <a:avLst/>
          </a:prstGeom>
        </p:spPr>
      </p:pic>
      <p:sp>
        <p:nvSpPr>
          <p:cNvPr id="18" name="Title 14">
            <a:extLst>
              <a:ext uri="{FF2B5EF4-FFF2-40B4-BE49-F238E27FC236}">
                <a16:creationId xmlns:a16="http://schemas.microsoft.com/office/drawing/2014/main" id="{B404D6A7-C87F-C027-CFB2-6A6586F5C608}"/>
              </a:ext>
            </a:extLst>
          </p:cNvPr>
          <p:cNvSpPr txBox="1">
            <a:spLocks/>
          </p:cNvSpPr>
          <p:nvPr/>
        </p:nvSpPr>
        <p:spPr>
          <a:xfrm>
            <a:off x="316089"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rgbClr val="B9D488"/>
                </a:solidFill>
              </a:rPr>
              <a:t>strategy</a:t>
            </a:r>
          </a:p>
        </p:txBody>
      </p:sp>
      <p:sp>
        <p:nvSpPr>
          <p:cNvPr id="19" name="Text Placeholder 11">
            <a:extLst>
              <a:ext uri="{FF2B5EF4-FFF2-40B4-BE49-F238E27FC236}">
                <a16:creationId xmlns:a16="http://schemas.microsoft.com/office/drawing/2014/main" id="{59185CDB-0E6D-91BC-F021-5ADF23B3C8AF}"/>
              </a:ext>
            </a:extLst>
          </p:cNvPr>
          <p:cNvSpPr txBox="1">
            <a:spLocks/>
          </p:cNvSpPr>
          <p:nvPr/>
        </p:nvSpPr>
        <p:spPr>
          <a:xfrm>
            <a:off x="4267200" y="2970484"/>
            <a:ext cx="3657595" cy="2480733"/>
          </a:xfrm>
          <a:prstGeom prst="roundRect">
            <a:avLst>
              <a:gd name="adj" fmla="val 2643"/>
            </a:avLst>
          </a:prstGeom>
          <a:solidFill>
            <a:srgbClr val="2B660F"/>
          </a:solidFill>
        </p:spPr>
        <p:txBody>
          <a:bodyPr lIns="182880" tIns="457200" rIns="182880" anchor="t" anchorCtr="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20" name="Picture 19">
            <a:extLst>
              <a:ext uri="{FF2B5EF4-FFF2-40B4-BE49-F238E27FC236}">
                <a16:creationId xmlns:a16="http://schemas.microsoft.com/office/drawing/2014/main" id="{381EC3B2-208C-2A60-DB81-E816E35CDFE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67196" y="2970484"/>
            <a:ext cx="3668896" cy="2480733"/>
          </a:xfrm>
          <a:prstGeom prst="roundRect">
            <a:avLst>
              <a:gd name="adj" fmla="val 2464"/>
            </a:avLst>
          </a:prstGeom>
        </p:spPr>
      </p:pic>
      <p:sp>
        <p:nvSpPr>
          <p:cNvPr id="21" name="Title 14">
            <a:extLst>
              <a:ext uri="{FF2B5EF4-FFF2-40B4-BE49-F238E27FC236}">
                <a16:creationId xmlns:a16="http://schemas.microsoft.com/office/drawing/2014/main" id="{A662A0A8-741C-65CA-9457-21DB37D7AD4B}"/>
              </a:ext>
            </a:extLst>
          </p:cNvPr>
          <p:cNvSpPr txBox="1">
            <a:spLocks/>
          </p:cNvSpPr>
          <p:nvPr/>
        </p:nvSpPr>
        <p:spPr>
          <a:xfrm>
            <a:off x="4278493"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chemeClr val="bg1"/>
                </a:solidFill>
              </a:rPr>
              <a:t>SELL STORY</a:t>
            </a:r>
          </a:p>
        </p:txBody>
      </p:sp>
      <p:pic>
        <p:nvPicPr>
          <p:cNvPr id="3" name="Picture 2">
            <a:extLst>
              <a:ext uri="{FF2B5EF4-FFF2-40B4-BE49-F238E27FC236}">
                <a16:creationId xmlns:a16="http://schemas.microsoft.com/office/drawing/2014/main" id="{BE28E917-D2B4-1F3A-4636-688C8B72424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spTree>
    <p:extLst>
      <p:ext uri="{BB962C8B-B14F-4D97-AF65-F5344CB8AC3E}">
        <p14:creationId xmlns:p14="http://schemas.microsoft.com/office/powerpoint/2010/main" val="992267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440D"/>
        </a:solidFill>
        <a:effectLst/>
      </p:bgPr>
    </p:bg>
    <p:spTree>
      <p:nvGrpSpPr>
        <p:cNvPr id="1" name=""/>
        <p:cNvGrpSpPr/>
        <p:nvPr/>
      </p:nvGrpSpPr>
      <p:grpSpPr>
        <a:xfrm>
          <a:off x="0" y="0"/>
          <a:ext cx="0" cy="0"/>
          <a:chOff x="0" y="0"/>
          <a:chExt cx="0" cy="0"/>
        </a:xfrm>
      </p:grpSpPr>
      <p:pic>
        <p:nvPicPr>
          <p:cNvPr id="14" name="Picture 13" descr="A green leaves on a black background&#10;&#10;Description automatically generated">
            <a:extLst>
              <a:ext uri="{FF2B5EF4-FFF2-40B4-BE49-F238E27FC236}">
                <a16:creationId xmlns:a16="http://schemas.microsoft.com/office/drawing/2014/main" id="{AA28AE5B-1B32-7C11-9AA7-51DA95BF21B2}"/>
              </a:ext>
            </a:extLst>
          </p:cNvPr>
          <p:cNvPicPr>
            <a:picLocks noChangeAspect="1"/>
          </p:cNvPicPr>
          <p:nvPr/>
        </p:nvPicPr>
        <p:blipFill rotWithShape="1">
          <a:blip r:embed="rId3"/>
          <a:srcRect l="6024" b="26129"/>
          <a:stretch/>
        </p:blipFill>
        <p:spPr>
          <a:xfrm>
            <a:off x="0" y="3886201"/>
            <a:ext cx="3220244" cy="2971800"/>
          </a:xfrm>
          <a:prstGeom prst="rect">
            <a:avLst/>
          </a:prstGeom>
        </p:spPr>
      </p:pic>
      <p:sp>
        <p:nvSpPr>
          <p:cNvPr id="6" name="Text Placeholder 19">
            <a:extLst>
              <a:ext uri="{FF2B5EF4-FFF2-40B4-BE49-F238E27FC236}">
                <a16:creationId xmlns:a16="http://schemas.microsoft.com/office/drawing/2014/main" id="{16D12887-CB0F-6A77-87F3-BCC0FF36CABC}"/>
              </a:ext>
            </a:extLst>
          </p:cNvPr>
          <p:cNvSpPr txBox="1">
            <a:spLocks/>
          </p:cNvSpPr>
          <p:nvPr/>
        </p:nvSpPr>
        <p:spPr>
          <a:xfrm>
            <a:off x="6800593" y="1292503"/>
            <a:ext cx="4146253" cy="4272994"/>
          </a:xfrm>
          <a:prstGeom prst="roundRect">
            <a:avLst>
              <a:gd name="adj" fmla="val 2643"/>
            </a:avLst>
          </a:prstGeom>
          <a:solidFill>
            <a:schemeClr val="bg1"/>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a:solidFill>
                <a:srgbClr val="BFDF7D"/>
              </a:solidFill>
              <a:latin typeface="Gilroy Medium"/>
            </a:endParaRPr>
          </a:p>
        </p:txBody>
      </p:sp>
      <p:grpSp>
        <p:nvGrpSpPr>
          <p:cNvPr id="2" name="Group 1">
            <a:extLst>
              <a:ext uri="{FF2B5EF4-FFF2-40B4-BE49-F238E27FC236}">
                <a16:creationId xmlns:a16="http://schemas.microsoft.com/office/drawing/2014/main" id="{CC0D2A9A-7E0A-28A7-B58F-A40727E4A4CC}"/>
              </a:ext>
            </a:extLst>
          </p:cNvPr>
          <p:cNvGrpSpPr/>
          <p:nvPr/>
        </p:nvGrpSpPr>
        <p:grpSpPr>
          <a:xfrm>
            <a:off x="1376419" y="2132727"/>
            <a:ext cx="5428109" cy="3083334"/>
            <a:chOff x="1376419" y="1973069"/>
            <a:chExt cx="5428109" cy="3083334"/>
          </a:xfrm>
        </p:grpSpPr>
        <p:sp>
          <p:nvSpPr>
            <p:cNvPr id="3" name="Text Placeholder 5">
              <a:extLst>
                <a:ext uri="{FF2B5EF4-FFF2-40B4-BE49-F238E27FC236}">
                  <a16:creationId xmlns:a16="http://schemas.microsoft.com/office/drawing/2014/main" id="{F5BE3B6A-9FDC-4661-734F-5F1E32174763}"/>
                </a:ext>
              </a:extLst>
            </p:cNvPr>
            <p:cNvSpPr txBox="1">
              <a:spLocks/>
            </p:cNvSpPr>
            <p:nvPr/>
          </p:nvSpPr>
          <p:spPr>
            <a:xfrm>
              <a:off x="1904282" y="2539126"/>
              <a:ext cx="4900246" cy="157530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6600">
                  <a:solidFill>
                    <a:srgbClr val="8DBE29"/>
                  </a:solidFill>
                  <a:latin typeface="GT Pressura LCG Black" pitchFamily="2" charset="0"/>
                  <a:cs typeface="GT Pressura LCG Black" pitchFamily="2" charset="0"/>
                </a:rPr>
                <a:t>CUSTOMER NAME</a:t>
              </a:r>
            </a:p>
          </p:txBody>
        </p:sp>
        <p:sp>
          <p:nvSpPr>
            <p:cNvPr id="4" name="Text Placeholder 6">
              <a:extLst>
                <a:ext uri="{FF2B5EF4-FFF2-40B4-BE49-F238E27FC236}">
                  <a16:creationId xmlns:a16="http://schemas.microsoft.com/office/drawing/2014/main" id="{7EDB4712-0F30-4036-B806-093A0B908E0B}"/>
                </a:ext>
              </a:extLst>
            </p:cNvPr>
            <p:cNvSpPr txBox="1">
              <a:spLocks/>
            </p:cNvSpPr>
            <p:nvPr/>
          </p:nvSpPr>
          <p:spPr>
            <a:xfrm>
              <a:off x="1904282" y="4114426"/>
              <a:ext cx="3508101" cy="941977"/>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5D920D"/>
                  </a:solidFill>
                </a:rPr>
                <a:t>Let’s partner today for a </a:t>
              </a:r>
              <a:br>
                <a:rPr lang="en-US" sz="2000">
                  <a:solidFill>
                    <a:srgbClr val="5D920D"/>
                  </a:solidFill>
                </a:rPr>
              </a:br>
              <a:r>
                <a:rPr lang="en-US" sz="2000">
                  <a:solidFill>
                    <a:srgbClr val="5D920D"/>
                  </a:solidFill>
                </a:rPr>
                <a:t>more sustainable tomorrow</a:t>
              </a:r>
            </a:p>
            <a:p>
              <a:endParaRPr lang="en-US">
                <a:solidFill>
                  <a:srgbClr val="5D920D"/>
                </a:solidFill>
              </a:endParaRPr>
            </a:p>
          </p:txBody>
        </p:sp>
        <p:pic>
          <p:nvPicPr>
            <p:cNvPr id="11" name="Picture 10">
              <a:extLst>
                <a:ext uri="{FF2B5EF4-FFF2-40B4-BE49-F238E27FC236}">
                  <a16:creationId xmlns:a16="http://schemas.microsoft.com/office/drawing/2014/main" id="{2AB96114-E46B-CAE6-69E0-8924BA88F8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6419" y="1973069"/>
              <a:ext cx="566057" cy="566057"/>
            </a:xfrm>
            <a:prstGeom prst="rect">
              <a:avLst/>
            </a:prstGeom>
          </p:spPr>
        </p:pic>
      </p:grpSp>
      <p:sp>
        <p:nvSpPr>
          <p:cNvPr id="8" name="TextBox 7">
            <a:extLst>
              <a:ext uri="{FF2B5EF4-FFF2-40B4-BE49-F238E27FC236}">
                <a16:creationId xmlns:a16="http://schemas.microsoft.com/office/drawing/2014/main" id="{0AE14554-ED45-1BE3-5B8F-22AE3A9E1594}"/>
              </a:ext>
            </a:extLst>
          </p:cNvPr>
          <p:cNvSpPr txBox="1"/>
          <p:nvPr/>
        </p:nvSpPr>
        <p:spPr>
          <a:xfrm>
            <a:off x="3183038" y="7384648"/>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7" name="Picture 6" descr="A logo with text on it&#10;&#10;Description automatically generated">
            <a:extLst>
              <a:ext uri="{FF2B5EF4-FFF2-40B4-BE49-F238E27FC236}">
                <a16:creationId xmlns:a16="http://schemas.microsoft.com/office/drawing/2014/main" id="{D535C3CD-5E00-0C0D-D6EC-97A1A90D71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4333" y="2486025"/>
            <a:ext cx="3178772" cy="1788059"/>
          </a:xfrm>
          <a:prstGeom prst="rect">
            <a:avLst/>
          </a:prstGeom>
        </p:spPr>
      </p:pic>
      <p:sp>
        <p:nvSpPr>
          <p:cNvPr id="5" name="Rounded Rectangle 4">
            <a:extLst>
              <a:ext uri="{FF2B5EF4-FFF2-40B4-BE49-F238E27FC236}">
                <a16:creationId xmlns:a16="http://schemas.microsoft.com/office/drawing/2014/main" id="{4F8BDF1A-C66B-73FD-BA2F-AF6D317AD6A4}"/>
              </a:ext>
            </a:extLst>
          </p:cNvPr>
          <p:cNvSpPr/>
          <p:nvPr/>
        </p:nvSpPr>
        <p:spPr>
          <a:xfrm>
            <a:off x="9538258" y="186848"/>
            <a:ext cx="2492357" cy="339263"/>
          </a:xfrm>
          <a:prstGeom prst="roundRect">
            <a:avLst>
              <a:gd name="adj" fmla="val 95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a:solidFill>
                  <a:schemeClr val="bg1"/>
                </a:solidFill>
                <a:latin typeface="+mj-lt"/>
              </a:rPr>
              <a:t>Change customer name here</a:t>
            </a:r>
          </a:p>
        </p:txBody>
      </p:sp>
      <p:pic>
        <p:nvPicPr>
          <p:cNvPr id="9" name="Picture 8">
            <a:extLst>
              <a:ext uri="{FF2B5EF4-FFF2-40B4-BE49-F238E27FC236}">
                <a16:creationId xmlns:a16="http://schemas.microsoft.com/office/drawing/2014/main" id="{629425EC-97C9-370B-94AE-5EB792C5F95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pic>
        <p:nvPicPr>
          <p:cNvPr id="12" name="Picture 11" descr="A green oval with black background&#10;&#10;Description automatically generated">
            <a:extLst>
              <a:ext uri="{FF2B5EF4-FFF2-40B4-BE49-F238E27FC236}">
                <a16:creationId xmlns:a16="http://schemas.microsoft.com/office/drawing/2014/main" id="{92E423B7-8876-7662-0506-574750830549}"/>
              </a:ext>
            </a:extLst>
          </p:cNvPr>
          <p:cNvPicPr>
            <a:picLocks noChangeAspect="1"/>
          </p:cNvPicPr>
          <p:nvPr/>
        </p:nvPicPr>
        <p:blipFill rotWithShape="1">
          <a:blip r:embed="rId7"/>
          <a:srcRect t="6519"/>
          <a:stretch/>
        </p:blipFill>
        <p:spPr>
          <a:xfrm flipH="1">
            <a:off x="406101" y="1"/>
            <a:ext cx="1678106" cy="3070922"/>
          </a:xfrm>
          <a:prstGeom prst="rect">
            <a:avLst/>
          </a:prstGeom>
        </p:spPr>
      </p:pic>
      <p:pic>
        <p:nvPicPr>
          <p:cNvPr id="16" name="Picture 15" descr="A green leaves on a black background&#10;&#10;Description automatically generated">
            <a:extLst>
              <a:ext uri="{FF2B5EF4-FFF2-40B4-BE49-F238E27FC236}">
                <a16:creationId xmlns:a16="http://schemas.microsoft.com/office/drawing/2014/main" id="{1792BE22-083D-E54C-DC31-F6901976E03C}"/>
              </a:ext>
            </a:extLst>
          </p:cNvPr>
          <p:cNvPicPr>
            <a:picLocks noChangeAspect="1"/>
          </p:cNvPicPr>
          <p:nvPr/>
        </p:nvPicPr>
        <p:blipFill rotWithShape="1">
          <a:blip r:embed="rId8"/>
          <a:srcRect t="23980"/>
          <a:stretch/>
        </p:blipFill>
        <p:spPr>
          <a:xfrm>
            <a:off x="2223938" y="0"/>
            <a:ext cx="4956127" cy="2358944"/>
          </a:xfrm>
          <a:prstGeom prst="rect">
            <a:avLst/>
          </a:prstGeom>
        </p:spPr>
      </p:pic>
      <p:sp>
        <p:nvSpPr>
          <p:cNvPr id="10" name="TextBox 9">
            <a:extLst>
              <a:ext uri="{FF2B5EF4-FFF2-40B4-BE49-F238E27FC236}">
                <a16:creationId xmlns:a16="http://schemas.microsoft.com/office/drawing/2014/main" id="{97D8D3F8-8581-228B-A569-050321F2E8E6}"/>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32D4E789-9F52-1269-555B-E97429E7457C}"/>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9"/>
                </a:solidFill>
                <a:latin typeface="+mn-lt"/>
              </a:rPr>
              <a:pPr algn="r"/>
              <a:t>19</a:t>
            </a:fld>
            <a:endParaRPr lang="en-US" sz="1350">
              <a:solidFill>
                <a:srgbClr val="8DBE29"/>
              </a:solidFill>
              <a:latin typeface="+mn-lt"/>
            </a:endParaRPr>
          </a:p>
        </p:txBody>
      </p:sp>
    </p:spTree>
    <p:extLst>
      <p:ext uri="{BB962C8B-B14F-4D97-AF65-F5344CB8AC3E}">
        <p14:creationId xmlns:p14="http://schemas.microsoft.com/office/powerpoint/2010/main" val="1356862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CB8D12F9-F0CE-F642-D75B-A15292D489A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A8E9C4-2A46-F528-45D9-A1F95FCE2B2F}"/>
              </a:ext>
            </a:extLst>
          </p:cNvPr>
          <p:cNvSpPr>
            <a:spLocks noGrp="1"/>
          </p:cNvSpPr>
          <p:nvPr>
            <p:ph sz="quarter" idx="12"/>
          </p:nvPr>
        </p:nvSpPr>
        <p:spPr/>
        <p:txBody>
          <a:bodyPr vert="horz" lIns="0" tIns="0" rIns="0" bIns="0" rtlCol="0" anchor="ctr" anchorCtr="0">
            <a:noAutofit/>
          </a:bodyPr>
          <a:lstStyle/>
          <a:p>
            <a:pPr lvl="0" algn="just"/>
            <a:r>
              <a:rPr lang="en-US">
                <a:solidFill>
                  <a:srgbClr val="2B660F"/>
                </a:solidFill>
                <a:hlinkClick r:id="rId4" action="ppaction://hlinksldjump">
                  <a:extLst>
                    <a:ext uri="{A12FA001-AC4F-418D-AE19-62706E023703}">
                      <ahyp:hlinkClr xmlns:ahyp="http://schemas.microsoft.com/office/drawing/2018/hyperlinkcolor" val="tx"/>
                    </a:ext>
                  </a:extLst>
                </a:hlinkClick>
              </a:rPr>
              <a:t>Toolkit Objectives​</a:t>
            </a:r>
            <a:endParaRPr lang="en-US">
              <a:solidFill>
                <a:srgbClr val="2B660F"/>
              </a:solidFill>
            </a:endParaRPr>
          </a:p>
          <a:p>
            <a:pPr algn="just"/>
            <a:r>
              <a:rPr lang="en-US">
                <a:solidFill>
                  <a:srgbClr val="2B660E"/>
                </a:solidFill>
                <a:hlinkClick r:id="rId5" action="ppaction://hlinksldjump">
                  <a:extLst>
                    <a:ext uri="{A12FA001-AC4F-418D-AE19-62706E023703}">
                      <ahyp:hlinkClr xmlns:ahyp="http://schemas.microsoft.com/office/drawing/2018/hyperlinkcolor" val="tx"/>
                    </a:ext>
                  </a:extLst>
                </a:hlinkClick>
              </a:rPr>
              <a:t>Customer Framework​</a:t>
            </a:r>
            <a:endParaRPr lang="en-US">
              <a:solidFill>
                <a:srgbClr val="2B660E"/>
              </a:solidFill>
            </a:endParaRPr>
          </a:p>
          <a:p>
            <a:pPr lvl="0"/>
            <a:r>
              <a:rPr lang="en-US">
                <a:solidFill>
                  <a:srgbClr val="2B660F"/>
                </a:solidFill>
                <a:hlinkClick r:id="rId6" action="ppaction://hlinksldjump">
                  <a:extLst>
                    <a:ext uri="{A12FA001-AC4F-418D-AE19-62706E023703}">
                      <ahyp:hlinkClr xmlns:ahyp="http://schemas.microsoft.com/office/drawing/2018/hyperlinkcolor" val="tx"/>
                    </a:ext>
                  </a:extLst>
                </a:hlinkClick>
              </a:rPr>
              <a:t>2026 AOP Priorities​</a:t>
            </a:r>
            <a:endParaRPr lang="en-US">
              <a:solidFill>
                <a:srgbClr val="2B660F"/>
              </a:solidFill>
            </a:endParaRPr>
          </a:p>
          <a:p>
            <a:pPr lvl="0"/>
            <a:r>
              <a:rPr lang="en-US">
                <a:solidFill>
                  <a:srgbClr val="2B660F"/>
                </a:solidFill>
                <a:hlinkClick r:id="rId7" action="ppaction://hlinksldjump">
                  <a:extLst>
                    <a:ext uri="{A12FA001-AC4F-418D-AE19-62706E023703}">
                      <ahyp:hlinkClr xmlns:ahyp="http://schemas.microsoft.com/office/drawing/2018/hyperlinkcolor" val="tx"/>
                    </a:ext>
                  </a:extLst>
                </a:hlinkClick>
              </a:rPr>
              <a:t>pep+ Strategy​</a:t>
            </a:r>
            <a:endParaRPr lang="en-US">
              <a:solidFill>
                <a:srgbClr val="2B660F"/>
              </a:solidFill>
            </a:endParaRPr>
          </a:p>
          <a:p>
            <a:r>
              <a:rPr lang="en-US">
                <a:solidFill>
                  <a:srgbClr val="2B660E"/>
                </a:solidFill>
                <a:hlinkClick r:id="rId8" action="ppaction://hlinksldjump">
                  <a:extLst>
                    <a:ext uri="{A12FA001-AC4F-418D-AE19-62706E023703}">
                      <ahyp:hlinkClr xmlns:ahyp="http://schemas.microsoft.com/office/drawing/2018/hyperlinkcolor" val="tx"/>
                    </a:ext>
                  </a:extLst>
                </a:hlinkClick>
              </a:rPr>
              <a:t>Consumer Insights​</a:t>
            </a:r>
            <a:endParaRPr lang="en-US">
              <a:solidFill>
                <a:srgbClr val="2B660E"/>
              </a:solidFill>
            </a:endParaRPr>
          </a:p>
          <a:p>
            <a:pPr lvl="0"/>
            <a:r>
              <a:rPr lang="en-US">
                <a:solidFill>
                  <a:srgbClr val="2B660F"/>
                </a:solidFill>
                <a:hlinkClick r:id="rId9" action="ppaction://hlinksldjump">
                  <a:extLst>
                    <a:ext uri="{A12FA001-AC4F-418D-AE19-62706E023703}">
                      <ahyp:hlinkClr xmlns:ahyp="http://schemas.microsoft.com/office/drawing/2018/hyperlinkcolor" val="tx"/>
                    </a:ext>
                  </a:extLst>
                </a:hlinkClick>
              </a:rPr>
              <a:t>pep+ Sell Story</a:t>
            </a:r>
            <a:endParaRPr lang="en-US">
              <a:solidFill>
                <a:srgbClr val="2B660F"/>
              </a:solidFill>
            </a:endParaRPr>
          </a:p>
          <a:p>
            <a:pPr lvl="0"/>
            <a:r>
              <a:rPr lang="en-US">
                <a:solidFill>
                  <a:srgbClr val="2B660F"/>
                </a:solidFill>
                <a:hlinkClick r:id="rId10" action="ppaction://hlinksldjump">
                  <a:extLst>
                    <a:ext uri="{A12FA001-AC4F-418D-AE19-62706E023703}">
                      <ahyp:hlinkClr xmlns:ahyp="http://schemas.microsoft.com/office/drawing/2018/hyperlinkcolor" val="tx"/>
                    </a:ext>
                  </a:extLst>
                </a:hlinkClick>
              </a:rPr>
              <a:t>Programming​</a:t>
            </a:r>
            <a:endParaRPr lang="en-US">
              <a:solidFill>
                <a:srgbClr val="2B660F"/>
              </a:solidFill>
            </a:endParaRPr>
          </a:p>
          <a:p>
            <a:pPr lvl="0"/>
            <a:r>
              <a:rPr lang="en-US">
                <a:solidFill>
                  <a:srgbClr val="2B660F"/>
                </a:solidFill>
                <a:hlinkClick r:id="rId11" action="ppaction://hlinksldjump">
                  <a:extLst>
                    <a:ext uri="{A12FA001-AC4F-418D-AE19-62706E023703}">
                      <ahyp:hlinkClr xmlns:ahyp="http://schemas.microsoft.com/office/drawing/2018/hyperlinkcolor" val="tx"/>
                    </a:ext>
                  </a:extLst>
                </a:hlinkClick>
              </a:rPr>
              <a:t>Tools &amp; Resources ​</a:t>
            </a:r>
            <a:endParaRPr lang="en-US">
              <a:solidFill>
                <a:srgbClr val="2B660F"/>
              </a:solidFill>
            </a:endParaRPr>
          </a:p>
        </p:txBody>
      </p:sp>
      <p:sp>
        <p:nvSpPr>
          <p:cNvPr id="5" name="Text Placeholder 4">
            <a:extLst>
              <a:ext uri="{FF2B5EF4-FFF2-40B4-BE49-F238E27FC236}">
                <a16:creationId xmlns:a16="http://schemas.microsoft.com/office/drawing/2014/main" id="{3B362787-00EB-1DF5-FA30-CAFE32D0256E}"/>
              </a:ext>
            </a:extLst>
          </p:cNvPr>
          <p:cNvSpPr>
            <a:spLocks noGrp="1"/>
          </p:cNvSpPr>
          <p:nvPr>
            <p:ph type="body" sz="quarter" idx="11"/>
          </p:nvPr>
        </p:nvSpPr>
        <p:spPr/>
        <p:txBody>
          <a:bodyPr/>
          <a:lstStyle/>
          <a:p>
            <a:r>
              <a:rPr lang="en-US">
                <a:solidFill>
                  <a:srgbClr val="2B660F"/>
                </a:solidFill>
              </a:rPr>
              <a:t>2026 Commercial Toolkit</a:t>
            </a:r>
          </a:p>
        </p:txBody>
      </p:sp>
      <p:sp>
        <p:nvSpPr>
          <p:cNvPr id="28" name="Title 27">
            <a:extLst>
              <a:ext uri="{FF2B5EF4-FFF2-40B4-BE49-F238E27FC236}">
                <a16:creationId xmlns:a16="http://schemas.microsoft.com/office/drawing/2014/main" id="{589EE4D6-64C0-E69B-2AD8-0E57D2D62F64}"/>
              </a:ext>
            </a:extLst>
          </p:cNvPr>
          <p:cNvSpPr>
            <a:spLocks noGrp="1"/>
          </p:cNvSpPr>
          <p:nvPr>
            <p:ph type="title"/>
          </p:nvPr>
        </p:nvSpPr>
        <p:spPr/>
        <p:txBody>
          <a:bodyPr/>
          <a:lstStyle/>
          <a:p>
            <a:r>
              <a:rPr lang="en-GB">
                <a:solidFill>
                  <a:srgbClr val="5D910D"/>
                </a:solidFill>
              </a:rPr>
              <a:t>TABLE OF CONTENTS</a:t>
            </a:r>
          </a:p>
        </p:txBody>
      </p:sp>
      <p:sp>
        <p:nvSpPr>
          <p:cNvPr id="3" name="TextBox 2">
            <a:extLst>
              <a:ext uri="{FF2B5EF4-FFF2-40B4-BE49-F238E27FC236}">
                <a16:creationId xmlns:a16="http://schemas.microsoft.com/office/drawing/2014/main" id="{F7882038-AB92-3F4C-6E59-738F8495FB9A}"/>
              </a:ext>
            </a:extLst>
          </p:cNvPr>
          <p:cNvSpPr txBox="1"/>
          <p:nvPr/>
        </p:nvSpPr>
        <p:spPr>
          <a:xfrm>
            <a:off x="1435608" y="-301752"/>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2" name="Picture 11">
            <a:extLst>
              <a:ext uri="{FF2B5EF4-FFF2-40B4-BE49-F238E27FC236}">
                <a16:creationId xmlns:a16="http://schemas.microsoft.com/office/drawing/2014/main" id="{F6D45AE0-E219-BC73-F074-7211104EE840}"/>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5252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5F3"/>
        </a:solidFill>
        <a:effectLst/>
      </p:bgPr>
    </p:bg>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D5355B23-13C2-3BAC-5F67-5B9CFF2E882A}"/>
              </a:ext>
            </a:extLst>
          </p:cNvPr>
          <p:cNvPicPr>
            <a:picLocks noGrp="1" noChangeAspect="1"/>
          </p:cNvPicPr>
          <p:nvPr>
            <p:ph type="pic" sz="quarter" idx="16"/>
          </p:nvPr>
        </p:nvPicPr>
        <p:blipFill>
          <a:blip r:embed="rId3"/>
          <a:srcRect/>
          <a:stretch/>
        </p:blipFill>
        <p:spPr>
          <a:xfrm>
            <a:off x="8737601" y="301308"/>
            <a:ext cx="3149597" cy="2903220"/>
          </a:xfrm>
        </p:spPr>
      </p:pic>
      <p:pic>
        <p:nvPicPr>
          <p:cNvPr id="25" name="Picture Placeholder 24">
            <a:extLst>
              <a:ext uri="{FF2B5EF4-FFF2-40B4-BE49-F238E27FC236}">
                <a16:creationId xmlns:a16="http://schemas.microsoft.com/office/drawing/2014/main" id="{3899A28D-98C6-2C13-9236-B17EEF1FD70C}"/>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5254907" y="304800"/>
            <a:ext cx="3289654" cy="5981699"/>
          </a:xfrm>
        </p:spPr>
      </p:pic>
      <p:pic>
        <p:nvPicPr>
          <p:cNvPr id="29" name="Picture Placeholder 28">
            <a:extLst>
              <a:ext uri="{FF2B5EF4-FFF2-40B4-BE49-F238E27FC236}">
                <a16:creationId xmlns:a16="http://schemas.microsoft.com/office/drawing/2014/main" id="{0ACF1479-0402-0A37-1231-192F943FF9C7}"/>
              </a:ext>
            </a:extLst>
          </p:cNvPr>
          <p:cNvPicPr>
            <a:picLocks noGrp="1" noChangeAspect="1"/>
          </p:cNvPicPr>
          <p:nvPr>
            <p:ph type="pic" sz="quarter" idx="15"/>
          </p:nvPr>
        </p:nvPicPr>
        <p:blipFill>
          <a:blip r:embed="rId5"/>
          <a:srcRect/>
          <a:stretch/>
        </p:blipFill>
        <p:spPr/>
      </p:pic>
      <p:sp>
        <p:nvSpPr>
          <p:cNvPr id="32" name="Title 27">
            <a:extLst>
              <a:ext uri="{FF2B5EF4-FFF2-40B4-BE49-F238E27FC236}">
                <a16:creationId xmlns:a16="http://schemas.microsoft.com/office/drawing/2014/main" id="{9CB886DD-40BD-6011-85F3-FDF76CEEDC9C}"/>
              </a:ext>
            </a:extLst>
          </p:cNvPr>
          <p:cNvSpPr txBox="1">
            <a:spLocks/>
          </p:cNvSpPr>
          <p:nvPr/>
        </p:nvSpPr>
        <p:spPr>
          <a:xfrm>
            <a:off x="304799" y="1529079"/>
            <a:ext cx="2962507"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2000" cap="none">
                <a:solidFill>
                  <a:srgbClr val="5D910A"/>
                </a:solidFill>
                <a:latin typeface="+mn-lt"/>
              </a:rPr>
              <a:t>The world is facing unprecedented impacts of climate change — </a:t>
            </a:r>
          </a:p>
        </p:txBody>
      </p:sp>
      <p:sp>
        <p:nvSpPr>
          <p:cNvPr id="14" name="Title 27">
            <a:extLst>
              <a:ext uri="{FF2B5EF4-FFF2-40B4-BE49-F238E27FC236}">
                <a16:creationId xmlns:a16="http://schemas.microsoft.com/office/drawing/2014/main" id="{114D0FC0-0E5A-D3AA-39E0-699CD176A924}"/>
              </a:ext>
            </a:extLst>
          </p:cNvPr>
          <p:cNvSpPr txBox="1">
            <a:spLocks/>
          </p:cNvSpPr>
          <p:nvPr/>
        </p:nvSpPr>
        <p:spPr>
          <a:xfrm>
            <a:off x="304799" y="2719896"/>
            <a:ext cx="471324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3900"/>
              </a:lnSpc>
            </a:pPr>
            <a:r>
              <a:rPr lang="en-US" sz="4400">
                <a:solidFill>
                  <a:srgbClr val="5D910A"/>
                </a:solidFill>
              </a:rPr>
              <a:t>threatening </a:t>
            </a:r>
            <a:br>
              <a:rPr lang="en-US" sz="4400">
                <a:solidFill>
                  <a:srgbClr val="5D910A"/>
                </a:solidFill>
              </a:rPr>
            </a:br>
            <a:r>
              <a:rPr lang="en-US" sz="4400">
                <a:solidFill>
                  <a:srgbClr val="10430D"/>
                </a:solidFill>
              </a:rPr>
              <a:t>our planet, our communities and </a:t>
            </a:r>
            <a:br>
              <a:rPr lang="en-US" sz="4400">
                <a:solidFill>
                  <a:srgbClr val="10430D"/>
                </a:solidFill>
              </a:rPr>
            </a:br>
            <a:r>
              <a:rPr lang="en-US" sz="4400">
                <a:solidFill>
                  <a:srgbClr val="10430D"/>
                </a:solidFill>
              </a:rPr>
              <a:t>our livelihood</a:t>
            </a:r>
          </a:p>
          <a:p>
            <a:pPr>
              <a:lnSpc>
                <a:spcPts val="3900"/>
              </a:lnSpc>
            </a:pPr>
            <a:endParaRPr lang="en-US" sz="4400">
              <a:solidFill>
                <a:srgbClr val="10430D"/>
              </a:solidFill>
            </a:endParaRPr>
          </a:p>
        </p:txBody>
      </p:sp>
    </p:spTree>
    <p:extLst>
      <p:ext uri="{BB962C8B-B14F-4D97-AF65-F5344CB8AC3E}">
        <p14:creationId xmlns:p14="http://schemas.microsoft.com/office/powerpoint/2010/main" val="3799336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5F3"/>
        </a:solidFill>
        <a:effectLst/>
      </p:bgPr>
    </p:bg>
    <p:spTree>
      <p:nvGrpSpPr>
        <p:cNvPr id="1" name=""/>
        <p:cNvGrpSpPr/>
        <p:nvPr/>
      </p:nvGrpSpPr>
      <p:grpSpPr>
        <a:xfrm>
          <a:off x="0" y="0"/>
          <a:ext cx="0" cy="0"/>
          <a:chOff x="0" y="0"/>
          <a:chExt cx="0" cy="0"/>
        </a:xfrm>
      </p:grpSpPr>
      <p:sp>
        <p:nvSpPr>
          <p:cNvPr id="43" name="Rounded Rectangle 42">
            <a:extLst>
              <a:ext uri="{FF2B5EF4-FFF2-40B4-BE49-F238E27FC236}">
                <a16:creationId xmlns:a16="http://schemas.microsoft.com/office/drawing/2014/main" id="{5AD7BC5C-03BF-F373-93D7-3ACC0089EEBB}"/>
              </a:ext>
            </a:extLst>
          </p:cNvPr>
          <p:cNvSpPr/>
          <p:nvPr/>
        </p:nvSpPr>
        <p:spPr>
          <a:xfrm>
            <a:off x="304803" y="299969"/>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7">
            <a:extLst>
              <a:ext uri="{FF2B5EF4-FFF2-40B4-BE49-F238E27FC236}">
                <a16:creationId xmlns:a16="http://schemas.microsoft.com/office/drawing/2014/main" id="{114D0FC0-0E5A-D3AA-39E0-699CD176A924}"/>
              </a:ext>
            </a:extLst>
          </p:cNvPr>
          <p:cNvSpPr txBox="1">
            <a:spLocks/>
          </p:cNvSpPr>
          <p:nvPr/>
        </p:nvSpPr>
        <p:spPr>
          <a:xfrm>
            <a:off x="7492681" y="1862142"/>
            <a:ext cx="368807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3900"/>
              </a:lnSpc>
            </a:pPr>
            <a:r>
              <a:rPr lang="en-US" sz="4400">
                <a:solidFill>
                  <a:srgbClr val="5D920D"/>
                </a:solidFill>
              </a:rPr>
              <a:t>THERE IS INCREASED DEMAND THAT BUSINESSES ACT </a:t>
            </a:r>
            <a:r>
              <a:rPr lang="en-US" sz="4400">
                <a:solidFill>
                  <a:srgbClr val="10430D"/>
                </a:solidFill>
              </a:rPr>
              <a:t>MORE SUSTAINABLY</a:t>
            </a:r>
          </a:p>
        </p:txBody>
      </p:sp>
      <p:sp>
        <p:nvSpPr>
          <p:cNvPr id="32" name="Title 27">
            <a:extLst>
              <a:ext uri="{FF2B5EF4-FFF2-40B4-BE49-F238E27FC236}">
                <a16:creationId xmlns:a16="http://schemas.microsoft.com/office/drawing/2014/main" id="{9CB886DD-40BD-6011-85F3-FDF76CEEDC9C}"/>
              </a:ext>
            </a:extLst>
          </p:cNvPr>
          <p:cNvSpPr txBox="1">
            <a:spLocks/>
          </p:cNvSpPr>
          <p:nvPr/>
        </p:nvSpPr>
        <p:spPr>
          <a:xfrm>
            <a:off x="304803" y="1622446"/>
            <a:ext cx="3149598" cy="566137"/>
          </a:xfrm>
          <a:prstGeom prst="rect">
            <a:avLst/>
          </a:prstGeom>
        </p:spPr>
        <p:txBody>
          <a:bodyPr vert="horz" lIns="91440" tIns="0" rIns="91440" bIns="91440" rtlCol="0" anchor="b"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400" cap="none">
                <a:solidFill>
                  <a:schemeClr val="bg1"/>
                </a:solidFill>
                <a:latin typeface="+mn-lt"/>
              </a:rPr>
              <a:t>Consumers are expanding their expectations of sustainability</a:t>
            </a:r>
          </a:p>
        </p:txBody>
      </p:sp>
      <p:pic>
        <p:nvPicPr>
          <p:cNvPr id="41" name="Picture 40">
            <a:extLst>
              <a:ext uri="{FF2B5EF4-FFF2-40B4-BE49-F238E27FC236}">
                <a16:creationId xmlns:a16="http://schemas.microsoft.com/office/drawing/2014/main" id="{1BF57B7A-F9FF-9796-DB47-642C357400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3" y="299970"/>
            <a:ext cx="3149597" cy="1322476"/>
          </a:xfrm>
          <a:prstGeom prst="round2SameRect">
            <a:avLst>
              <a:gd name="adj1" fmla="val 4743"/>
              <a:gd name="adj2" fmla="val 0"/>
            </a:avLst>
          </a:prstGeom>
        </p:spPr>
      </p:pic>
      <p:sp>
        <p:nvSpPr>
          <p:cNvPr id="47" name="Rounded Rectangle 46">
            <a:extLst>
              <a:ext uri="{FF2B5EF4-FFF2-40B4-BE49-F238E27FC236}">
                <a16:creationId xmlns:a16="http://schemas.microsoft.com/office/drawing/2014/main" id="{DB989718-0E0D-312B-1A05-74BE25A6B2B8}"/>
              </a:ext>
            </a:extLst>
          </p:cNvPr>
          <p:cNvSpPr/>
          <p:nvPr/>
        </p:nvSpPr>
        <p:spPr>
          <a:xfrm>
            <a:off x="304803" y="2346773"/>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27">
            <a:extLst>
              <a:ext uri="{FF2B5EF4-FFF2-40B4-BE49-F238E27FC236}">
                <a16:creationId xmlns:a16="http://schemas.microsoft.com/office/drawing/2014/main" id="{0D0129BF-4BE3-F1A1-0F22-24D35E40715F}"/>
              </a:ext>
            </a:extLst>
          </p:cNvPr>
          <p:cNvSpPr txBox="1">
            <a:spLocks/>
          </p:cNvSpPr>
          <p:nvPr/>
        </p:nvSpPr>
        <p:spPr>
          <a:xfrm>
            <a:off x="304803" y="3669250"/>
            <a:ext cx="3149598" cy="566137"/>
          </a:xfrm>
          <a:prstGeom prst="rect">
            <a:avLst/>
          </a:prstGeom>
        </p:spPr>
        <p:txBody>
          <a:bodyPr vert="horz" lIns="91440" tIns="0" rIns="91440" bIns="91440" rtlCol="0" anchor="b"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400" cap="none">
                <a:solidFill>
                  <a:schemeClr val="bg1"/>
                </a:solidFill>
                <a:latin typeface="+mn-lt"/>
              </a:rPr>
              <a:t>Regulatory pressure </a:t>
            </a:r>
            <a:br>
              <a:rPr lang="en-US" sz="1400" cap="none">
                <a:solidFill>
                  <a:schemeClr val="bg1"/>
                </a:solidFill>
                <a:latin typeface="+mn-lt"/>
              </a:rPr>
            </a:br>
            <a:r>
              <a:rPr lang="en-US" sz="1400" cap="none">
                <a:solidFill>
                  <a:schemeClr val="bg1"/>
                </a:solidFill>
                <a:latin typeface="+mn-lt"/>
              </a:rPr>
              <a:t>and changes</a:t>
            </a:r>
          </a:p>
        </p:txBody>
      </p:sp>
      <p:pic>
        <p:nvPicPr>
          <p:cNvPr id="49" name="Picture 48">
            <a:extLst>
              <a:ext uri="{FF2B5EF4-FFF2-40B4-BE49-F238E27FC236}">
                <a16:creationId xmlns:a16="http://schemas.microsoft.com/office/drawing/2014/main" id="{1F00A5EE-80E5-6A7B-2E4A-C958E68BED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3" y="2346774"/>
            <a:ext cx="3149597" cy="1322476"/>
          </a:xfrm>
          <a:prstGeom prst="round2SameRect">
            <a:avLst>
              <a:gd name="adj1" fmla="val 4743"/>
              <a:gd name="adj2" fmla="val 0"/>
            </a:avLst>
          </a:prstGeom>
        </p:spPr>
      </p:pic>
      <p:sp>
        <p:nvSpPr>
          <p:cNvPr id="51" name="Rounded Rectangle 50">
            <a:extLst>
              <a:ext uri="{FF2B5EF4-FFF2-40B4-BE49-F238E27FC236}">
                <a16:creationId xmlns:a16="http://schemas.microsoft.com/office/drawing/2014/main" id="{4164DDFD-CE2B-6920-BF4E-E1D10FBD26FE}"/>
              </a:ext>
            </a:extLst>
          </p:cNvPr>
          <p:cNvSpPr/>
          <p:nvPr/>
        </p:nvSpPr>
        <p:spPr>
          <a:xfrm>
            <a:off x="304803" y="4393577"/>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27">
            <a:extLst>
              <a:ext uri="{FF2B5EF4-FFF2-40B4-BE49-F238E27FC236}">
                <a16:creationId xmlns:a16="http://schemas.microsoft.com/office/drawing/2014/main" id="{A370A53D-2DC3-84FB-9EDD-B3D6C7773762}"/>
              </a:ext>
            </a:extLst>
          </p:cNvPr>
          <p:cNvSpPr txBox="1">
            <a:spLocks/>
          </p:cNvSpPr>
          <p:nvPr/>
        </p:nvSpPr>
        <p:spPr>
          <a:xfrm>
            <a:off x="304803" y="5716054"/>
            <a:ext cx="3149598" cy="566137"/>
          </a:xfrm>
          <a:prstGeom prst="rect">
            <a:avLst/>
          </a:prstGeom>
        </p:spPr>
        <p:txBody>
          <a:bodyPr vert="horz" lIns="91440" tIns="91440" rIns="91440" bIns="91440" rtlCol="0" anchor="ctr"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400" cap="none">
                <a:solidFill>
                  <a:schemeClr val="bg1"/>
                </a:solidFill>
                <a:latin typeface="+mn-lt"/>
              </a:rPr>
              <a:t>Investor scrutiny</a:t>
            </a:r>
          </a:p>
        </p:txBody>
      </p:sp>
      <p:pic>
        <p:nvPicPr>
          <p:cNvPr id="53" name="Picture 52">
            <a:extLst>
              <a:ext uri="{FF2B5EF4-FFF2-40B4-BE49-F238E27FC236}">
                <a16:creationId xmlns:a16="http://schemas.microsoft.com/office/drawing/2014/main" id="{F00F6A36-F56A-515D-C992-88B95FEA70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3" y="4393578"/>
            <a:ext cx="3149597" cy="1322476"/>
          </a:xfrm>
          <a:prstGeom prst="round2SameRect">
            <a:avLst>
              <a:gd name="adj1" fmla="val 4743"/>
              <a:gd name="adj2" fmla="val 0"/>
            </a:avLst>
          </a:prstGeom>
        </p:spPr>
      </p:pic>
      <p:sp>
        <p:nvSpPr>
          <p:cNvPr id="58" name="Rounded Rectangle 57">
            <a:extLst>
              <a:ext uri="{FF2B5EF4-FFF2-40B4-BE49-F238E27FC236}">
                <a16:creationId xmlns:a16="http://schemas.microsoft.com/office/drawing/2014/main" id="{2863749F-25D1-BDE8-7AE4-8C09288B10E5}"/>
              </a:ext>
            </a:extLst>
          </p:cNvPr>
          <p:cNvSpPr/>
          <p:nvPr/>
        </p:nvSpPr>
        <p:spPr>
          <a:xfrm>
            <a:off x="3615163" y="299969"/>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itle 27">
            <a:extLst>
              <a:ext uri="{FF2B5EF4-FFF2-40B4-BE49-F238E27FC236}">
                <a16:creationId xmlns:a16="http://schemas.microsoft.com/office/drawing/2014/main" id="{49F3A6CB-DCD8-8E6B-0927-E7BD730609BD}"/>
              </a:ext>
            </a:extLst>
          </p:cNvPr>
          <p:cNvSpPr txBox="1">
            <a:spLocks/>
          </p:cNvSpPr>
          <p:nvPr/>
        </p:nvSpPr>
        <p:spPr>
          <a:xfrm>
            <a:off x="3615163" y="1622446"/>
            <a:ext cx="3149598" cy="566137"/>
          </a:xfrm>
          <a:prstGeom prst="rect">
            <a:avLst/>
          </a:prstGeom>
        </p:spPr>
        <p:txBody>
          <a:bodyPr vert="horz" lIns="91440" tIns="0" rIns="91440" bIns="91440" rtlCol="0" anchor="ctr"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400" cap="none">
                <a:solidFill>
                  <a:schemeClr val="bg1"/>
                </a:solidFill>
                <a:latin typeface="+mn-lt"/>
              </a:rPr>
              <a:t>Peer advancement and innovation</a:t>
            </a:r>
          </a:p>
        </p:txBody>
      </p:sp>
      <p:pic>
        <p:nvPicPr>
          <p:cNvPr id="60" name="Picture 59">
            <a:extLst>
              <a:ext uri="{FF2B5EF4-FFF2-40B4-BE49-F238E27FC236}">
                <a16:creationId xmlns:a16="http://schemas.microsoft.com/office/drawing/2014/main" id="{3192D449-CCB0-A030-5C51-8CD2DA3D82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15163" y="299970"/>
            <a:ext cx="3149597" cy="1322476"/>
          </a:xfrm>
          <a:prstGeom prst="round2SameRect">
            <a:avLst>
              <a:gd name="adj1" fmla="val 4743"/>
              <a:gd name="adj2" fmla="val 0"/>
            </a:avLst>
          </a:prstGeom>
        </p:spPr>
      </p:pic>
      <p:sp>
        <p:nvSpPr>
          <p:cNvPr id="61" name="Rounded Rectangle 60">
            <a:extLst>
              <a:ext uri="{FF2B5EF4-FFF2-40B4-BE49-F238E27FC236}">
                <a16:creationId xmlns:a16="http://schemas.microsoft.com/office/drawing/2014/main" id="{70245B71-F6AB-E561-AC6D-1B80D72EE2B7}"/>
              </a:ext>
            </a:extLst>
          </p:cNvPr>
          <p:cNvSpPr/>
          <p:nvPr/>
        </p:nvSpPr>
        <p:spPr>
          <a:xfrm>
            <a:off x="3615163" y="2346773"/>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27">
            <a:extLst>
              <a:ext uri="{FF2B5EF4-FFF2-40B4-BE49-F238E27FC236}">
                <a16:creationId xmlns:a16="http://schemas.microsoft.com/office/drawing/2014/main" id="{E0E834EE-5213-00DF-EBA4-F4F032505C95}"/>
              </a:ext>
            </a:extLst>
          </p:cNvPr>
          <p:cNvSpPr txBox="1">
            <a:spLocks/>
          </p:cNvSpPr>
          <p:nvPr/>
        </p:nvSpPr>
        <p:spPr>
          <a:xfrm>
            <a:off x="3615163" y="3669250"/>
            <a:ext cx="3149598" cy="566137"/>
          </a:xfrm>
          <a:prstGeom prst="rect">
            <a:avLst/>
          </a:prstGeom>
        </p:spPr>
        <p:txBody>
          <a:bodyPr vert="horz" lIns="91440" tIns="0" rIns="91440" bIns="91440" rtlCol="0" anchor="ctr"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400" cap="none">
                <a:solidFill>
                  <a:schemeClr val="bg1"/>
                </a:solidFill>
                <a:latin typeface="+mn-lt"/>
              </a:rPr>
              <a:t>Civil society/activist pressure</a:t>
            </a:r>
          </a:p>
        </p:txBody>
      </p:sp>
      <p:pic>
        <p:nvPicPr>
          <p:cNvPr id="63" name="Picture 62">
            <a:extLst>
              <a:ext uri="{FF2B5EF4-FFF2-40B4-BE49-F238E27FC236}">
                <a16:creationId xmlns:a16="http://schemas.microsoft.com/office/drawing/2014/main" id="{11F3FC5F-9377-3C93-059D-D0CB64241B2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15163" y="2346774"/>
            <a:ext cx="3149597" cy="1322476"/>
          </a:xfrm>
          <a:prstGeom prst="round2SameRect">
            <a:avLst>
              <a:gd name="adj1" fmla="val 4743"/>
              <a:gd name="adj2" fmla="val 0"/>
            </a:avLst>
          </a:prstGeom>
        </p:spPr>
      </p:pic>
      <p:sp>
        <p:nvSpPr>
          <p:cNvPr id="64" name="Rounded Rectangle 63">
            <a:extLst>
              <a:ext uri="{FF2B5EF4-FFF2-40B4-BE49-F238E27FC236}">
                <a16:creationId xmlns:a16="http://schemas.microsoft.com/office/drawing/2014/main" id="{A4EBBCE2-7798-DCD6-8FCD-B6C911826166}"/>
              </a:ext>
            </a:extLst>
          </p:cNvPr>
          <p:cNvSpPr/>
          <p:nvPr/>
        </p:nvSpPr>
        <p:spPr>
          <a:xfrm>
            <a:off x="3615163" y="4393577"/>
            <a:ext cx="3149597" cy="1888614"/>
          </a:xfrm>
          <a:prstGeom prst="roundRect">
            <a:avLst>
              <a:gd name="adj" fmla="val 3943"/>
            </a:avLst>
          </a:prstGeom>
          <a:solidFill>
            <a:srgbClr val="5D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itle 27">
            <a:extLst>
              <a:ext uri="{FF2B5EF4-FFF2-40B4-BE49-F238E27FC236}">
                <a16:creationId xmlns:a16="http://schemas.microsoft.com/office/drawing/2014/main" id="{F66C5375-350D-AB95-5142-036B1D1851CF}"/>
              </a:ext>
            </a:extLst>
          </p:cNvPr>
          <p:cNvSpPr txBox="1">
            <a:spLocks/>
          </p:cNvSpPr>
          <p:nvPr/>
        </p:nvSpPr>
        <p:spPr>
          <a:xfrm>
            <a:off x="3615163" y="5716054"/>
            <a:ext cx="3149598" cy="566137"/>
          </a:xfrm>
          <a:prstGeom prst="rect">
            <a:avLst/>
          </a:prstGeom>
        </p:spPr>
        <p:txBody>
          <a:bodyPr vert="horz" lIns="91440" tIns="91440" rIns="91440" bIns="91440" rtlCol="0" anchor="ctr"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400" cap="none">
                <a:solidFill>
                  <a:schemeClr val="bg1"/>
                </a:solidFill>
                <a:latin typeface="+mn-lt"/>
              </a:rPr>
              <a:t>Colleagues and team members</a:t>
            </a:r>
          </a:p>
        </p:txBody>
      </p:sp>
      <p:pic>
        <p:nvPicPr>
          <p:cNvPr id="66" name="Picture 65">
            <a:extLst>
              <a:ext uri="{FF2B5EF4-FFF2-40B4-BE49-F238E27FC236}">
                <a16:creationId xmlns:a16="http://schemas.microsoft.com/office/drawing/2014/main" id="{FBB06F6A-84CF-BB10-E7C9-695A185C401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15163" y="4393578"/>
            <a:ext cx="3149597" cy="1322476"/>
          </a:xfrm>
          <a:prstGeom prst="round2SameRect">
            <a:avLst>
              <a:gd name="adj1" fmla="val 4743"/>
              <a:gd name="adj2" fmla="val 0"/>
            </a:avLst>
          </a:prstGeom>
        </p:spPr>
      </p:pic>
    </p:spTree>
    <p:extLst>
      <p:ext uri="{BB962C8B-B14F-4D97-AF65-F5344CB8AC3E}">
        <p14:creationId xmlns:p14="http://schemas.microsoft.com/office/powerpoint/2010/main" val="1651673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5F3"/>
        </a:solidFill>
        <a:effectLst/>
      </p:bgPr>
    </p:bg>
    <p:spTree>
      <p:nvGrpSpPr>
        <p:cNvPr id="1" name=""/>
        <p:cNvGrpSpPr/>
        <p:nvPr/>
      </p:nvGrpSpPr>
      <p:grpSpPr>
        <a:xfrm>
          <a:off x="0" y="0"/>
          <a:ext cx="0" cy="0"/>
          <a:chOff x="0" y="0"/>
          <a:chExt cx="0" cy="0"/>
        </a:xfrm>
      </p:grpSpPr>
      <p:pic>
        <p:nvPicPr>
          <p:cNvPr id="8" name="Picture 7" descr="A green leaves on a black background&#10;&#10;Description automatically generated">
            <a:extLst>
              <a:ext uri="{FF2B5EF4-FFF2-40B4-BE49-F238E27FC236}">
                <a16:creationId xmlns:a16="http://schemas.microsoft.com/office/drawing/2014/main" id="{1B92DC96-AC09-E09E-87D5-3E62BD73DDCB}"/>
              </a:ext>
            </a:extLst>
          </p:cNvPr>
          <p:cNvPicPr>
            <a:picLocks noChangeAspect="1"/>
          </p:cNvPicPr>
          <p:nvPr/>
        </p:nvPicPr>
        <p:blipFill rotWithShape="1">
          <a:blip r:embed="rId3"/>
          <a:srcRect t="50451"/>
          <a:stretch/>
        </p:blipFill>
        <p:spPr>
          <a:xfrm>
            <a:off x="5997625" y="0"/>
            <a:ext cx="5172529" cy="2129221"/>
          </a:xfrm>
          <a:prstGeom prst="rect">
            <a:avLst/>
          </a:prstGeom>
        </p:spPr>
      </p:pic>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9661004"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5A8C0E"/>
                </a:solidFill>
              </a:rPr>
              <a:t>Consumer choices and </a:t>
            </a:r>
            <a:br>
              <a:rPr lang="en-US">
                <a:solidFill>
                  <a:srgbClr val="5A8C0E"/>
                </a:solidFill>
              </a:rPr>
            </a:br>
            <a:r>
              <a:rPr lang="en-US">
                <a:solidFill>
                  <a:srgbClr val="5A8C0E"/>
                </a:solidFill>
              </a:rPr>
              <a:t>barriers in sustainability</a:t>
            </a:r>
          </a:p>
        </p:txBody>
      </p:sp>
      <p:sp>
        <p:nvSpPr>
          <p:cNvPr id="5" name="Text Placeholder 4">
            <a:extLst>
              <a:ext uri="{FF2B5EF4-FFF2-40B4-BE49-F238E27FC236}">
                <a16:creationId xmlns:a16="http://schemas.microsoft.com/office/drawing/2014/main" id="{FCFEEECA-6D83-20A7-A175-64E30888AA38}"/>
              </a:ext>
            </a:extLst>
          </p:cNvPr>
          <p:cNvSpPr>
            <a:spLocks noGrp="1"/>
          </p:cNvSpPr>
          <p:nvPr>
            <p:ph type="body" sz="quarter" idx="16"/>
          </p:nvPr>
        </p:nvSpPr>
        <p:spPr>
          <a:xfrm>
            <a:off x="300914" y="1219200"/>
            <a:ext cx="3657595" cy="4419600"/>
          </a:xfrm>
        </p:spPr>
        <p:txBody>
          <a:bodyPr lIns="137160" tIns="91440" rIns="137160"/>
          <a:lstStyle/>
          <a:p>
            <a:r>
              <a:rPr lang="en-US" sz="1600">
                <a:solidFill>
                  <a:srgbClr val="0F440D"/>
                </a:solidFill>
              </a:rPr>
              <a:t>Recyclable Packaging</a:t>
            </a:r>
          </a:p>
          <a:p>
            <a:pPr>
              <a:spcBef>
                <a:spcPts val="11500"/>
              </a:spcBef>
            </a:pPr>
            <a:r>
              <a:rPr lang="en-US" sz="2400">
                <a:solidFill>
                  <a:srgbClr val="BFDF7D"/>
                </a:solidFill>
                <a:latin typeface="+mj-lt"/>
              </a:rPr>
              <a:t>38%</a:t>
            </a:r>
          </a:p>
          <a:p>
            <a:pPr>
              <a:spcBef>
                <a:spcPts val="0"/>
              </a:spcBef>
            </a:pPr>
            <a:r>
              <a:rPr lang="en-US" sz="1400">
                <a:solidFill>
                  <a:srgbClr val="F8F5F3"/>
                </a:solidFill>
              </a:rPr>
              <a:t>of </a:t>
            </a:r>
            <a:r>
              <a:rPr kumimoji="0" lang="en-US" sz="1400" u="none" strike="noStrike" kern="1200" cap="none" spc="0" normalizeH="0" baseline="0" noProof="0">
                <a:ln>
                  <a:noFill/>
                </a:ln>
                <a:solidFill>
                  <a:srgbClr val="F8F5F3"/>
                </a:solidFill>
                <a:effectLst/>
                <a:uLnTx/>
                <a:uFillTx/>
                <a:ea typeface="+mn-ea"/>
                <a:cs typeface="+mn-cs"/>
              </a:rPr>
              <a:t>Americans </a:t>
            </a:r>
            <a:r>
              <a:rPr kumimoji="0" lang="en-US" sz="1400" b="0" i="0" u="none" strike="noStrike" kern="1200" cap="none" spc="0" normalizeH="0" baseline="0" noProof="0">
                <a:ln>
                  <a:noFill/>
                </a:ln>
                <a:solidFill>
                  <a:srgbClr val="F8F5F3"/>
                </a:solidFill>
                <a:effectLst/>
                <a:uLnTx/>
                <a:uFillTx/>
                <a:ea typeface="+mn-ea"/>
                <a:cs typeface="+mn-cs"/>
              </a:rPr>
              <a:t>feel that 100% recyclable beverage packaging is the most eco-friendly packaging option </a:t>
            </a:r>
            <a:r>
              <a:rPr lang="en-US" sz="1400" cap="none">
                <a:solidFill>
                  <a:srgbClr val="F8F5F3"/>
                </a:solidFill>
                <a:latin typeface="+mn-lt"/>
              </a:rPr>
              <a:t>—</a:t>
            </a:r>
            <a:r>
              <a:rPr kumimoji="0" lang="en-US" sz="1400" b="0" i="0" u="none" strike="noStrike" kern="1200" cap="none" spc="0" normalizeH="0" baseline="0" noProof="0">
                <a:ln>
                  <a:noFill/>
                </a:ln>
                <a:solidFill>
                  <a:srgbClr val="F8F5F3"/>
                </a:solidFill>
                <a:effectLst/>
                <a:uLnTx/>
                <a:uFillTx/>
                <a:ea typeface="+mn-ea"/>
                <a:cs typeface="+mn-cs"/>
              </a:rPr>
              <a:t> followed by refillable/reusable packaging.</a:t>
            </a:r>
          </a:p>
          <a:p>
            <a:pPr>
              <a:spcBef>
                <a:spcPts val="1000"/>
              </a:spcBef>
            </a:pPr>
            <a:r>
              <a:rPr kumimoji="0" lang="en-US" sz="2400" b="0" i="0" u="none" strike="noStrike" kern="1200" cap="none" spc="0" normalizeH="0" baseline="0" noProof="0">
                <a:ln>
                  <a:noFill/>
                </a:ln>
                <a:solidFill>
                  <a:srgbClr val="BFDF7D"/>
                </a:solidFill>
                <a:effectLst/>
                <a:uLnTx/>
                <a:uFillTx/>
                <a:latin typeface="+mj-lt"/>
                <a:ea typeface="+mn-ea"/>
                <a:cs typeface="+mn-cs"/>
              </a:rPr>
              <a:t>But just 2</a:t>
            </a:r>
            <a:r>
              <a:rPr lang="en-US" sz="2400">
                <a:solidFill>
                  <a:srgbClr val="BFDF7D"/>
                </a:solidFill>
                <a:latin typeface="+mj-lt"/>
              </a:rPr>
              <a:t>4%</a:t>
            </a:r>
            <a:r>
              <a:rPr kumimoji="0" lang="en-US" sz="1400" b="0" i="0" u="none" strike="noStrike" kern="1200" cap="none" spc="0" normalizeH="0" baseline="0" noProof="0">
                <a:ln>
                  <a:noFill/>
                </a:ln>
                <a:solidFill>
                  <a:srgbClr val="F8F5F3"/>
                </a:solidFill>
                <a:effectLst/>
                <a:uLnTx/>
                <a:uFillTx/>
                <a:ea typeface="+mn-ea"/>
                <a:cs typeface="+mn-cs"/>
              </a:rPr>
              <a:t> </a:t>
            </a:r>
            <a:br>
              <a:rPr kumimoji="0" lang="en-US" sz="1400" b="0" i="0" u="none" strike="noStrike" kern="1200" cap="none" spc="0" normalizeH="0" baseline="0" noProof="0">
                <a:ln>
                  <a:noFill/>
                </a:ln>
                <a:solidFill>
                  <a:srgbClr val="F8F5F3"/>
                </a:solidFill>
                <a:effectLst/>
                <a:uLnTx/>
                <a:uFillTx/>
                <a:ea typeface="+mn-ea"/>
                <a:cs typeface="+mn-cs"/>
              </a:rPr>
            </a:br>
            <a:r>
              <a:rPr kumimoji="0" lang="en-US" sz="1400" b="0" i="0" u="none" strike="noStrike" kern="1200" cap="none" spc="0" normalizeH="0" baseline="0" noProof="0">
                <a:ln>
                  <a:noFill/>
                </a:ln>
                <a:solidFill>
                  <a:srgbClr val="F8F5F3"/>
                </a:solidFill>
                <a:effectLst/>
                <a:uLnTx/>
                <a:uFillTx/>
                <a:ea typeface="+mn-ea"/>
                <a:cs typeface="+mn-cs"/>
              </a:rPr>
              <a:t>of Americans will pay more for </a:t>
            </a:r>
            <a:br>
              <a:rPr kumimoji="0" lang="en-US" sz="1400" b="0" i="0" u="none" strike="noStrike" kern="1200" cap="none" spc="0" normalizeH="0" baseline="0" noProof="0">
                <a:ln>
                  <a:noFill/>
                </a:ln>
                <a:solidFill>
                  <a:srgbClr val="F8F5F3"/>
                </a:solidFill>
                <a:effectLst/>
                <a:uLnTx/>
                <a:uFillTx/>
                <a:ea typeface="+mn-ea"/>
                <a:cs typeface="+mn-cs"/>
              </a:rPr>
            </a:br>
            <a:r>
              <a:rPr kumimoji="0" lang="en-US" sz="1400" b="0" i="0" u="none" strike="noStrike" kern="1200" cap="none" spc="0" normalizeH="0" baseline="0" noProof="0">
                <a:ln>
                  <a:noFill/>
                </a:ln>
                <a:solidFill>
                  <a:srgbClr val="F8F5F3"/>
                </a:solidFill>
                <a:effectLst/>
                <a:uLnTx/>
                <a:uFillTx/>
                <a:ea typeface="+mn-ea"/>
                <a:cs typeface="+mn-cs"/>
              </a:rPr>
              <a:t>100% recyclable beverage packaging.</a:t>
            </a:r>
          </a:p>
        </p:txBody>
      </p:sp>
      <p:pic>
        <p:nvPicPr>
          <p:cNvPr id="9" name="Picture 8">
            <a:extLst>
              <a:ext uri="{FF2B5EF4-FFF2-40B4-BE49-F238E27FC236}">
                <a16:creationId xmlns:a16="http://schemas.microsoft.com/office/drawing/2014/main" id="{D854CB57-256F-7552-ACFF-5F802E38E0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7580" y="1686355"/>
            <a:ext cx="3651484" cy="1230464"/>
          </a:xfrm>
          <a:prstGeom prst="rect">
            <a:avLst/>
          </a:prstGeom>
        </p:spPr>
      </p:pic>
      <p:sp>
        <p:nvSpPr>
          <p:cNvPr id="10" name="Text Placeholder 4">
            <a:extLst>
              <a:ext uri="{FF2B5EF4-FFF2-40B4-BE49-F238E27FC236}">
                <a16:creationId xmlns:a16="http://schemas.microsoft.com/office/drawing/2014/main" id="{7BC7FAD2-1B50-1C69-6089-60A41374A2A6}"/>
              </a:ext>
            </a:extLst>
          </p:cNvPr>
          <p:cNvSpPr txBox="1">
            <a:spLocks/>
          </p:cNvSpPr>
          <p:nvPr/>
        </p:nvSpPr>
        <p:spPr>
          <a:xfrm>
            <a:off x="4265535" y="1219200"/>
            <a:ext cx="3657595" cy="4419600"/>
          </a:xfrm>
          <a:prstGeom prst="roundRect">
            <a:avLst>
              <a:gd name="adj" fmla="val 2643"/>
            </a:avLst>
          </a:prstGeom>
          <a:solidFill>
            <a:srgbClr val="5D910D"/>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F440D"/>
                </a:solidFill>
              </a:rPr>
              <a:t>Messaging on Pack</a:t>
            </a:r>
          </a:p>
          <a:p>
            <a:pPr>
              <a:spcBef>
                <a:spcPts val="11500"/>
              </a:spcBef>
            </a:pPr>
            <a:r>
              <a:rPr lang="en-US" sz="2400">
                <a:solidFill>
                  <a:srgbClr val="BFDF7D"/>
                </a:solidFill>
                <a:latin typeface="+mj-lt"/>
              </a:rPr>
              <a:t>29%</a:t>
            </a:r>
          </a:p>
          <a:p>
            <a:pPr>
              <a:spcBef>
                <a:spcPts val="0"/>
              </a:spcBef>
            </a:pPr>
            <a:r>
              <a:rPr lang="en-US" sz="1400">
                <a:solidFill>
                  <a:srgbClr val="F8F5F3"/>
                </a:solidFill>
              </a:rPr>
              <a:t>of Americans find information directly on packaging the most useful to learn more about environmental issues.</a:t>
            </a:r>
          </a:p>
          <a:p>
            <a:pPr>
              <a:spcBef>
                <a:spcPts val="1000"/>
              </a:spcBef>
            </a:pPr>
            <a:r>
              <a:rPr lang="en-US" sz="2400" b="0">
                <a:solidFill>
                  <a:srgbClr val="BFDF7D"/>
                </a:solidFill>
                <a:latin typeface="+mj-lt"/>
              </a:rPr>
              <a:t>~72</a:t>
            </a:r>
            <a:r>
              <a:rPr lang="en-US" sz="2400">
                <a:solidFill>
                  <a:srgbClr val="BFDF7D"/>
                </a:solidFill>
                <a:latin typeface="+mj-lt"/>
              </a:rPr>
              <a:t>%</a:t>
            </a:r>
          </a:p>
          <a:p>
            <a:pPr>
              <a:spcBef>
                <a:spcPts val="0"/>
              </a:spcBef>
            </a:pPr>
            <a:r>
              <a:rPr lang="en-US" sz="1400" b="0">
                <a:solidFill>
                  <a:srgbClr val="F8F5F3"/>
                </a:solidFill>
              </a:rPr>
              <a:t>of Americans pay attention </a:t>
            </a:r>
            <a:br>
              <a:rPr lang="en-US" sz="1400" b="0">
                <a:solidFill>
                  <a:srgbClr val="F8F5F3"/>
                </a:solidFill>
              </a:rPr>
            </a:br>
            <a:r>
              <a:rPr lang="en-US" sz="1400" b="0">
                <a:solidFill>
                  <a:srgbClr val="F8F5F3"/>
                </a:solidFill>
              </a:rPr>
              <a:t>to information on beverage packaging/labels.</a:t>
            </a:r>
          </a:p>
          <a:p>
            <a:pPr>
              <a:spcBef>
                <a:spcPts val="0"/>
              </a:spcBef>
            </a:pPr>
            <a:endParaRPr lang="en-US" sz="1400" b="0">
              <a:solidFill>
                <a:srgbClr val="F8F5F3"/>
              </a:solidFill>
            </a:endParaRPr>
          </a:p>
        </p:txBody>
      </p:sp>
      <p:pic>
        <p:nvPicPr>
          <p:cNvPr id="11" name="Picture 10">
            <a:extLst>
              <a:ext uri="{FF2B5EF4-FFF2-40B4-BE49-F238E27FC236}">
                <a16:creationId xmlns:a16="http://schemas.microsoft.com/office/drawing/2014/main" id="{9B9D5433-0CFC-E23D-DBE1-521CDAD393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62204" y="1686355"/>
            <a:ext cx="3651484" cy="1230464"/>
          </a:xfrm>
          <a:prstGeom prst="rect">
            <a:avLst/>
          </a:prstGeom>
        </p:spPr>
      </p:pic>
      <p:sp>
        <p:nvSpPr>
          <p:cNvPr id="28" name="Text Placeholder 4">
            <a:extLst>
              <a:ext uri="{FF2B5EF4-FFF2-40B4-BE49-F238E27FC236}">
                <a16:creationId xmlns:a16="http://schemas.microsoft.com/office/drawing/2014/main" id="{5194A297-7EC5-0924-0B84-03DFEBE10C51}"/>
              </a:ext>
            </a:extLst>
          </p:cNvPr>
          <p:cNvSpPr txBox="1">
            <a:spLocks/>
          </p:cNvSpPr>
          <p:nvPr/>
        </p:nvSpPr>
        <p:spPr>
          <a:xfrm>
            <a:off x="8226825" y="1219200"/>
            <a:ext cx="3657595" cy="4419600"/>
          </a:xfrm>
          <a:prstGeom prst="roundRect">
            <a:avLst>
              <a:gd name="adj" fmla="val 2643"/>
            </a:avLst>
          </a:prstGeom>
          <a:solidFill>
            <a:srgbClr val="5D910D"/>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F440D"/>
                </a:solidFill>
              </a:rPr>
              <a:t>Barriers to Solve</a:t>
            </a:r>
          </a:p>
          <a:p>
            <a:pPr>
              <a:spcBef>
                <a:spcPts val="11500"/>
              </a:spcBef>
            </a:pPr>
            <a:r>
              <a:rPr lang="en-US" sz="2400">
                <a:solidFill>
                  <a:srgbClr val="BFDF7D"/>
                </a:solidFill>
                <a:latin typeface="+mj-lt"/>
              </a:rPr>
              <a:t>More than 2/3</a:t>
            </a:r>
          </a:p>
          <a:p>
            <a:pPr>
              <a:spcBef>
                <a:spcPts val="0"/>
              </a:spcBef>
            </a:pPr>
            <a:r>
              <a:rPr lang="en-US" sz="1400">
                <a:solidFill>
                  <a:srgbClr val="F8F5F3"/>
                </a:solidFill>
              </a:rPr>
              <a:t>of Americans fail to buy sustainably due to affordability </a:t>
            </a:r>
            <a:r>
              <a:rPr lang="en-US" sz="1400" cap="none">
                <a:solidFill>
                  <a:srgbClr val="F8F5F3"/>
                </a:solidFill>
                <a:latin typeface="+mn-lt"/>
              </a:rPr>
              <a:t>—</a:t>
            </a:r>
            <a:r>
              <a:rPr lang="en-US" sz="1400">
                <a:solidFill>
                  <a:srgbClr val="F8F5F3"/>
                </a:solidFill>
              </a:rPr>
              <a:t> and this continues to increase this year.</a:t>
            </a:r>
          </a:p>
          <a:p>
            <a:pPr>
              <a:spcBef>
                <a:spcPts val="1000"/>
              </a:spcBef>
            </a:pPr>
            <a:r>
              <a:rPr lang="en-US" sz="2400" b="0">
                <a:solidFill>
                  <a:srgbClr val="BFDF7D"/>
                </a:solidFill>
                <a:latin typeface="+mj-lt"/>
              </a:rPr>
              <a:t>Thereafter 1 in 2</a:t>
            </a:r>
            <a:endParaRPr lang="en-US" sz="2400">
              <a:solidFill>
                <a:srgbClr val="BFDF7D"/>
              </a:solidFill>
              <a:latin typeface="+mj-lt"/>
            </a:endParaRPr>
          </a:p>
          <a:p>
            <a:pPr>
              <a:spcBef>
                <a:spcPts val="0"/>
              </a:spcBef>
            </a:pPr>
            <a:r>
              <a:rPr lang="en-US" sz="1400" b="0">
                <a:solidFill>
                  <a:srgbClr val="F8F5F3"/>
                </a:solidFill>
              </a:rPr>
              <a:t>don’t feel like experts and thus </a:t>
            </a:r>
            <a:br>
              <a:rPr lang="en-US" sz="1400" b="0">
                <a:solidFill>
                  <a:srgbClr val="F8F5F3"/>
                </a:solidFill>
              </a:rPr>
            </a:br>
            <a:r>
              <a:rPr lang="en-US" sz="1400" b="0">
                <a:solidFill>
                  <a:srgbClr val="F8F5F3"/>
                </a:solidFill>
              </a:rPr>
              <a:t>need more education to make adequately informed decisions </a:t>
            </a:r>
            <a:br>
              <a:rPr lang="en-US" sz="1400" b="0">
                <a:solidFill>
                  <a:srgbClr val="F8F5F3"/>
                </a:solidFill>
              </a:rPr>
            </a:br>
            <a:r>
              <a:rPr lang="en-US" sz="1400" b="0">
                <a:solidFill>
                  <a:srgbClr val="F8F5F3"/>
                </a:solidFill>
              </a:rPr>
              <a:t>around sustainability.</a:t>
            </a:r>
          </a:p>
        </p:txBody>
      </p:sp>
      <p:sp>
        <p:nvSpPr>
          <p:cNvPr id="36" name="Footer Placeholder 16">
            <a:extLst>
              <a:ext uri="{FF2B5EF4-FFF2-40B4-BE49-F238E27FC236}">
                <a16:creationId xmlns:a16="http://schemas.microsoft.com/office/drawing/2014/main" id="{510CDBF5-DF1B-7032-AE6A-2BA97A913C27}"/>
              </a:ext>
            </a:extLst>
          </p:cNvPr>
          <p:cNvSpPr txBox="1">
            <a:spLocks/>
          </p:cNvSpPr>
          <p:nvPr/>
        </p:nvSpPr>
        <p:spPr>
          <a:xfrm>
            <a:off x="7965649" y="5876186"/>
            <a:ext cx="3921554" cy="3651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700"/>
              </a:lnSpc>
              <a:spcBef>
                <a:spcPts val="200"/>
              </a:spcBef>
            </a:pPr>
            <a:r>
              <a:rPr lang="en-US" sz="700" b="0">
                <a:solidFill>
                  <a:srgbClr val="5D920D"/>
                </a:solidFill>
              </a:rPr>
              <a:t>Fielded June 2024, 6110 (n) total survey respondents (18+), 6618 (13+)</a:t>
            </a:r>
          </a:p>
        </p:txBody>
      </p:sp>
      <p:pic>
        <p:nvPicPr>
          <p:cNvPr id="2" name="Picture 1">
            <a:extLst>
              <a:ext uri="{FF2B5EF4-FFF2-40B4-BE49-F238E27FC236}">
                <a16:creationId xmlns:a16="http://schemas.microsoft.com/office/drawing/2014/main" id="{C0961E9C-A1FC-8394-AE87-2FBBAD62FC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5349" b="17256"/>
          <a:stretch/>
        </p:blipFill>
        <p:spPr>
          <a:xfrm>
            <a:off x="8226270" y="1686354"/>
            <a:ext cx="3651484" cy="1230465"/>
          </a:xfrm>
          <a:prstGeom prst="rect">
            <a:avLst/>
          </a:prstGeom>
        </p:spPr>
      </p:pic>
      <p:pic>
        <p:nvPicPr>
          <p:cNvPr id="3" name="Picture 2">
            <a:extLst>
              <a:ext uri="{FF2B5EF4-FFF2-40B4-BE49-F238E27FC236}">
                <a16:creationId xmlns:a16="http://schemas.microsoft.com/office/drawing/2014/main" id="{5374A9C8-4A2C-699C-84DE-C697507E9CA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pic>
        <p:nvPicPr>
          <p:cNvPr id="13" name="Picture 12" descr="A green leaves on a black background&#10;&#10;Description automatically generated">
            <a:extLst>
              <a:ext uri="{FF2B5EF4-FFF2-40B4-BE49-F238E27FC236}">
                <a16:creationId xmlns:a16="http://schemas.microsoft.com/office/drawing/2014/main" id="{9A23BE8A-0BAE-FAAF-56B8-77CEBA82214C}"/>
              </a:ext>
            </a:extLst>
          </p:cNvPr>
          <p:cNvPicPr>
            <a:picLocks noChangeAspect="1"/>
          </p:cNvPicPr>
          <p:nvPr/>
        </p:nvPicPr>
        <p:blipFill rotWithShape="1">
          <a:blip r:embed="rId8"/>
          <a:srcRect b="60689"/>
          <a:stretch/>
        </p:blipFill>
        <p:spPr>
          <a:xfrm>
            <a:off x="2495520" y="4455885"/>
            <a:ext cx="5579458" cy="2402115"/>
          </a:xfrm>
          <a:prstGeom prst="rect">
            <a:avLst/>
          </a:prstGeom>
        </p:spPr>
      </p:pic>
      <p:pic>
        <p:nvPicPr>
          <p:cNvPr id="35" name="Picture 34">
            <a:extLst>
              <a:ext uri="{FF2B5EF4-FFF2-40B4-BE49-F238E27FC236}">
                <a16:creationId xmlns:a16="http://schemas.microsoft.com/office/drawing/2014/main" id="{38D7399E-DBD1-BA22-AC47-69806672AC48}"/>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76782" y="5999931"/>
            <a:ext cx="2615391" cy="310827"/>
          </a:xfrm>
          <a:prstGeom prst="rect">
            <a:avLst/>
          </a:prstGeom>
        </p:spPr>
      </p:pic>
    </p:spTree>
    <p:extLst>
      <p:ext uri="{BB962C8B-B14F-4D97-AF65-F5344CB8AC3E}">
        <p14:creationId xmlns:p14="http://schemas.microsoft.com/office/powerpoint/2010/main" val="1867509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07D9719-C455-D86F-B191-004973AE5BBD}"/>
            </a:ext>
          </a:extLst>
        </p:cNvPr>
        <p:cNvGrpSpPr/>
        <p:nvPr/>
      </p:nvGrpSpPr>
      <p:grpSpPr>
        <a:xfrm>
          <a:off x="0" y="0"/>
          <a:ext cx="0" cy="0"/>
          <a:chOff x="0" y="0"/>
          <a:chExt cx="0" cy="0"/>
        </a:xfrm>
      </p:grpSpPr>
      <p:sp>
        <p:nvSpPr>
          <p:cNvPr id="10" name="Title 27">
            <a:extLst>
              <a:ext uri="{FF2B5EF4-FFF2-40B4-BE49-F238E27FC236}">
                <a16:creationId xmlns:a16="http://schemas.microsoft.com/office/drawing/2014/main" id="{DFA4F48E-F1D2-A66F-189C-FC7AA2D7CAFA}"/>
              </a:ext>
            </a:extLst>
          </p:cNvPr>
          <p:cNvSpPr txBox="1">
            <a:spLocks/>
          </p:cNvSpPr>
          <p:nvPr/>
        </p:nvSpPr>
        <p:spPr>
          <a:xfrm>
            <a:off x="304799" y="313111"/>
            <a:ext cx="5644587"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10430D"/>
                </a:solidFill>
              </a:rPr>
              <a:t>Younger consumers (18-29) represent an </a:t>
            </a:r>
            <a:r>
              <a:rPr lang="en-US">
                <a:solidFill>
                  <a:srgbClr val="BFE07D"/>
                </a:solidFill>
              </a:rPr>
              <a:t>opportunity</a:t>
            </a:r>
          </a:p>
        </p:txBody>
      </p:sp>
      <p:sp>
        <p:nvSpPr>
          <p:cNvPr id="12" name="Text Placeholder 12">
            <a:extLst>
              <a:ext uri="{FF2B5EF4-FFF2-40B4-BE49-F238E27FC236}">
                <a16:creationId xmlns:a16="http://schemas.microsoft.com/office/drawing/2014/main" id="{9B44533E-1746-0DE3-9903-FEB76EA8B950}"/>
              </a:ext>
            </a:extLst>
          </p:cNvPr>
          <p:cNvSpPr txBox="1">
            <a:spLocks/>
          </p:cNvSpPr>
          <p:nvPr/>
        </p:nvSpPr>
        <p:spPr>
          <a:xfrm>
            <a:off x="6242613" y="1219200"/>
            <a:ext cx="5638800" cy="4419600"/>
          </a:xfrm>
          <a:prstGeom prst="roundRect">
            <a:avLst>
              <a:gd name="adj" fmla="val 2070"/>
            </a:avLst>
          </a:prstGeom>
          <a:solidFill>
            <a:srgbClr val="0F440D"/>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2B660F"/>
              </a:solidFill>
            </a:endParaRPr>
          </a:p>
        </p:txBody>
      </p:sp>
      <p:sp>
        <p:nvSpPr>
          <p:cNvPr id="35" name="Text Placeholder 11">
            <a:extLst>
              <a:ext uri="{FF2B5EF4-FFF2-40B4-BE49-F238E27FC236}">
                <a16:creationId xmlns:a16="http://schemas.microsoft.com/office/drawing/2014/main" id="{9E1117AE-0FC5-F1D6-BEFA-10DAC0C8C745}"/>
              </a:ext>
            </a:extLst>
          </p:cNvPr>
          <p:cNvSpPr txBox="1">
            <a:spLocks/>
          </p:cNvSpPr>
          <p:nvPr/>
        </p:nvSpPr>
        <p:spPr>
          <a:xfrm>
            <a:off x="304800" y="1219200"/>
            <a:ext cx="5638800" cy="4419600"/>
          </a:xfrm>
          <a:prstGeom prst="roundRect">
            <a:avLst>
              <a:gd name="adj" fmla="val 2070"/>
            </a:avLst>
          </a:prstGeom>
          <a:solidFill>
            <a:srgbClr val="0F440D"/>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2B660F"/>
              </a:solidFill>
            </a:endParaRPr>
          </a:p>
        </p:txBody>
      </p:sp>
      <p:pic>
        <p:nvPicPr>
          <p:cNvPr id="36" name="Picture 35">
            <a:extLst>
              <a:ext uri="{FF2B5EF4-FFF2-40B4-BE49-F238E27FC236}">
                <a16:creationId xmlns:a16="http://schemas.microsoft.com/office/drawing/2014/main" id="{B56C6D7C-BEB7-CF98-B6A2-F77124EB5E31}"/>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76782" y="5999931"/>
            <a:ext cx="2615391" cy="310827"/>
          </a:xfrm>
          <a:prstGeom prst="rect">
            <a:avLst/>
          </a:prstGeom>
        </p:spPr>
      </p:pic>
      <p:sp>
        <p:nvSpPr>
          <p:cNvPr id="37" name="Footer Placeholder 16">
            <a:extLst>
              <a:ext uri="{FF2B5EF4-FFF2-40B4-BE49-F238E27FC236}">
                <a16:creationId xmlns:a16="http://schemas.microsoft.com/office/drawing/2014/main" id="{5F04ABB1-FB70-44AB-4138-2EE5D3B20E80}"/>
              </a:ext>
            </a:extLst>
          </p:cNvPr>
          <p:cNvSpPr txBox="1">
            <a:spLocks/>
          </p:cNvSpPr>
          <p:nvPr/>
        </p:nvSpPr>
        <p:spPr>
          <a:xfrm>
            <a:off x="7965649" y="5876186"/>
            <a:ext cx="3921554" cy="3651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700"/>
              </a:lnSpc>
              <a:spcBef>
                <a:spcPts val="200"/>
              </a:spcBef>
            </a:pPr>
            <a:r>
              <a:rPr lang="en-US" sz="700" b="0">
                <a:solidFill>
                  <a:srgbClr val="F8F5F3"/>
                </a:solidFill>
              </a:rPr>
              <a:t>Fielded June 2024, 6110 (n) total survey respondents (18+), 6618 (13+)</a:t>
            </a:r>
          </a:p>
        </p:txBody>
      </p:sp>
      <p:sp>
        <p:nvSpPr>
          <p:cNvPr id="39" name="Title 27">
            <a:extLst>
              <a:ext uri="{FF2B5EF4-FFF2-40B4-BE49-F238E27FC236}">
                <a16:creationId xmlns:a16="http://schemas.microsoft.com/office/drawing/2014/main" id="{00E2EB39-A323-2776-6145-139A6460FF06}"/>
              </a:ext>
            </a:extLst>
          </p:cNvPr>
          <p:cNvSpPr txBox="1">
            <a:spLocks/>
          </p:cNvSpPr>
          <p:nvPr/>
        </p:nvSpPr>
        <p:spPr>
          <a:xfrm>
            <a:off x="686764" y="1703832"/>
            <a:ext cx="2206907"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BFDF7D"/>
                </a:solidFill>
              </a:rPr>
              <a:t>PURCHASE</a:t>
            </a:r>
            <a:br>
              <a:rPr lang="en-US">
                <a:solidFill>
                  <a:srgbClr val="BFDF7D"/>
                </a:solidFill>
              </a:rPr>
            </a:br>
            <a:r>
              <a:rPr lang="en-US">
                <a:solidFill>
                  <a:srgbClr val="BFDF7D"/>
                </a:solidFill>
              </a:rPr>
              <a:t>DECISIONS</a:t>
            </a:r>
          </a:p>
        </p:txBody>
      </p:sp>
      <p:sp>
        <p:nvSpPr>
          <p:cNvPr id="40" name="Title 27">
            <a:extLst>
              <a:ext uri="{FF2B5EF4-FFF2-40B4-BE49-F238E27FC236}">
                <a16:creationId xmlns:a16="http://schemas.microsoft.com/office/drawing/2014/main" id="{13B7F968-D2C7-534D-5BA4-5C3826422151}"/>
              </a:ext>
            </a:extLst>
          </p:cNvPr>
          <p:cNvSpPr txBox="1">
            <a:spLocks/>
          </p:cNvSpPr>
          <p:nvPr/>
        </p:nvSpPr>
        <p:spPr>
          <a:xfrm>
            <a:off x="686764" y="2695589"/>
            <a:ext cx="3700041" cy="4846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600" cap="none">
                <a:solidFill>
                  <a:srgbClr val="BFDF7D"/>
                </a:solidFill>
                <a:latin typeface="+mn-lt"/>
              </a:rPr>
              <a:t>Younger consumers make sustainable choices at the time of purchase…</a:t>
            </a:r>
          </a:p>
        </p:txBody>
      </p:sp>
      <p:sp>
        <p:nvSpPr>
          <p:cNvPr id="41" name="Title 27">
            <a:extLst>
              <a:ext uri="{FF2B5EF4-FFF2-40B4-BE49-F238E27FC236}">
                <a16:creationId xmlns:a16="http://schemas.microsoft.com/office/drawing/2014/main" id="{1A55B910-1F94-7BD7-4567-AB546BA8ADBE}"/>
              </a:ext>
            </a:extLst>
          </p:cNvPr>
          <p:cNvSpPr txBox="1">
            <a:spLocks/>
          </p:cNvSpPr>
          <p:nvPr/>
        </p:nvSpPr>
        <p:spPr>
          <a:xfrm>
            <a:off x="938514" y="3336868"/>
            <a:ext cx="4061750" cy="18172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285750" indent="-285750">
              <a:lnSpc>
                <a:spcPct val="100000"/>
              </a:lnSpc>
              <a:spcBef>
                <a:spcPts val="1000"/>
              </a:spcBef>
              <a:buFont typeface="Arial" panose="020B0604020202020204" pitchFamily="34" charset="0"/>
              <a:buChar char="•"/>
            </a:pPr>
            <a:r>
              <a:rPr lang="en-US" sz="1400" cap="none">
                <a:solidFill>
                  <a:srgbClr val="F8F5F3"/>
                </a:solidFill>
                <a:latin typeface="+mn-lt"/>
              </a:rPr>
              <a:t>They are more </a:t>
            </a:r>
            <a:r>
              <a:rPr lang="en-US" sz="1400" cap="none">
                <a:solidFill>
                  <a:srgbClr val="BFDF7D"/>
                </a:solidFill>
                <a:latin typeface="+mn-lt"/>
              </a:rPr>
              <a:t>skeptical about recycling 123 ix </a:t>
            </a:r>
            <a:r>
              <a:rPr lang="en-US" sz="1400" cap="none">
                <a:solidFill>
                  <a:srgbClr val="F8F5F3"/>
                </a:solidFill>
                <a:latin typeface="+mn-lt"/>
              </a:rPr>
              <a:t>(vs 50+). </a:t>
            </a:r>
          </a:p>
          <a:p>
            <a:pPr marL="285750" indent="-285750">
              <a:lnSpc>
                <a:spcPct val="100000"/>
              </a:lnSpc>
              <a:spcBef>
                <a:spcPts val="1000"/>
              </a:spcBef>
              <a:buFont typeface="Arial" panose="020B0604020202020204" pitchFamily="34" charset="0"/>
              <a:buChar char="•"/>
            </a:pPr>
            <a:r>
              <a:rPr lang="en-US" sz="1400" cap="none">
                <a:solidFill>
                  <a:srgbClr val="F8F5F3"/>
                </a:solidFill>
                <a:latin typeface="+mn-lt"/>
              </a:rPr>
              <a:t>More 18-29 y/o’s stopped buying products because of (-) </a:t>
            </a:r>
            <a:r>
              <a:rPr lang="en-US" sz="1400" cap="none">
                <a:solidFill>
                  <a:srgbClr val="BFDF7D"/>
                </a:solidFill>
                <a:latin typeface="+mn-lt"/>
              </a:rPr>
              <a:t>environmental impact 203 ix </a:t>
            </a:r>
            <a:r>
              <a:rPr lang="en-US" sz="1400" cap="none">
                <a:solidFill>
                  <a:srgbClr val="F8F5F3"/>
                </a:solidFill>
                <a:latin typeface="+mn-lt"/>
              </a:rPr>
              <a:t>(vs 50+).</a:t>
            </a:r>
          </a:p>
          <a:p>
            <a:pPr marL="285750" indent="-285750">
              <a:lnSpc>
                <a:spcPct val="100000"/>
              </a:lnSpc>
              <a:spcBef>
                <a:spcPts val="1000"/>
              </a:spcBef>
              <a:buFont typeface="Arial" panose="020B0604020202020204" pitchFamily="34" charset="0"/>
              <a:buChar char="•"/>
            </a:pPr>
            <a:r>
              <a:rPr lang="en-US" sz="1400" cap="none">
                <a:solidFill>
                  <a:srgbClr val="BFDF7D"/>
                </a:solidFill>
                <a:latin typeface="+mn-lt"/>
              </a:rPr>
              <a:t>Over index on reusables </a:t>
            </a:r>
            <a:r>
              <a:rPr lang="en-US" sz="1400" cap="none">
                <a:solidFill>
                  <a:srgbClr val="F8F5F3"/>
                </a:solidFill>
                <a:latin typeface="+mn-lt"/>
              </a:rPr>
              <a:t>such as fabric bags and </a:t>
            </a:r>
            <a:r>
              <a:rPr lang="en-US" sz="1400" cap="none" err="1">
                <a:solidFill>
                  <a:srgbClr val="F8F5F3"/>
                </a:solidFill>
                <a:latin typeface="+mn-lt"/>
              </a:rPr>
              <a:t>refillables</a:t>
            </a:r>
            <a:r>
              <a:rPr lang="en-US" sz="1400" cap="none">
                <a:solidFill>
                  <a:srgbClr val="F8F5F3"/>
                </a:solidFill>
                <a:latin typeface="+mn-lt"/>
              </a:rPr>
              <a:t> (vs. gen pop) </a:t>
            </a:r>
          </a:p>
        </p:txBody>
      </p:sp>
      <p:sp>
        <p:nvSpPr>
          <p:cNvPr id="43" name="Title 27">
            <a:extLst>
              <a:ext uri="{FF2B5EF4-FFF2-40B4-BE49-F238E27FC236}">
                <a16:creationId xmlns:a16="http://schemas.microsoft.com/office/drawing/2014/main" id="{DEE06250-BBFD-46CF-DDD7-465121CCB788}"/>
              </a:ext>
            </a:extLst>
          </p:cNvPr>
          <p:cNvSpPr txBox="1">
            <a:spLocks/>
          </p:cNvSpPr>
          <p:nvPr/>
        </p:nvSpPr>
        <p:spPr>
          <a:xfrm>
            <a:off x="6618791" y="1703832"/>
            <a:ext cx="2206907"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BFDF7D"/>
                </a:solidFill>
              </a:rPr>
              <a:t>PEP+</a:t>
            </a:r>
            <a:br>
              <a:rPr lang="en-US">
                <a:solidFill>
                  <a:srgbClr val="BFDF7D"/>
                </a:solidFill>
              </a:rPr>
            </a:br>
            <a:r>
              <a:rPr lang="en-US">
                <a:solidFill>
                  <a:srgbClr val="BFDF7D"/>
                </a:solidFill>
              </a:rPr>
              <a:t>ACTIONS</a:t>
            </a:r>
          </a:p>
        </p:txBody>
      </p:sp>
      <p:sp>
        <p:nvSpPr>
          <p:cNvPr id="44" name="Title 27">
            <a:extLst>
              <a:ext uri="{FF2B5EF4-FFF2-40B4-BE49-F238E27FC236}">
                <a16:creationId xmlns:a16="http://schemas.microsoft.com/office/drawing/2014/main" id="{4A1269DF-697A-B795-F40A-68E1AE9773EE}"/>
              </a:ext>
            </a:extLst>
          </p:cNvPr>
          <p:cNvSpPr txBox="1">
            <a:spLocks/>
          </p:cNvSpPr>
          <p:nvPr/>
        </p:nvSpPr>
        <p:spPr>
          <a:xfrm>
            <a:off x="6618791" y="2695589"/>
            <a:ext cx="3700041" cy="4846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600" cap="none">
                <a:solidFill>
                  <a:srgbClr val="BFDF7D"/>
                </a:solidFill>
                <a:latin typeface="+mn-lt"/>
              </a:rPr>
              <a:t>Our pep+ goals are aligned to address young consumers concerns…</a:t>
            </a:r>
          </a:p>
        </p:txBody>
      </p:sp>
      <p:sp>
        <p:nvSpPr>
          <p:cNvPr id="45" name="Title 27">
            <a:extLst>
              <a:ext uri="{FF2B5EF4-FFF2-40B4-BE49-F238E27FC236}">
                <a16:creationId xmlns:a16="http://schemas.microsoft.com/office/drawing/2014/main" id="{FB98034A-9654-1FEB-D35A-D4935D12AC81}"/>
              </a:ext>
            </a:extLst>
          </p:cNvPr>
          <p:cNvSpPr txBox="1">
            <a:spLocks/>
          </p:cNvSpPr>
          <p:nvPr/>
        </p:nvSpPr>
        <p:spPr>
          <a:xfrm>
            <a:off x="6870541" y="3336868"/>
            <a:ext cx="4061750" cy="18172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285750" indent="-285750">
              <a:lnSpc>
                <a:spcPct val="100000"/>
              </a:lnSpc>
              <a:spcBef>
                <a:spcPts val="1000"/>
              </a:spcBef>
              <a:buFont typeface="Arial" panose="020B0604020202020204" pitchFamily="34" charset="0"/>
              <a:buChar char="•"/>
            </a:pPr>
            <a:r>
              <a:rPr lang="en-US" sz="1400" cap="none">
                <a:solidFill>
                  <a:srgbClr val="F8F5F3"/>
                </a:solidFill>
                <a:latin typeface="+mn-lt"/>
              </a:rPr>
              <a:t>Our </a:t>
            </a:r>
            <a:r>
              <a:rPr lang="en-US" sz="1400" cap="none">
                <a:solidFill>
                  <a:srgbClr val="BFDF7D"/>
                </a:solidFill>
                <a:latin typeface="+mn-lt"/>
              </a:rPr>
              <a:t>plastic reduction </a:t>
            </a:r>
            <a:r>
              <a:rPr lang="en-US" sz="1400" cap="none">
                <a:solidFill>
                  <a:srgbClr val="F8F5F3"/>
                </a:solidFill>
                <a:latin typeface="+mn-lt"/>
              </a:rPr>
              <a:t>in packaging and large assortment of sustainable packaging.</a:t>
            </a:r>
          </a:p>
          <a:p>
            <a:pPr marL="285750" indent="-285750">
              <a:lnSpc>
                <a:spcPct val="100000"/>
              </a:lnSpc>
              <a:spcBef>
                <a:spcPts val="1000"/>
              </a:spcBef>
              <a:buFont typeface="Arial" panose="020B0604020202020204" pitchFamily="34" charset="0"/>
              <a:buChar char="•"/>
            </a:pPr>
            <a:r>
              <a:rPr lang="en-US" sz="1400" cap="none">
                <a:solidFill>
                  <a:srgbClr val="F8F5F3"/>
                </a:solidFill>
                <a:latin typeface="+mn-lt"/>
              </a:rPr>
              <a:t>Portfolio of </a:t>
            </a:r>
            <a:r>
              <a:rPr lang="en-US" sz="1400" cap="none">
                <a:solidFill>
                  <a:srgbClr val="BFDF7D"/>
                </a:solidFill>
                <a:latin typeface="+mn-lt"/>
              </a:rPr>
              <a:t>recycling solutions </a:t>
            </a:r>
            <a:r>
              <a:rPr lang="en-US" sz="1400" cap="none">
                <a:solidFill>
                  <a:srgbClr val="F8F5F3"/>
                </a:solidFill>
                <a:latin typeface="+mn-lt"/>
              </a:rPr>
              <a:t>to customers providing a circular economy model for bottles and cans.</a:t>
            </a:r>
          </a:p>
          <a:p>
            <a:pPr marL="285750" indent="-285750">
              <a:lnSpc>
                <a:spcPct val="100000"/>
              </a:lnSpc>
              <a:spcBef>
                <a:spcPts val="1000"/>
              </a:spcBef>
              <a:buFont typeface="Arial" panose="020B0604020202020204" pitchFamily="34" charset="0"/>
              <a:buChar char="•"/>
            </a:pPr>
            <a:r>
              <a:rPr lang="en-US" sz="1400" cap="none">
                <a:solidFill>
                  <a:srgbClr val="F8F5F3"/>
                </a:solidFill>
                <a:latin typeface="+mn-lt"/>
              </a:rPr>
              <a:t>Portfolio of </a:t>
            </a:r>
            <a:r>
              <a:rPr lang="en-US" sz="1400" cap="none">
                <a:solidFill>
                  <a:srgbClr val="BFDF7D"/>
                </a:solidFill>
                <a:latin typeface="+mn-lt"/>
              </a:rPr>
              <a:t>alternative format </a:t>
            </a:r>
            <a:r>
              <a:rPr lang="en-US" sz="1400" cap="none">
                <a:solidFill>
                  <a:srgbClr val="F8F5F3"/>
                </a:solidFill>
                <a:latin typeface="+mn-lt"/>
              </a:rPr>
              <a:t>beverages </a:t>
            </a:r>
            <a:br>
              <a:rPr lang="en-US" sz="1400" cap="none">
                <a:solidFill>
                  <a:srgbClr val="F8F5F3"/>
                </a:solidFill>
                <a:latin typeface="+mn-lt"/>
              </a:rPr>
            </a:br>
            <a:r>
              <a:rPr lang="en-US" sz="1400" cap="none">
                <a:solidFill>
                  <a:srgbClr val="F8F5F3"/>
                </a:solidFill>
                <a:latin typeface="+mn-lt"/>
              </a:rPr>
              <a:t>and testing</a:t>
            </a:r>
            <a:r>
              <a:rPr lang="en-US" sz="1400" cap="none">
                <a:solidFill>
                  <a:srgbClr val="5D920D"/>
                </a:solidFill>
                <a:latin typeface="+mn-lt"/>
              </a:rPr>
              <a:t> </a:t>
            </a:r>
            <a:r>
              <a:rPr lang="en-US" sz="1400" cap="none">
                <a:solidFill>
                  <a:srgbClr val="BFDF7D"/>
                </a:solidFill>
                <a:latin typeface="+mn-lt"/>
              </a:rPr>
              <a:t>reusables</a:t>
            </a:r>
            <a:r>
              <a:rPr lang="en-US" sz="1400" cap="none">
                <a:solidFill>
                  <a:srgbClr val="5D920D"/>
                </a:solidFill>
                <a:latin typeface="+mn-lt"/>
              </a:rPr>
              <a:t> </a:t>
            </a:r>
            <a:r>
              <a:rPr lang="en-US" sz="1400" cap="none">
                <a:solidFill>
                  <a:srgbClr val="F8F5F3"/>
                </a:solidFill>
                <a:latin typeface="+mn-lt"/>
              </a:rPr>
              <a:t>pilot programs.</a:t>
            </a:r>
          </a:p>
          <a:p>
            <a:pPr marL="285750" indent="-285750">
              <a:lnSpc>
                <a:spcPct val="100000"/>
              </a:lnSpc>
              <a:spcBef>
                <a:spcPts val="1000"/>
              </a:spcBef>
              <a:buFont typeface="Arial" panose="020B0604020202020204" pitchFamily="34" charset="0"/>
              <a:buChar char="•"/>
            </a:pPr>
            <a:endParaRPr lang="en-US" sz="1400" cap="none">
              <a:solidFill>
                <a:srgbClr val="5D920D"/>
              </a:solidFill>
              <a:latin typeface="+mn-lt"/>
            </a:endParaRPr>
          </a:p>
        </p:txBody>
      </p:sp>
      <p:sp>
        <p:nvSpPr>
          <p:cNvPr id="4" name="TextBox 3">
            <a:extLst>
              <a:ext uri="{FF2B5EF4-FFF2-40B4-BE49-F238E27FC236}">
                <a16:creationId xmlns:a16="http://schemas.microsoft.com/office/drawing/2014/main" id="{4A626B36-4AB3-C937-57F2-8FD8278290DE}"/>
              </a:ext>
            </a:extLst>
          </p:cNvPr>
          <p:cNvSpPr txBox="1"/>
          <p:nvPr/>
        </p:nvSpPr>
        <p:spPr>
          <a:xfrm>
            <a:off x="10855842" y="6507126"/>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7" name="Picture 6">
            <a:extLst>
              <a:ext uri="{FF2B5EF4-FFF2-40B4-BE49-F238E27FC236}">
                <a16:creationId xmlns:a16="http://schemas.microsoft.com/office/drawing/2014/main" id="{244289D5-57EC-C0C0-F9E6-0DAC273F699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13" name="TextBox 12">
            <a:extLst>
              <a:ext uri="{FF2B5EF4-FFF2-40B4-BE49-F238E27FC236}">
                <a16:creationId xmlns:a16="http://schemas.microsoft.com/office/drawing/2014/main" id="{DF933095-D076-4DBE-EFD6-FD1D04BD8C65}"/>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E07D"/>
                </a:solidFill>
                <a:latin typeface="Gilroy Medium" panose="00000600000000000000" pitchFamily="50" charset="0"/>
              </a:rPr>
              <a:t>confidential and proprietary</a:t>
            </a:r>
          </a:p>
        </p:txBody>
      </p:sp>
    </p:spTree>
    <p:extLst>
      <p:ext uri="{BB962C8B-B14F-4D97-AF65-F5344CB8AC3E}">
        <p14:creationId xmlns:p14="http://schemas.microsoft.com/office/powerpoint/2010/main" val="3585111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7C45821-4D4B-BFB1-43CF-B59F0E83C80B}"/>
            </a:ext>
          </a:extLst>
        </p:cNvPr>
        <p:cNvGrpSpPr/>
        <p:nvPr/>
      </p:nvGrpSpPr>
      <p:grpSpPr>
        <a:xfrm>
          <a:off x="0" y="0"/>
          <a:ext cx="0" cy="0"/>
          <a:chOff x="0" y="0"/>
          <a:chExt cx="0" cy="0"/>
        </a:xfrm>
      </p:grpSpPr>
      <p:pic>
        <p:nvPicPr>
          <p:cNvPr id="16" name="Picture Placeholder 15" descr="A bag of chips next to bananas&#10;&#10;AI-generated content may be incorrect.">
            <a:extLst>
              <a:ext uri="{FF2B5EF4-FFF2-40B4-BE49-F238E27FC236}">
                <a16:creationId xmlns:a16="http://schemas.microsoft.com/office/drawing/2014/main" id="{18E30AFC-7986-A01F-C865-DE21F1818EE1}"/>
              </a:ext>
            </a:extLst>
          </p:cNvPr>
          <p:cNvPicPr>
            <a:picLocks noGrp="1" noChangeAspect="1"/>
          </p:cNvPicPr>
          <p:nvPr>
            <p:ph type="pic" sz="quarter" idx="71"/>
          </p:nvPr>
        </p:nvPicPr>
        <p:blipFill>
          <a:blip r:embed="rId4" cstate="screen">
            <a:extLst>
              <a:ext uri="{28A0092B-C50C-407E-A947-70E740481C1C}">
                <a14:useLocalDpi xmlns:a14="http://schemas.microsoft.com/office/drawing/2010/main"/>
              </a:ext>
            </a:extLst>
          </a:blip>
          <a:srcRect/>
          <a:stretch>
            <a:fillRect/>
          </a:stretch>
        </p:blipFill>
        <p:spPr>
          <a:xfrm>
            <a:off x="3276599" y="3428999"/>
            <a:ext cx="2667000" cy="2209800"/>
          </a:xfrm>
        </p:spPr>
      </p:pic>
      <p:sp>
        <p:nvSpPr>
          <p:cNvPr id="8" name="Text Placeholder 7">
            <a:extLst>
              <a:ext uri="{FF2B5EF4-FFF2-40B4-BE49-F238E27FC236}">
                <a16:creationId xmlns:a16="http://schemas.microsoft.com/office/drawing/2014/main" id="{492A7629-EE10-6C12-C748-D3D89DED119D}"/>
              </a:ext>
            </a:extLst>
          </p:cNvPr>
          <p:cNvSpPr>
            <a:spLocks noGrp="1"/>
          </p:cNvSpPr>
          <p:nvPr>
            <p:ph type="body" sz="quarter" idx="69"/>
          </p:nvPr>
        </p:nvSpPr>
        <p:spPr/>
        <p:txBody>
          <a:bodyPr/>
          <a:lstStyle/>
          <a:p>
            <a:r>
              <a:rPr lang="en-US">
                <a:solidFill>
                  <a:srgbClr val="2B660F"/>
                </a:solidFill>
              </a:rPr>
              <a:t>2020/2021/2023/2024</a:t>
            </a:r>
          </a:p>
          <a:p>
            <a:endParaRPr lang="en-US"/>
          </a:p>
        </p:txBody>
      </p:sp>
      <p:sp>
        <p:nvSpPr>
          <p:cNvPr id="23" name="Text Placeholder 22">
            <a:extLst>
              <a:ext uri="{FF2B5EF4-FFF2-40B4-BE49-F238E27FC236}">
                <a16:creationId xmlns:a16="http://schemas.microsoft.com/office/drawing/2014/main" id="{7067A2F2-86FD-4A99-8E6A-E33FEB714465}"/>
              </a:ext>
            </a:extLst>
          </p:cNvPr>
          <p:cNvSpPr>
            <a:spLocks noGrp="1"/>
          </p:cNvSpPr>
          <p:nvPr>
            <p:ph type="body" sz="quarter" idx="13"/>
          </p:nvPr>
        </p:nvSpPr>
        <p:spPr/>
        <p:txBody>
          <a:bodyPr/>
          <a:lstStyle/>
          <a:p>
            <a:r>
              <a:rPr lang="en-US">
                <a:solidFill>
                  <a:srgbClr val="2B660F"/>
                </a:solidFill>
              </a:rPr>
              <a:t>2025</a:t>
            </a:r>
          </a:p>
        </p:txBody>
      </p:sp>
      <p:sp>
        <p:nvSpPr>
          <p:cNvPr id="7" name="Text Placeholder 6">
            <a:extLst>
              <a:ext uri="{FF2B5EF4-FFF2-40B4-BE49-F238E27FC236}">
                <a16:creationId xmlns:a16="http://schemas.microsoft.com/office/drawing/2014/main" id="{D2C206FF-01E3-075B-A3EE-2FB292F351B8}"/>
              </a:ext>
            </a:extLst>
          </p:cNvPr>
          <p:cNvSpPr>
            <a:spLocks noGrp="1"/>
          </p:cNvSpPr>
          <p:nvPr>
            <p:ph type="body" sz="quarter" idx="65"/>
          </p:nvPr>
        </p:nvSpPr>
        <p:spPr/>
        <p:txBody>
          <a:bodyPr/>
          <a:lstStyle/>
          <a:p>
            <a:r>
              <a:rPr lang="en-US">
                <a:solidFill>
                  <a:srgbClr val="2B660F"/>
                </a:solidFill>
              </a:rPr>
              <a:t>2023</a:t>
            </a:r>
          </a:p>
          <a:p>
            <a:endParaRPr lang="en-US"/>
          </a:p>
        </p:txBody>
      </p:sp>
      <p:sp>
        <p:nvSpPr>
          <p:cNvPr id="24" name="Text Placeholder 23">
            <a:extLst>
              <a:ext uri="{FF2B5EF4-FFF2-40B4-BE49-F238E27FC236}">
                <a16:creationId xmlns:a16="http://schemas.microsoft.com/office/drawing/2014/main" id="{B20CEA40-8D46-0146-7589-842BC91ED071}"/>
              </a:ext>
            </a:extLst>
          </p:cNvPr>
          <p:cNvSpPr>
            <a:spLocks noGrp="1"/>
          </p:cNvSpPr>
          <p:nvPr>
            <p:ph type="body" sz="quarter" idx="14"/>
          </p:nvPr>
        </p:nvSpPr>
        <p:spPr>
          <a:xfrm>
            <a:off x="304800" y="1927224"/>
            <a:ext cx="2667000" cy="1254125"/>
          </a:xfrm>
        </p:spPr>
        <p:txBody>
          <a:bodyPr/>
          <a:lstStyle/>
          <a:p>
            <a:r>
              <a:rPr lang="en-US"/>
              <a:t>Ranked CSO the #1 Sustainability Leader &amp; PepsiCo the 16th Most Sustainable Company </a:t>
            </a:r>
            <a:br>
              <a:rPr lang="en-US"/>
            </a:br>
            <a:r>
              <a:rPr lang="en-US"/>
              <a:t>(out of 250)</a:t>
            </a:r>
          </a:p>
        </p:txBody>
      </p:sp>
      <p:sp>
        <p:nvSpPr>
          <p:cNvPr id="25" name="Text Placeholder 24">
            <a:extLst>
              <a:ext uri="{FF2B5EF4-FFF2-40B4-BE49-F238E27FC236}">
                <a16:creationId xmlns:a16="http://schemas.microsoft.com/office/drawing/2014/main" id="{09F4123F-6139-2CA7-1AC7-D7AF701B431E}"/>
              </a:ext>
            </a:extLst>
          </p:cNvPr>
          <p:cNvSpPr>
            <a:spLocks noGrp="1"/>
          </p:cNvSpPr>
          <p:nvPr>
            <p:ph type="body" sz="quarter" idx="16"/>
          </p:nvPr>
        </p:nvSpPr>
        <p:spPr>
          <a:xfrm>
            <a:off x="3276600" y="1927224"/>
            <a:ext cx="2667000" cy="1254125"/>
          </a:xfrm>
        </p:spPr>
        <p:txBody>
          <a:bodyPr/>
          <a:lstStyle/>
          <a:p>
            <a:r>
              <a:rPr lang="en-US"/>
              <a:t>Sustainability Initiative </a:t>
            </a:r>
            <a:br>
              <a:rPr lang="en-US"/>
            </a:br>
            <a:r>
              <a:rPr lang="en-US"/>
              <a:t>of the Year </a:t>
            </a:r>
          </a:p>
          <a:p>
            <a:pPr>
              <a:lnSpc>
                <a:spcPts val="2000"/>
              </a:lnSpc>
              <a:spcBef>
                <a:spcPts val="1200"/>
              </a:spcBef>
            </a:pPr>
            <a:r>
              <a:rPr lang="en-US" sz="2400">
                <a:solidFill>
                  <a:srgbClr val="BFDF7D"/>
                </a:solidFill>
                <a:latin typeface="+mj-lt"/>
              </a:rPr>
              <a:t>PARTNERS FOR TOMORROW</a:t>
            </a:r>
          </a:p>
          <a:p>
            <a:endParaRPr lang="en-US"/>
          </a:p>
        </p:txBody>
      </p:sp>
      <p:sp>
        <p:nvSpPr>
          <p:cNvPr id="27" name="Text Placeholder 26">
            <a:extLst>
              <a:ext uri="{FF2B5EF4-FFF2-40B4-BE49-F238E27FC236}">
                <a16:creationId xmlns:a16="http://schemas.microsoft.com/office/drawing/2014/main" id="{3A2939AA-A759-F2C5-7D2C-951AC2CCEBB8}"/>
              </a:ext>
            </a:extLst>
          </p:cNvPr>
          <p:cNvSpPr>
            <a:spLocks noGrp="1"/>
          </p:cNvSpPr>
          <p:nvPr>
            <p:ph type="body" sz="quarter" idx="20"/>
          </p:nvPr>
        </p:nvSpPr>
        <p:spPr>
          <a:xfrm>
            <a:off x="9220199" y="2031397"/>
            <a:ext cx="2667000" cy="1254125"/>
          </a:xfrm>
        </p:spPr>
        <p:txBody>
          <a:bodyPr/>
          <a:lstStyle/>
          <a:p>
            <a:pPr>
              <a:lnSpc>
                <a:spcPts val="2000"/>
              </a:lnSpc>
            </a:pPr>
            <a:r>
              <a:rPr lang="en-US" sz="2400">
                <a:solidFill>
                  <a:srgbClr val="BFDF7D"/>
                </a:solidFill>
                <a:latin typeface="+mj-lt"/>
              </a:rPr>
              <a:t>#1 IN</a:t>
            </a:r>
            <a:br>
              <a:rPr lang="en-US">
                <a:solidFill>
                  <a:srgbClr val="BFDF7D"/>
                </a:solidFill>
              </a:rPr>
            </a:br>
            <a:r>
              <a:rPr lang="en-US" sz="2400">
                <a:solidFill>
                  <a:srgbClr val="BFDF7D"/>
                </a:solidFill>
                <a:latin typeface="+mj-lt"/>
              </a:rPr>
              <a:t>SUSTAINABILITY</a:t>
            </a:r>
            <a:endParaRPr lang="en-US">
              <a:solidFill>
                <a:srgbClr val="BFDF7D"/>
              </a:solidFill>
            </a:endParaRPr>
          </a:p>
          <a:p>
            <a:r>
              <a:rPr lang="en-US" i="1"/>
              <a:t>“PepsiCo has sustainability deeply ingrained in their </a:t>
            </a:r>
            <a:br>
              <a:rPr lang="en-US" i="1"/>
            </a:br>
            <a:r>
              <a:rPr lang="en-US" i="1"/>
              <a:t>go-to-market approach”</a:t>
            </a:r>
          </a:p>
        </p:txBody>
      </p:sp>
      <p:sp>
        <p:nvSpPr>
          <p:cNvPr id="6" name="Text Placeholder 5">
            <a:extLst>
              <a:ext uri="{FF2B5EF4-FFF2-40B4-BE49-F238E27FC236}">
                <a16:creationId xmlns:a16="http://schemas.microsoft.com/office/drawing/2014/main" id="{3B99258F-AA90-DB7A-A21F-D450389D64B3}"/>
              </a:ext>
            </a:extLst>
          </p:cNvPr>
          <p:cNvSpPr>
            <a:spLocks noGrp="1"/>
          </p:cNvSpPr>
          <p:nvPr>
            <p:ph type="body" sz="quarter" idx="23"/>
          </p:nvPr>
        </p:nvSpPr>
        <p:spPr/>
        <p:txBody>
          <a:bodyPr/>
          <a:lstStyle/>
          <a:p>
            <a:r>
              <a:rPr lang="en-US">
                <a:solidFill>
                  <a:srgbClr val="2B660F"/>
                </a:solidFill>
              </a:rPr>
              <a:t>2024</a:t>
            </a:r>
            <a:endParaRPr lang="en-US"/>
          </a:p>
        </p:txBody>
      </p:sp>
      <p:sp>
        <p:nvSpPr>
          <p:cNvPr id="26" name="Text Placeholder 25">
            <a:extLst>
              <a:ext uri="{FF2B5EF4-FFF2-40B4-BE49-F238E27FC236}">
                <a16:creationId xmlns:a16="http://schemas.microsoft.com/office/drawing/2014/main" id="{E8A01FA8-92C1-4E82-45AB-C91373335656}"/>
              </a:ext>
            </a:extLst>
          </p:cNvPr>
          <p:cNvSpPr>
            <a:spLocks noGrp="1"/>
          </p:cNvSpPr>
          <p:nvPr>
            <p:ph type="body" sz="quarter" idx="18"/>
          </p:nvPr>
        </p:nvSpPr>
        <p:spPr>
          <a:xfrm>
            <a:off x="6248400" y="2025649"/>
            <a:ext cx="2667000" cy="1254125"/>
          </a:xfrm>
        </p:spPr>
        <p:txBody>
          <a:bodyPr/>
          <a:lstStyle/>
          <a:p>
            <a:pPr>
              <a:lnSpc>
                <a:spcPts val="2000"/>
              </a:lnSpc>
            </a:pPr>
            <a:r>
              <a:rPr lang="en-US" sz="2400">
                <a:solidFill>
                  <a:srgbClr val="BFE07D"/>
                </a:solidFill>
                <a:latin typeface="+mj-lt"/>
              </a:rPr>
              <a:t>#1 FOOD &amp; BEVERAGE INDUSTRY LEADER</a:t>
            </a:r>
            <a:endParaRPr lang="en-US">
              <a:solidFill>
                <a:srgbClr val="BFE07D"/>
              </a:solidFill>
            </a:endParaRPr>
          </a:p>
        </p:txBody>
      </p:sp>
      <p:sp>
        <p:nvSpPr>
          <p:cNvPr id="13" name="Round Same Side Corner Rectangle 12">
            <a:extLst>
              <a:ext uri="{FF2B5EF4-FFF2-40B4-BE49-F238E27FC236}">
                <a16:creationId xmlns:a16="http://schemas.microsoft.com/office/drawing/2014/main" id="{D68C971D-3C46-F6E7-BC0D-356DC3514846}"/>
              </a:ext>
            </a:extLst>
          </p:cNvPr>
          <p:cNvSpPr/>
          <p:nvPr/>
        </p:nvSpPr>
        <p:spPr>
          <a:xfrm rot="10800000">
            <a:off x="3276595" y="3428996"/>
            <a:ext cx="2663953" cy="2209801"/>
          </a:xfrm>
          <a:prstGeom prst="round2SameRect">
            <a:avLst>
              <a:gd name="adj1" fmla="val 4620"/>
              <a:gd name="adj2" fmla="val 0"/>
            </a:avLst>
          </a:prstGeom>
          <a:solidFill>
            <a:srgbClr val="0F4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9F5928FB-0F89-3FD6-39AA-3E46C0A606E2}"/>
              </a:ext>
            </a:extLst>
          </p:cNvPr>
          <p:cNvSpPr/>
          <p:nvPr/>
        </p:nvSpPr>
        <p:spPr>
          <a:xfrm rot="10800000">
            <a:off x="304789" y="3428996"/>
            <a:ext cx="2667001" cy="2209801"/>
          </a:xfrm>
          <a:prstGeom prst="round2SameRect">
            <a:avLst>
              <a:gd name="adj1" fmla="val 4620"/>
              <a:gd name="adj2" fmla="val 0"/>
            </a:avLst>
          </a:prstGeom>
          <a:solidFill>
            <a:srgbClr val="0F4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C2ACD5E-EAF3-8945-8338-FBB6036598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4597" y="4329597"/>
            <a:ext cx="2207406" cy="408599"/>
          </a:xfrm>
          <a:prstGeom prst="rect">
            <a:avLst/>
          </a:prstGeom>
          <a:effectLst/>
        </p:spPr>
      </p:pic>
      <p:pic>
        <p:nvPicPr>
          <p:cNvPr id="29" name="Picture 28">
            <a:extLst>
              <a:ext uri="{FF2B5EF4-FFF2-40B4-BE49-F238E27FC236}">
                <a16:creationId xmlns:a16="http://schemas.microsoft.com/office/drawing/2014/main" id="{12BE02C9-F4C9-D4C7-79C9-44546CA04D09}"/>
              </a:ext>
            </a:extLst>
          </p:cNvPr>
          <p:cNvPicPr>
            <a:picLocks/>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491715" y="4207352"/>
            <a:ext cx="2264176" cy="653088"/>
          </a:xfrm>
          <a:prstGeom prst="rect">
            <a:avLst/>
          </a:prstGeom>
        </p:spPr>
      </p:pic>
      <p:sp>
        <p:nvSpPr>
          <p:cNvPr id="32" name="Round Same Side Corner Rectangle 31">
            <a:extLst>
              <a:ext uri="{FF2B5EF4-FFF2-40B4-BE49-F238E27FC236}">
                <a16:creationId xmlns:a16="http://schemas.microsoft.com/office/drawing/2014/main" id="{AA6BA0A2-C2B8-94DF-505E-307FFAF9E13B}"/>
              </a:ext>
            </a:extLst>
          </p:cNvPr>
          <p:cNvSpPr/>
          <p:nvPr/>
        </p:nvSpPr>
        <p:spPr>
          <a:xfrm rot="10800000">
            <a:off x="6251450" y="3428996"/>
            <a:ext cx="2663950" cy="2209801"/>
          </a:xfrm>
          <a:prstGeom prst="round2SameRect">
            <a:avLst>
              <a:gd name="adj1" fmla="val 4620"/>
              <a:gd name="adj2" fmla="val 0"/>
            </a:avLst>
          </a:prstGeom>
          <a:solidFill>
            <a:srgbClr val="0F4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a:extLst>
              <a:ext uri="{FF2B5EF4-FFF2-40B4-BE49-F238E27FC236}">
                <a16:creationId xmlns:a16="http://schemas.microsoft.com/office/drawing/2014/main" id="{C4EEC3DE-46FD-BCA7-A479-588A94A3F90C}"/>
              </a:ext>
            </a:extLst>
          </p:cNvPr>
          <p:cNvSpPr/>
          <p:nvPr/>
        </p:nvSpPr>
        <p:spPr>
          <a:xfrm rot="10800000">
            <a:off x="9223247" y="3428995"/>
            <a:ext cx="2663951" cy="2209801"/>
          </a:xfrm>
          <a:prstGeom prst="round2SameRect">
            <a:avLst>
              <a:gd name="adj1" fmla="val 4620"/>
              <a:gd name="adj2" fmla="val 0"/>
            </a:avLst>
          </a:prstGeom>
          <a:solidFill>
            <a:srgbClr val="0F4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2021 Year in Review">
            <a:extLst>
              <a:ext uri="{FF2B5EF4-FFF2-40B4-BE49-F238E27FC236}">
                <a16:creationId xmlns:a16="http://schemas.microsoft.com/office/drawing/2014/main" id="{064F34BA-5E88-CBC9-1B96-947E2911C79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29732" y="4086223"/>
            <a:ext cx="2116539" cy="899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white letter on a black background&#10;&#10;Description automatically generated">
            <a:extLst>
              <a:ext uri="{FF2B5EF4-FFF2-40B4-BE49-F238E27FC236}">
                <a16:creationId xmlns:a16="http://schemas.microsoft.com/office/drawing/2014/main" id="{38C81C20-0577-1ABD-2906-E0E21297E9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56909" y="4261722"/>
            <a:ext cx="1993578" cy="468259"/>
          </a:xfrm>
          <a:prstGeom prst="rect">
            <a:avLst/>
          </a:prstGeom>
        </p:spPr>
      </p:pic>
      <p:sp>
        <p:nvSpPr>
          <p:cNvPr id="43" name="Title 27">
            <a:extLst>
              <a:ext uri="{FF2B5EF4-FFF2-40B4-BE49-F238E27FC236}">
                <a16:creationId xmlns:a16="http://schemas.microsoft.com/office/drawing/2014/main" id="{81DD8969-166F-5C02-A5E7-7731D72C94EA}"/>
              </a:ext>
            </a:extLst>
          </p:cNvPr>
          <p:cNvSpPr txBox="1">
            <a:spLocks/>
          </p:cNvSpPr>
          <p:nvPr/>
        </p:nvSpPr>
        <p:spPr>
          <a:xfrm>
            <a:off x="304799" y="313111"/>
            <a:ext cx="6558988"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err="1">
                <a:solidFill>
                  <a:srgbClr val="5A8C0E"/>
                </a:solidFill>
              </a:rPr>
              <a:t>Pepsico</a:t>
            </a:r>
            <a:r>
              <a:rPr lang="en-US">
                <a:solidFill>
                  <a:srgbClr val="5A8C0E"/>
                </a:solidFill>
              </a:rPr>
              <a:t> is being recognized </a:t>
            </a:r>
            <a:br>
              <a:rPr lang="en-US">
                <a:solidFill>
                  <a:srgbClr val="5A8C0E"/>
                </a:solidFill>
              </a:rPr>
            </a:br>
            <a:r>
              <a:rPr lang="en-US">
                <a:solidFill>
                  <a:srgbClr val="5A8C0E"/>
                </a:solidFill>
              </a:rPr>
              <a:t>for our sustainability efforts</a:t>
            </a:r>
            <a:endParaRPr lang="en-US">
              <a:solidFill>
                <a:srgbClr val="2B660F"/>
              </a:solidFill>
            </a:endParaRPr>
          </a:p>
        </p:txBody>
      </p:sp>
    </p:spTree>
    <p:extLst>
      <p:ext uri="{BB962C8B-B14F-4D97-AF65-F5344CB8AC3E}">
        <p14:creationId xmlns:p14="http://schemas.microsoft.com/office/powerpoint/2010/main" val="996833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440D"/>
        </a:solidFill>
        <a:effectLst/>
      </p:bgPr>
    </p:bg>
    <p:spTree>
      <p:nvGrpSpPr>
        <p:cNvPr id="1" name="">
          <a:extLst>
            <a:ext uri="{FF2B5EF4-FFF2-40B4-BE49-F238E27FC236}">
              <a16:creationId xmlns:a16="http://schemas.microsoft.com/office/drawing/2014/main" id="{17C45821-4D4B-BFB1-43CF-B59F0E83C80B}"/>
            </a:ext>
          </a:extLst>
        </p:cNvPr>
        <p:cNvGrpSpPr/>
        <p:nvPr/>
      </p:nvGrpSpPr>
      <p:grpSpPr>
        <a:xfrm>
          <a:off x="0" y="0"/>
          <a:ext cx="0" cy="0"/>
          <a:chOff x="0" y="0"/>
          <a:chExt cx="0" cy="0"/>
        </a:xfrm>
      </p:grpSpPr>
      <p:sp>
        <p:nvSpPr>
          <p:cNvPr id="45" name="Rounded Rectangle 44">
            <a:extLst>
              <a:ext uri="{FF2B5EF4-FFF2-40B4-BE49-F238E27FC236}">
                <a16:creationId xmlns:a16="http://schemas.microsoft.com/office/drawing/2014/main" id="{521E80D1-47D1-79BB-1F65-17C9414BC73C}"/>
              </a:ext>
            </a:extLst>
          </p:cNvPr>
          <p:cNvSpPr/>
          <p:nvPr/>
        </p:nvSpPr>
        <p:spPr>
          <a:xfrm>
            <a:off x="4856480" y="0"/>
            <a:ext cx="7335519" cy="6858000"/>
          </a:xfrm>
          <a:prstGeom prst="roundRect">
            <a:avLst>
              <a:gd name="adj" fmla="val 0"/>
            </a:avLst>
          </a:prstGeom>
          <a:solidFill>
            <a:srgbClr val="5D91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green leaves on a black background&#10;&#10;Description automatically generated">
            <a:extLst>
              <a:ext uri="{FF2B5EF4-FFF2-40B4-BE49-F238E27FC236}">
                <a16:creationId xmlns:a16="http://schemas.microsoft.com/office/drawing/2014/main" id="{3039EE5C-97C9-DD92-052D-F3458C0DB04B}"/>
              </a:ext>
            </a:extLst>
          </p:cNvPr>
          <p:cNvPicPr>
            <a:picLocks noChangeAspect="1"/>
          </p:cNvPicPr>
          <p:nvPr/>
        </p:nvPicPr>
        <p:blipFill rotWithShape="1">
          <a:blip r:embed="rId3"/>
          <a:srcRect t="51758" r="6589"/>
          <a:stretch/>
        </p:blipFill>
        <p:spPr>
          <a:xfrm>
            <a:off x="9884487" y="0"/>
            <a:ext cx="2307513" cy="1245807"/>
          </a:xfrm>
          <a:prstGeom prst="rect">
            <a:avLst/>
          </a:prstGeom>
        </p:spPr>
      </p:pic>
      <p:pic>
        <p:nvPicPr>
          <p:cNvPr id="17" name="Picture 16" descr="A logo of a leaf in a circle&#10;&#10;Description automatically generated">
            <a:extLst>
              <a:ext uri="{FF2B5EF4-FFF2-40B4-BE49-F238E27FC236}">
                <a16:creationId xmlns:a16="http://schemas.microsoft.com/office/drawing/2014/main" id="{B8F9552B-008B-B7D6-36BC-6F36D7B3A1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56903" y="1676720"/>
            <a:ext cx="1220381" cy="1325301"/>
          </a:xfrm>
          <a:prstGeom prst="rect">
            <a:avLst/>
          </a:prstGeom>
        </p:spPr>
      </p:pic>
      <p:pic>
        <p:nvPicPr>
          <p:cNvPr id="20" name="Picture 19" descr="A logo of a hand and a globe&#10;&#10;Description automatically generated">
            <a:extLst>
              <a:ext uri="{FF2B5EF4-FFF2-40B4-BE49-F238E27FC236}">
                <a16:creationId xmlns:a16="http://schemas.microsoft.com/office/drawing/2014/main" id="{8FCA5311-9772-D154-85E7-0D1A11CF55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56903" y="1676720"/>
            <a:ext cx="1220381" cy="1325301"/>
          </a:xfrm>
          <a:prstGeom prst="rect">
            <a:avLst/>
          </a:prstGeom>
        </p:spPr>
      </p:pic>
      <p:pic>
        <p:nvPicPr>
          <p:cNvPr id="33" name="Picture 32" descr="A logo with white text and colorful shapes&#10;&#10;Description automatically generated with medium confidence">
            <a:extLst>
              <a:ext uri="{FF2B5EF4-FFF2-40B4-BE49-F238E27FC236}">
                <a16:creationId xmlns:a16="http://schemas.microsoft.com/office/drawing/2014/main" id="{09438F04-C52D-E782-D532-BA9480541D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2250" y="380621"/>
            <a:ext cx="3160030" cy="1777517"/>
          </a:xfrm>
          <a:prstGeom prst="rect">
            <a:avLst/>
          </a:prstGeom>
        </p:spPr>
      </p:pic>
      <p:sp>
        <p:nvSpPr>
          <p:cNvPr id="34" name="Text Placeholder 23">
            <a:extLst>
              <a:ext uri="{FF2B5EF4-FFF2-40B4-BE49-F238E27FC236}">
                <a16:creationId xmlns:a16="http://schemas.microsoft.com/office/drawing/2014/main" id="{182308B3-F1AB-82BA-FEDB-0D40ECE1509E}"/>
              </a:ext>
            </a:extLst>
          </p:cNvPr>
          <p:cNvSpPr txBox="1">
            <a:spLocks/>
          </p:cNvSpPr>
          <p:nvPr/>
        </p:nvSpPr>
        <p:spPr>
          <a:xfrm>
            <a:off x="301752" y="2423160"/>
            <a:ext cx="3981027" cy="3408626"/>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Clr>
                <a:srgbClr val="BFDE7E"/>
              </a:buClr>
              <a:buFont typeface="Arial" panose="020B0604020202020204" pitchFamily="34" charset="0"/>
              <a:buNone/>
              <a:defRPr sz="1400"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rgbClr val="BFDE7E"/>
              </a:buClr>
              <a:buFont typeface="Arial" panose="020B0604020202020204" pitchFamily="34" charset="0"/>
              <a:buChar char="•"/>
              <a:defRPr sz="1200" kern="1200">
                <a:solidFill>
                  <a:schemeClr val="bg1"/>
                </a:solidFill>
                <a:latin typeface="+mn-lt"/>
                <a:ea typeface="+mn-ea"/>
                <a:cs typeface="+mn-cs"/>
              </a:defRPr>
            </a:lvl2pPr>
            <a:lvl3pPr marL="365760" indent="-182880" algn="l" defTabSz="914400" rtl="0" eaLnBrk="1" latinLnBrk="0" hangingPunct="1">
              <a:lnSpc>
                <a:spcPct val="100000"/>
              </a:lnSpc>
              <a:spcBef>
                <a:spcPts val="600"/>
              </a:spcBef>
              <a:buClr>
                <a:srgbClr val="BFDE7E"/>
              </a:buClr>
              <a:buFont typeface="Arial" panose="020B0604020202020204" pitchFamily="34" charset="0"/>
              <a:buChar char="–"/>
              <a:defRPr sz="1100" kern="1200">
                <a:solidFill>
                  <a:schemeClr val="bg1"/>
                </a:solidFill>
                <a:latin typeface="+mn-lt"/>
                <a:ea typeface="+mn-ea"/>
                <a:cs typeface="+mn-cs"/>
              </a:defRPr>
            </a:lvl3pPr>
            <a:lvl4pPr marL="548640" indent="-182880" algn="l" defTabSz="914400" rtl="0" eaLnBrk="1" latinLnBrk="0" hangingPunct="1">
              <a:lnSpc>
                <a:spcPct val="100000"/>
              </a:lnSpc>
              <a:spcBef>
                <a:spcPts val="600"/>
              </a:spcBef>
              <a:buClr>
                <a:srgbClr val="BFDE7E"/>
              </a:buClr>
              <a:buFont typeface="Arial" panose="020B0604020202020204" pitchFamily="34" charset="0"/>
              <a:buChar char="•"/>
              <a:defRPr sz="1050" kern="1200">
                <a:solidFill>
                  <a:schemeClr val="bg1"/>
                </a:solidFill>
                <a:latin typeface="+mn-lt"/>
                <a:ea typeface="+mn-ea"/>
                <a:cs typeface="+mn-cs"/>
              </a:defRPr>
            </a:lvl4pPr>
            <a:lvl5pPr marL="731520" indent="-182880" algn="l" defTabSz="914400" rtl="0" eaLnBrk="1" latinLnBrk="0" hangingPunct="1">
              <a:lnSpc>
                <a:spcPct val="100000"/>
              </a:lnSpc>
              <a:spcBef>
                <a:spcPts val="600"/>
              </a:spcBef>
              <a:buClr>
                <a:srgbClr val="BFDE7E"/>
              </a:buClr>
              <a:buFont typeface="Arial" panose="020B0604020202020204" pitchFamily="34" charset="0"/>
              <a:buChar char="–"/>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sz="1600"/>
              <a:t>Guiding PepsiCo is our vision to </a:t>
            </a:r>
            <a:br>
              <a:rPr lang="en-US" sz="1600"/>
            </a:br>
            <a:r>
              <a:rPr lang="en-US" sz="1600" b="1"/>
              <a:t>Be the Global Leader in Drinks and Convenient Foods by Winning with </a:t>
            </a:r>
            <a:br>
              <a:rPr lang="en-US" sz="1600" b="1"/>
            </a:br>
            <a:r>
              <a:rPr lang="en-US" sz="1600" b="1"/>
              <a:t>pep+ (PepsiCo Positive</a:t>
            </a:r>
            <a:r>
              <a:rPr lang="en-US" sz="1600"/>
              <a:t>). </a:t>
            </a:r>
          </a:p>
          <a:p>
            <a:pPr>
              <a:spcBef>
                <a:spcPts val="1400"/>
              </a:spcBef>
            </a:pPr>
            <a:r>
              <a:rPr lang="en-US" sz="1600"/>
              <a:t>pep+ is our strategic end-to-end transformation that places sustainability at the center of our business strategy, seeking to drive growth and build a stronger, more resilient future for PepsiCo and the communities where we operate.</a:t>
            </a:r>
          </a:p>
        </p:txBody>
      </p:sp>
      <p:sp>
        <p:nvSpPr>
          <p:cNvPr id="35" name="Title 27">
            <a:extLst>
              <a:ext uri="{FF2B5EF4-FFF2-40B4-BE49-F238E27FC236}">
                <a16:creationId xmlns:a16="http://schemas.microsoft.com/office/drawing/2014/main" id="{90E2C7F0-322C-5B56-159E-30C1AB63E10F}"/>
              </a:ext>
            </a:extLst>
          </p:cNvPr>
          <p:cNvSpPr txBox="1">
            <a:spLocks/>
          </p:cNvSpPr>
          <p:nvPr/>
        </p:nvSpPr>
        <p:spPr>
          <a:xfrm>
            <a:off x="5398777" y="3107802"/>
            <a:ext cx="176521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gn="ctr">
              <a:lnSpc>
                <a:spcPts val="1800"/>
              </a:lnSpc>
            </a:pPr>
            <a:r>
              <a:rPr lang="en-US" sz="2000">
                <a:solidFill>
                  <a:schemeClr val="bg1"/>
                </a:solidFill>
              </a:rPr>
              <a:t>Positive agriculture</a:t>
            </a:r>
          </a:p>
          <a:p>
            <a:pPr algn="ctr">
              <a:lnSpc>
                <a:spcPct val="100000"/>
              </a:lnSpc>
              <a:spcBef>
                <a:spcPts val="1000"/>
              </a:spcBef>
            </a:pPr>
            <a:r>
              <a:rPr kumimoji="0" lang="en-US" sz="1400" b="0" i="0" u="none" strike="noStrike" kern="1200" cap="none" spc="0" normalizeH="0" baseline="0" noProof="0">
                <a:ln>
                  <a:noFill/>
                </a:ln>
                <a:solidFill>
                  <a:srgbClr val="10430D"/>
                </a:solidFill>
                <a:effectLst/>
                <a:uLnTx/>
                <a:uFillTx/>
                <a:latin typeface="Gilroy Medium"/>
                <a:ea typeface="+mn-ea"/>
                <a:cs typeface="+mn-cs"/>
              </a:rPr>
              <a:t>We are working to source our crops and ingredients in ways that restore the earth and strengthen farming communities.</a:t>
            </a:r>
          </a:p>
          <a:p>
            <a:pPr algn="ctr">
              <a:lnSpc>
                <a:spcPts val="1800"/>
              </a:lnSpc>
            </a:pPr>
            <a:endParaRPr kumimoji="0" lang="en-US" sz="1200" b="0" i="0" u="none" strike="noStrike" kern="1200" cap="none" spc="0" normalizeH="0" baseline="0" noProof="0">
              <a:ln>
                <a:noFill/>
              </a:ln>
              <a:solidFill>
                <a:srgbClr val="10430D"/>
              </a:solidFill>
              <a:effectLst/>
              <a:uLnTx/>
              <a:uFillTx/>
              <a:latin typeface="Gilroy Medium"/>
              <a:ea typeface="+mn-ea"/>
              <a:cs typeface="+mn-cs"/>
            </a:endParaRPr>
          </a:p>
          <a:p>
            <a:pPr algn="ctr">
              <a:lnSpc>
                <a:spcPts val="1800"/>
              </a:lnSpc>
            </a:pPr>
            <a:endParaRPr lang="en-US" sz="2000">
              <a:solidFill>
                <a:schemeClr val="bg1"/>
              </a:solidFill>
            </a:endParaRPr>
          </a:p>
        </p:txBody>
      </p:sp>
      <p:sp>
        <p:nvSpPr>
          <p:cNvPr id="36" name="Title 27">
            <a:extLst>
              <a:ext uri="{FF2B5EF4-FFF2-40B4-BE49-F238E27FC236}">
                <a16:creationId xmlns:a16="http://schemas.microsoft.com/office/drawing/2014/main" id="{EB8510A0-7EBE-3817-893B-634F7EAD069D}"/>
              </a:ext>
            </a:extLst>
          </p:cNvPr>
          <p:cNvSpPr txBox="1">
            <a:spLocks/>
          </p:cNvSpPr>
          <p:nvPr/>
        </p:nvSpPr>
        <p:spPr>
          <a:xfrm>
            <a:off x="6298137" y="1252111"/>
            <a:ext cx="4452199" cy="31882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gn="ctr">
              <a:lnSpc>
                <a:spcPts val="1800"/>
              </a:lnSpc>
            </a:pPr>
            <a:r>
              <a:rPr lang="en-US" sz="2000">
                <a:solidFill>
                  <a:schemeClr val="bg1"/>
                </a:solidFill>
              </a:rPr>
              <a:t>Pep+ has 3 interconnected pillars:</a:t>
            </a:r>
          </a:p>
          <a:p>
            <a:pPr algn="ctr">
              <a:lnSpc>
                <a:spcPts val="1800"/>
              </a:lnSpc>
            </a:pPr>
            <a:endParaRPr lang="en-US" sz="2000">
              <a:solidFill>
                <a:schemeClr val="bg1"/>
              </a:solidFill>
            </a:endParaRPr>
          </a:p>
        </p:txBody>
      </p:sp>
      <p:sp>
        <p:nvSpPr>
          <p:cNvPr id="46" name="Title 27">
            <a:extLst>
              <a:ext uri="{FF2B5EF4-FFF2-40B4-BE49-F238E27FC236}">
                <a16:creationId xmlns:a16="http://schemas.microsoft.com/office/drawing/2014/main" id="{F0F5E0A0-0399-0767-C145-D80DC6831FC6}"/>
              </a:ext>
            </a:extLst>
          </p:cNvPr>
          <p:cNvSpPr txBox="1">
            <a:spLocks/>
          </p:cNvSpPr>
          <p:nvPr/>
        </p:nvSpPr>
        <p:spPr>
          <a:xfrm>
            <a:off x="7641632" y="3107802"/>
            <a:ext cx="176521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gn="ctr">
              <a:lnSpc>
                <a:spcPts val="1800"/>
              </a:lnSpc>
            </a:pPr>
            <a:r>
              <a:rPr lang="en-US" sz="2000">
                <a:solidFill>
                  <a:schemeClr val="bg1"/>
                </a:solidFill>
              </a:rPr>
              <a:t>Positive </a:t>
            </a:r>
            <a:br>
              <a:rPr lang="en-US" sz="2000">
                <a:solidFill>
                  <a:schemeClr val="bg1"/>
                </a:solidFill>
              </a:rPr>
            </a:br>
            <a:r>
              <a:rPr lang="en-US" sz="2000">
                <a:solidFill>
                  <a:schemeClr val="bg1"/>
                </a:solidFill>
              </a:rPr>
              <a:t>Value Chain</a:t>
            </a:r>
          </a:p>
          <a:p>
            <a:pPr algn="ctr">
              <a:lnSpc>
                <a:spcPct val="100000"/>
              </a:lnSpc>
              <a:spcBef>
                <a:spcPts val="1000"/>
              </a:spcBef>
            </a:pPr>
            <a:r>
              <a:rPr kumimoji="0" lang="en-US" sz="1400" b="0" i="0" u="none" strike="noStrike" kern="1200" cap="none" spc="0" normalizeH="0" baseline="0" noProof="0">
                <a:ln>
                  <a:noFill/>
                </a:ln>
                <a:solidFill>
                  <a:srgbClr val="10430D"/>
                </a:solidFill>
                <a:effectLst/>
                <a:uLnTx/>
                <a:uFillTx/>
                <a:latin typeface="Gilroy Medium"/>
                <a:ea typeface="+mn-ea"/>
                <a:cs typeface="+mn-cs"/>
              </a:rPr>
              <a:t>We are helping to build a circular and inclusive value chain.</a:t>
            </a:r>
          </a:p>
          <a:p>
            <a:pPr algn="ctr">
              <a:lnSpc>
                <a:spcPts val="1800"/>
              </a:lnSpc>
            </a:pPr>
            <a:endParaRPr lang="en-US" sz="2000">
              <a:solidFill>
                <a:schemeClr val="bg1"/>
              </a:solidFill>
            </a:endParaRPr>
          </a:p>
        </p:txBody>
      </p:sp>
      <p:sp>
        <p:nvSpPr>
          <p:cNvPr id="47" name="Title 27">
            <a:extLst>
              <a:ext uri="{FF2B5EF4-FFF2-40B4-BE49-F238E27FC236}">
                <a16:creationId xmlns:a16="http://schemas.microsoft.com/office/drawing/2014/main" id="{A3749087-C267-F828-42A0-4F72E0BEC15F}"/>
              </a:ext>
            </a:extLst>
          </p:cNvPr>
          <p:cNvSpPr txBox="1">
            <a:spLocks/>
          </p:cNvSpPr>
          <p:nvPr/>
        </p:nvSpPr>
        <p:spPr>
          <a:xfrm>
            <a:off x="9884487" y="3107802"/>
            <a:ext cx="176521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gn="ctr">
              <a:lnSpc>
                <a:spcPts val="1800"/>
              </a:lnSpc>
            </a:pPr>
            <a:r>
              <a:rPr lang="en-US" sz="2000">
                <a:solidFill>
                  <a:schemeClr val="bg1"/>
                </a:solidFill>
              </a:rPr>
              <a:t>Positive Choices</a:t>
            </a:r>
          </a:p>
          <a:p>
            <a:pPr algn="ctr">
              <a:lnSpc>
                <a:spcPct val="100000"/>
              </a:lnSpc>
              <a:spcBef>
                <a:spcPts val="1000"/>
              </a:spcBef>
            </a:pPr>
            <a:r>
              <a:rPr kumimoji="0" lang="en-US" sz="1400" b="0" i="0" u="none" strike="noStrike" kern="1200" cap="none" spc="0" normalizeH="0" baseline="0" noProof="0">
                <a:ln>
                  <a:noFill/>
                </a:ln>
                <a:solidFill>
                  <a:srgbClr val="10430D"/>
                </a:solidFill>
                <a:effectLst/>
                <a:uLnTx/>
                <a:uFillTx/>
                <a:latin typeface="Gilroy Medium"/>
                <a:ea typeface="+mn-ea"/>
                <a:cs typeface="+mn-cs"/>
              </a:rPr>
              <a:t>We are inspiring people through our brands to make choices that create more smiles for them and the planet.</a:t>
            </a:r>
          </a:p>
        </p:txBody>
      </p:sp>
      <p:sp>
        <p:nvSpPr>
          <p:cNvPr id="48" name="TextBox 47">
            <a:extLst>
              <a:ext uri="{FF2B5EF4-FFF2-40B4-BE49-F238E27FC236}">
                <a16:creationId xmlns:a16="http://schemas.microsoft.com/office/drawing/2014/main" id="{60CA2B9E-C70B-F7B3-2B74-006A5AEE3675}"/>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25</a:t>
            </a:fld>
            <a:endParaRPr lang="en-US" sz="1350">
              <a:solidFill>
                <a:srgbClr val="2B660F"/>
              </a:solidFill>
              <a:latin typeface="+mn-lt"/>
            </a:endParaRPr>
          </a:p>
        </p:txBody>
      </p:sp>
      <p:pic>
        <p:nvPicPr>
          <p:cNvPr id="4" name="Picture 3" descr="A logo of a leaf in a circle&#10;&#10;Description automatically generated">
            <a:extLst>
              <a:ext uri="{FF2B5EF4-FFF2-40B4-BE49-F238E27FC236}">
                <a16:creationId xmlns:a16="http://schemas.microsoft.com/office/drawing/2014/main" id="{93BE05F9-D0FF-C666-79A0-67A1F6F8D3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5440" y="1676720"/>
            <a:ext cx="1220381" cy="1325301"/>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E5148877-C9C2-F957-13F6-F3BA209BD0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14045" y="1676721"/>
            <a:ext cx="1220381" cy="1325300"/>
          </a:xfrm>
          <a:prstGeom prst="rect">
            <a:avLst/>
          </a:prstGeom>
        </p:spPr>
      </p:pic>
      <p:pic>
        <p:nvPicPr>
          <p:cNvPr id="11" name="Picture 10">
            <a:extLst>
              <a:ext uri="{FF2B5EF4-FFF2-40B4-BE49-F238E27FC236}">
                <a16:creationId xmlns:a16="http://schemas.microsoft.com/office/drawing/2014/main" id="{074DA3BD-F38B-4FFB-6A09-925C2F31149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pic>
        <p:nvPicPr>
          <p:cNvPr id="16" name="Picture 15" descr="A green leaves on a black background&#10;&#10;Description automatically generated">
            <a:extLst>
              <a:ext uri="{FF2B5EF4-FFF2-40B4-BE49-F238E27FC236}">
                <a16:creationId xmlns:a16="http://schemas.microsoft.com/office/drawing/2014/main" id="{3D7ED575-772F-DF94-6E7E-022AA960EE3C}"/>
              </a:ext>
            </a:extLst>
          </p:cNvPr>
          <p:cNvPicPr>
            <a:picLocks noChangeAspect="1"/>
          </p:cNvPicPr>
          <p:nvPr/>
        </p:nvPicPr>
        <p:blipFill rotWithShape="1">
          <a:blip r:embed="rId9"/>
          <a:srcRect b="20648"/>
          <a:stretch/>
        </p:blipFill>
        <p:spPr>
          <a:xfrm>
            <a:off x="5114486" y="5050681"/>
            <a:ext cx="3637738" cy="1807320"/>
          </a:xfrm>
          <a:prstGeom prst="rect">
            <a:avLst/>
          </a:prstGeom>
        </p:spPr>
      </p:pic>
    </p:spTree>
    <p:extLst>
      <p:ext uri="{BB962C8B-B14F-4D97-AF65-F5344CB8AC3E}">
        <p14:creationId xmlns:p14="http://schemas.microsoft.com/office/powerpoint/2010/main" val="1627082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 Placeholder 19">
            <a:extLst>
              <a:ext uri="{FF2B5EF4-FFF2-40B4-BE49-F238E27FC236}">
                <a16:creationId xmlns:a16="http://schemas.microsoft.com/office/drawing/2014/main" id="{CD5B9B28-8F5A-6472-CDF7-D38AF5DBCB37}"/>
              </a:ext>
            </a:extLst>
          </p:cNvPr>
          <p:cNvSpPr txBox="1">
            <a:spLocks/>
          </p:cNvSpPr>
          <p:nvPr/>
        </p:nvSpPr>
        <p:spPr>
          <a:xfrm>
            <a:off x="8226825" y="1219200"/>
            <a:ext cx="3657595" cy="4419600"/>
          </a:xfrm>
          <a:prstGeom prst="roundRect">
            <a:avLst>
              <a:gd name="adj" fmla="val 2643"/>
            </a:avLst>
          </a:prstGeom>
          <a:solidFill>
            <a:srgbClr val="0F440D"/>
          </a:solidFill>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BFDF7D"/>
              </a:solidFill>
              <a:latin typeface="Gilroy Medium"/>
            </a:endParaRPr>
          </a:p>
        </p:txBody>
      </p:sp>
      <p:pic>
        <p:nvPicPr>
          <p:cNvPr id="38" name="Picture 37">
            <a:extLst>
              <a:ext uri="{FF2B5EF4-FFF2-40B4-BE49-F238E27FC236}">
                <a16:creationId xmlns:a16="http://schemas.microsoft.com/office/drawing/2014/main" id="{3E4B25B5-1865-B1D8-689F-6D3A3B35E5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335" r="30985" b="34111"/>
          <a:stretch/>
        </p:blipFill>
        <p:spPr>
          <a:xfrm>
            <a:off x="8361856" y="1371995"/>
            <a:ext cx="836104" cy="826350"/>
          </a:xfrm>
          <a:prstGeom prst="rect">
            <a:avLst/>
          </a:prstGeom>
        </p:spPr>
      </p:pic>
      <p:sp>
        <p:nvSpPr>
          <p:cNvPr id="20" name="TextBox 19">
            <a:extLst>
              <a:ext uri="{FF2B5EF4-FFF2-40B4-BE49-F238E27FC236}">
                <a16:creationId xmlns:a16="http://schemas.microsoft.com/office/drawing/2014/main" id="{9FC91932-669B-EFF4-31DE-CCD4BBC99273}"/>
              </a:ext>
            </a:extLst>
          </p:cNvPr>
          <p:cNvSpPr txBox="1"/>
          <p:nvPr/>
        </p:nvSpPr>
        <p:spPr>
          <a:xfrm>
            <a:off x="9186571" y="1547444"/>
            <a:ext cx="1807470" cy="553998"/>
          </a:xfrm>
          <a:prstGeom prst="rect">
            <a:avLst/>
          </a:prstGeom>
          <a:noFill/>
        </p:spPr>
        <p:txBody>
          <a:bodyPr wrap="square">
            <a:spAutoFit/>
          </a:bodyPr>
          <a:lstStyle/>
          <a:p>
            <a:pPr>
              <a:lnSpc>
                <a:spcPts val="1800"/>
              </a:lnSpc>
            </a:pPr>
            <a:r>
              <a:rPr lang="en-US">
                <a:solidFill>
                  <a:srgbClr val="F8F5F3"/>
                </a:solidFill>
                <a:latin typeface="+mj-lt"/>
              </a:rPr>
              <a:t>POSITIVE CHOICES</a:t>
            </a:r>
          </a:p>
        </p:txBody>
      </p:sp>
      <p:sp>
        <p:nvSpPr>
          <p:cNvPr id="8" name="Text Placeholder 19">
            <a:extLst>
              <a:ext uri="{FF2B5EF4-FFF2-40B4-BE49-F238E27FC236}">
                <a16:creationId xmlns:a16="http://schemas.microsoft.com/office/drawing/2014/main" id="{8C21CC4A-0F1E-9D17-4D51-B58120DA5B14}"/>
              </a:ext>
            </a:extLst>
          </p:cNvPr>
          <p:cNvSpPr txBox="1">
            <a:spLocks/>
          </p:cNvSpPr>
          <p:nvPr/>
        </p:nvSpPr>
        <p:spPr>
          <a:xfrm>
            <a:off x="4262758" y="1219200"/>
            <a:ext cx="3657595" cy="4419600"/>
          </a:xfrm>
          <a:prstGeom prst="roundRect">
            <a:avLst>
              <a:gd name="adj" fmla="val 2643"/>
            </a:avLst>
          </a:prstGeom>
          <a:solidFill>
            <a:srgbClr val="0F440D"/>
          </a:solidFill>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BFDF7D"/>
              </a:solidFill>
              <a:latin typeface="Gilroy Medium"/>
            </a:endParaRPr>
          </a:p>
        </p:txBody>
      </p:sp>
      <p:sp>
        <p:nvSpPr>
          <p:cNvPr id="13" name="TextBox 12">
            <a:extLst>
              <a:ext uri="{FF2B5EF4-FFF2-40B4-BE49-F238E27FC236}">
                <a16:creationId xmlns:a16="http://schemas.microsoft.com/office/drawing/2014/main" id="{9123852C-89FE-A1E7-1180-ADBF0052D363}"/>
              </a:ext>
            </a:extLst>
          </p:cNvPr>
          <p:cNvSpPr txBox="1"/>
          <p:nvPr/>
        </p:nvSpPr>
        <p:spPr>
          <a:xfrm>
            <a:off x="5222504" y="1547444"/>
            <a:ext cx="1807470" cy="553998"/>
          </a:xfrm>
          <a:prstGeom prst="rect">
            <a:avLst/>
          </a:prstGeom>
          <a:noFill/>
        </p:spPr>
        <p:txBody>
          <a:bodyPr wrap="square">
            <a:spAutoFit/>
          </a:bodyPr>
          <a:lstStyle/>
          <a:p>
            <a:pPr>
              <a:lnSpc>
                <a:spcPts val="1800"/>
              </a:lnSpc>
            </a:pPr>
            <a:r>
              <a:rPr lang="en-US">
                <a:solidFill>
                  <a:srgbClr val="F8F5F3"/>
                </a:solidFill>
                <a:latin typeface="+mj-lt"/>
              </a:rPr>
              <a:t>POSITIVE</a:t>
            </a:r>
            <a:br>
              <a:rPr lang="en-US">
                <a:solidFill>
                  <a:srgbClr val="F8F5F3"/>
                </a:solidFill>
                <a:latin typeface="+mj-lt"/>
              </a:rPr>
            </a:br>
            <a:r>
              <a:rPr lang="en-US">
                <a:solidFill>
                  <a:srgbClr val="F8F5F3"/>
                </a:solidFill>
                <a:latin typeface="+mj-lt"/>
              </a:rPr>
              <a:t>VALUE CHAIN</a:t>
            </a:r>
          </a:p>
        </p:txBody>
      </p:sp>
      <p:sp>
        <p:nvSpPr>
          <p:cNvPr id="6" name="Rounded Rectangle 5">
            <a:extLst>
              <a:ext uri="{FF2B5EF4-FFF2-40B4-BE49-F238E27FC236}">
                <a16:creationId xmlns:a16="http://schemas.microsoft.com/office/drawing/2014/main" id="{F16857FD-34BD-6092-885A-C0E4ED6BA34F}"/>
              </a:ext>
            </a:extLst>
          </p:cNvPr>
          <p:cNvSpPr/>
          <p:nvPr/>
        </p:nvSpPr>
        <p:spPr>
          <a:xfrm>
            <a:off x="301468" y="1219200"/>
            <a:ext cx="3657595" cy="4419600"/>
          </a:xfrm>
          <a:prstGeom prst="roundRect">
            <a:avLst>
              <a:gd name="adj" fmla="val 1551"/>
            </a:avLst>
          </a:prstGeom>
          <a:solidFill>
            <a:srgbClr val="0F4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9661004"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10430D"/>
                </a:solidFill>
              </a:rPr>
              <a:t>Pep+ key pillars</a:t>
            </a:r>
          </a:p>
        </p:txBody>
      </p:sp>
      <p:sp>
        <p:nvSpPr>
          <p:cNvPr id="3" name="Text Placeholder 19">
            <a:extLst>
              <a:ext uri="{FF2B5EF4-FFF2-40B4-BE49-F238E27FC236}">
                <a16:creationId xmlns:a16="http://schemas.microsoft.com/office/drawing/2014/main" id="{4C0D71AB-05B4-0A1C-2734-2E5240042555}"/>
              </a:ext>
            </a:extLst>
          </p:cNvPr>
          <p:cNvSpPr txBox="1">
            <a:spLocks/>
          </p:cNvSpPr>
          <p:nvPr/>
        </p:nvSpPr>
        <p:spPr>
          <a:xfrm>
            <a:off x="303134" y="1219200"/>
            <a:ext cx="3657595" cy="4419600"/>
          </a:xfrm>
          <a:prstGeom prst="roundRect">
            <a:avLst>
              <a:gd name="adj" fmla="val 2643"/>
            </a:avLst>
          </a:prstGeom>
          <a:solidFill>
            <a:srgbClr val="0F440D"/>
          </a:solidFill>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solidFill>
                <a:srgbClr val="BFDF7D"/>
              </a:solidFill>
              <a:latin typeface="Gilroy Medium"/>
            </a:endParaRPr>
          </a:p>
        </p:txBody>
      </p:sp>
      <p:pic>
        <p:nvPicPr>
          <p:cNvPr id="2" name="Picture 1">
            <a:extLst>
              <a:ext uri="{FF2B5EF4-FFF2-40B4-BE49-F238E27FC236}">
                <a16:creationId xmlns:a16="http://schemas.microsoft.com/office/drawing/2014/main" id="{6D8A7D16-D6A1-B983-9D5A-C8206EDF52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1386153"/>
            <a:ext cx="798035" cy="798035"/>
          </a:xfrm>
          <a:prstGeom prst="rect">
            <a:avLst/>
          </a:prstGeom>
        </p:spPr>
      </p:pic>
      <p:sp>
        <p:nvSpPr>
          <p:cNvPr id="4" name="TextBox 3">
            <a:extLst>
              <a:ext uri="{FF2B5EF4-FFF2-40B4-BE49-F238E27FC236}">
                <a16:creationId xmlns:a16="http://schemas.microsoft.com/office/drawing/2014/main" id="{DBCFA9C5-FBE3-FBBD-1480-D01DB561A3C2}"/>
              </a:ext>
            </a:extLst>
          </p:cNvPr>
          <p:cNvSpPr txBox="1"/>
          <p:nvPr/>
        </p:nvSpPr>
        <p:spPr>
          <a:xfrm>
            <a:off x="1262880" y="1547444"/>
            <a:ext cx="1807470" cy="553998"/>
          </a:xfrm>
          <a:prstGeom prst="rect">
            <a:avLst/>
          </a:prstGeom>
          <a:noFill/>
        </p:spPr>
        <p:txBody>
          <a:bodyPr wrap="square">
            <a:spAutoFit/>
          </a:bodyPr>
          <a:lstStyle/>
          <a:p>
            <a:pPr>
              <a:lnSpc>
                <a:spcPts val="1800"/>
              </a:lnSpc>
            </a:pPr>
            <a:r>
              <a:rPr lang="en-US">
                <a:solidFill>
                  <a:srgbClr val="F8F5F3"/>
                </a:solidFill>
                <a:latin typeface="+mj-lt"/>
              </a:rPr>
              <a:t>POSITIVE AGRICULTURE</a:t>
            </a:r>
          </a:p>
        </p:txBody>
      </p:sp>
      <p:pic>
        <p:nvPicPr>
          <p:cNvPr id="37" name="Picture 36">
            <a:extLst>
              <a:ext uri="{FF2B5EF4-FFF2-40B4-BE49-F238E27FC236}">
                <a16:creationId xmlns:a16="http://schemas.microsoft.com/office/drawing/2014/main" id="{9F5FB51F-1CB8-A1D8-0BFD-2A11AEBF06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6824" y="1386153"/>
            <a:ext cx="798034" cy="798034"/>
          </a:xfrm>
          <a:prstGeom prst="rect">
            <a:avLst/>
          </a:prstGeom>
        </p:spPr>
      </p:pic>
      <p:sp>
        <p:nvSpPr>
          <p:cNvPr id="39" name="Text Placeholder 23">
            <a:extLst>
              <a:ext uri="{FF2B5EF4-FFF2-40B4-BE49-F238E27FC236}">
                <a16:creationId xmlns:a16="http://schemas.microsoft.com/office/drawing/2014/main" id="{A1772427-F67D-056A-2E54-8458FD132068}"/>
              </a:ext>
            </a:extLst>
          </p:cNvPr>
          <p:cNvSpPr txBox="1">
            <a:spLocks/>
          </p:cNvSpPr>
          <p:nvPr/>
        </p:nvSpPr>
        <p:spPr>
          <a:xfrm>
            <a:off x="457200" y="2325155"/>
            <a:ext cx="3020411" cy="125412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F8F5F3"/>
                </a:solidFill>
              </a:rPr>
              <a:t>Spread the adoption of regenerative agriculture, restorative, or protective practices across </a:t>
            </a:r>
            <a:r>
              <a:rPr lang="en-US" sz="1200" b="1">
                <a:solidFill>
                  <a:srgbClr val="BFDF7D"/>
                </a:solidFill>
                <a:latin typeface="+mj-lt"/>
              </a:rPr>
              <a:t>10 MILLION ACRES </a:t>
            </a:r>
            <a:r>
              <a:rPr lang="en-US" sz="1200">
                <a:solidFill>
                  <a:srgbClr val="F8F5F3"/>
                </a:solidFill>
              </a:rPr>
              <a:t>of land supporting the growth of our key crops and ingredients by 2030*</a:t>
            </a:r>
          </a:p>
          <a:p>
            <a:r>
              <a:rPr lang="en-US" sz="500">
                <a:solidFill>
                  <a:schemeClr val="bg1">
                    <a:lumMod val="75000"/>
                  </a:schemeClr>
                </a:solidFill>
              </a:rPr>
              <a:t>*See PepsiCo’s Regenerative Agriculture Guidelines for additional information, including details on key crops and regeneration, restoration and protection criteria. Results represent reflect total acreage meeting these criteria within the annual reporting period</a:t>
            </a:r>
          </a:p>
          <a:p>
            <a:endParaRPr lang="en-US" sz="1200">
              <a:solidFill>
                <a:srgbClr val="F8F5F3"/>
              </a:solidFill>
            </a:endParaRPr>
          </a:p>
          <a:p>
            <a:endParaRPr lang="en-US" sz="1200">
              <a:solidFill>
                <a:srgbClr val="F8F5F3"/>
              </a:solidFill>
            </a:endParaRPr>
          </a:p>
          <a:p>
            <a:endParaRPr lang="en-US" sz="1200">
              <a:solidFill>
                <a:srgbClr val="F8F5F3"/>
              </a:solidFill>
            </a:endParaRPr>
          </a:p>
        </p:txBody>
      </p:sp>
      <p:sp>
        <p:nvSpPr>
          <p:cNvPr id="40" name="Text Placeholder 3">
            <a:extLst>
              <a:ext uri="{FF2B5EF4-FFF2-40B4-BE49-F238E27FC236}">
                <a16:creationId xmlns:a16="http://schemas.microsoft.com/office/drawing/2014/main" id="{9C6F7D6C-99C1-87F2-9ED7-7ED4BCBCD891}"/>
              </a:ext>
            </a:extLst>
          </p:cNvPr>
          <p:cNvSpPr>
            <a:spLocks noGrp="1"/>
          </p:cNvSpPr>
          <p:nvPr>
            <p:ph type="body" sz="quarter" idx="11"/>
          </p:nvPr>
        </p:nvSpPr>
        <p:spPr>
          <a:xfrm>
            <a:off x="304800" y="724845"/>
            <a:ext cx="11582401" cy="316592"/>
          </a:xfrm>
        </p:spPr>
        <p:txBody>
          <a:bodyPr/>
          <a:lstStyle/>
          <a:p>
            <a:r>
              <a:rPr lang="en-US">
                <a:solidFill>
                  <a:srgbClr val="BFE07D"/>
                </a:solidFill>
              </a:rPr>
              <a:t>We’re charting a new course to drive positive action for the planet and people.</a:t>
            </a:r>
          </a:p>
        </p:txBody>
      </p:sp>
      <p:sp>
        <p:nvSpPr>
          <p:cNvPr id="42" name="Text Placeholder 23">
            <a:extLst>
              <a:ext uri="{FF2B5EF4-FFF2-40B4-BE49-F238E27FC236}">
                <a16:creationId xmlns:a16="http://schemas.microsoft.com/office/drawing/2014/main" id="{7EED52AD-CB1A-0023-0868-7ED2D74C65CB}"/>
              </a:ext>
            </a:extLst>
          </p:cNvPr>
          <p:cNvSpPr txBox="1">
            <a:spLocks/>
          </p:cNvSpPr>
          <p:nvPr/>
        </p:nvSpPr>
        <p:spPr>
          <a:xfrm>
            <a:off x="457200" y="3854846"/>
            <a:ext cx="3125972" cy="125412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F8F5F3"/>
                </a:solidFill>
              </a:rPr>
              <a:t>Sustainably source </a:t>
            </a:r>
            <a:r>
              <a:rPr lang="en-US" sz="1200">
                <a:solidFill>
                  <a:srgbClr val="BFDF7D"/>
                </a:solidFill>
                <a:latin typeface="+mj-lt"/>
              </a:rPr>
              <a:t>90% OF OUR KEY INGREDIENTS</a:t>
            </a:r>
            <a:r>
              <a:rPr lang="en-US" sz="1200">
                <a:solidFill>
                  <a:srgbClr val="F8F5F3"/>
                </a:solidFill>
                <a:latin typeface="+mj-lt"/>
              </a:rPr>
              <a:t> </a:t>
            </a:r>
            <a:r>
              <a:rPr lang="en-US" sz="1200">
                <a:solidFill>
                  <a:srgbClr val="F8F5F3"/>
                </a:solidFill>
              </a:rPr>
              <a:t>and progress volumes </a:t>
            </a:r>
            <a:br>
              <a:rPr lang="en-US" sz="1200">
                <a:solidFill>
                  <a:srgbClr val="F8F5F3"/>
                </a:solidFill>
              </a:rPr>
            </a:br>
            <a:r>
              <a:rPr lang="en-US" sz="1200">
                <a:solidFill>
                  <a:srgbClr val="F8F5F3"/>
                </a:solidFill>
              </a:rPr>
              <a:t>(10% or less) that face systemic barriers towards being sustainably sourced in accordance with our guidelines, by 2030*</a:t>
            </a:r>
          </a:p>
          <a:p>
            <a:r>
              <a:rPr lang="en-US" sz="500">
                <a:solidFill>
                  <a:schemeClr val="bg1">
                    <a:lumMod val="75000"/>
                  </a:schemeClr>
                </a:solidFill>
              </a:rPr>
              <a:t>*Sustainably sourced refers to in-scope ingredient volumes that meet the established criteria outlined in PepsiCo’s Sustainable Sourcing Guidelines. Sustainable Sourcing practices can help manage risks, but challenges like deforestation or social issues can persist in some regions</a:t>
            </a:r>
          </a:p>
          <a:p>
            <a:endParaRPr lang="en-US" sz="1200">
              <a:solidFill>
                <a:srgbClr val="F8F5F3"/>
              </a:solidFill>
            </a:endParaRPr>
          </a:p>
        </p:txBody>
      </p:sp>
      <p:sp>
        <p:nvSpPr>
          <p:cNvPr id="45" name="Text Placeholder 23">
            <a:extLst>
              <a:ext uri="{FF2B5EF4-FFF2-40B4-BE49-F238E27FC236}">
                <a16:creationId xmlns:a16="http://schemas.microsoft.com/office/drawing/2014/main" id="{4D44729C-16CC-9997-06D9-640F05A660A5}"/>
              </a:ext>
            </a:extLst>
          </p:cNvPr>
          <p:cNvSpPr txBox="1">
            <a:spLocks/>
          </p:cNvSpPr>
          <p:nvPr/>
        </p:nvSpPr>
        <p:spPr>
          <a:xfrm>
            <a:off x="4416824" y="2325155"/>
            <a:ext cx="3559592" cy="2985401"/>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F8F5F3"/>
                </a:solidFill>
              </a:rPr>
              <a:t>Achieve an average of</a:t>
            </a:r>
            <a:r>
              <a:rPr lang="en-US" sz="1200">
                <a:solidFill>
                  <a:srgbClr val="BFDF7D"/>
                </a:solidFill>
              </a:rPr>
              <a:t> </a:t>
            </a:r>
            <a:r>
              <a:rPr lang="en-US" sz="1200">
                <a:solidFill>
                  <a:srgbClr val="BFDF7D"/>
                </a:solidFill>
                <a:latin typeface="+mj-lt"/>
              </a:rPr>
              <a:t>2% </a:t>
            </a:r>
            <a:r>
              <a:rPr lang="en-US" sz="1200">
                <a:solidFill>
                  <a:srgbClr val="F8F5F3"/>
                </a:solidFill>
              </a:rPr>
              <a:t>year-over-year reduction in our absolute tonnage of virgin plastics through 2030*</a:t>
            </a:r>
          </a:p>
          <a:p>
            <a:r>
              <a:rPr lang="en-US" sz="500">
                <a:solidFill>
                  <a:schemeClr val="bg1">
                    <a:lumMod val="75000"/>
                  </a:schemeClr>
                </a:solidFill>
              </a:rPr>
              <a:t>*Goal tracks primary plastic packaging in PepsiCo’s key packaging markets. This scope represents more than 80% of PepsiCo’s 2024 global plastic packaging footprint (by weight) </a:t>
            </a:r>
          </a:p>
          <a:p>
            <a:pPr>
              <a:spcBef>
                <a:spcPts val="1500"/>
              </a:spcBef>
            </a:pPr>
            <a:r>
              <a:rPr lang="en-US" sz="1200">
                <a:solidFill>
                  <a:srgbClr val="F8F5F3"/>
                </a:solidFill>
              </a:rPr>
              <a:t>Adopt the </a:t>
            </a:r>
            <a:r>
              <a:rPr lang="en-US" sz="1200">
                <a:solidFill>
                  <a:srgbClr val="BFDF7D"/>
                </a:solidFill>
                <a:latin typeface="+mj-lt"/>
              </a:rPr>
              <a:t>Alliance for Water Stewardship </a:t>
            </a:r>
            <a:br>
              <a:rPr lang="en-US" sz="1200">
                <a:solidFill>
                  <a:srgbClr val="BFDF7D"/>
                </a:solidFill>
                <a:latin typeface="+mj-lt"/>
              </a:rPr>
            </a:br>
            <a:r>
              <a:rPr lang="en-US" sz="1200">
                <a:solidFill>
                  <a:srgbClr val="F8F5F3"/>
                </a:solidFill>
              </a:rPr>
              <a:t>(AWS) Standard in high water-risk manufacturing facilities by 2025 </a:t>
            </a:r>
          </a:p>
          <a:p>
            <a:pPr>
              <a:spcBef>
                <a:spcPts val="1500"/>
              </a:spcBef>
            </a:pPr>
            <a:r>
              <a:rPr lang="en-US" sz="1200">
                <a:solidFill>
                  <a:srgbClr val="F8F5F3"/>
                </a:solidFill>
              </a:rPr>
              <a:t>Achieve </a:t>
            </a:r>
            <a:r>
              <a:rPr lang="en-US" sz="1200">
                <a:solidFill>
                  <a:srgbClr val="BFDF7D"/>
                </a:solidFill>
                <a:latin typeface="+mj-lt"/>
              </a:rPr>
              <a:t>NET ZERO </a:t>
            </a:r>
            <a:r>
              <a:rPr lang="en-US" sz="1200">
                <a:solidFill>
                  <a:srgbClr val="F8F5F3"/>
                </a:solidFill>
              </a:rPr>
              <a:t>emissions by 2050 </a:t>
            </a:r>
            <a:br>
              <a:rPr lang="en-US" sz="1200">
                <a:solidFill>
                  <a:srgbClr val="F8F5F3"/>
                </a:solidFill>
              </a:rPr>
            </a:br>
            <a:r>
              <a:rPr lang="en-US" sz="1200">
                <a:solidFill>
                  <a:srgbClr val="F8F5F3"/>
                </a:solidFill>
              </a:rPr>
              <a:t>or sooner*</a:t>
            </a:r>
          </a:p>
          <a:p>
            <a:r>
              <a:rPr lang="en-US" sz="500">
                <a:solidFill>
                  <a:schemeClr val="bg1">
                    <a:lumMod val="75000"/>
                  </a:schemeClr>
                </a:solidFill>
              </a:rPr>
              <a:t>*Refer to our Climate Transition Plan for more information </a:t>
            </a:r>
          </a:p>
          <a:p>
            <a:pPr>
              <a:spcBef>
                <a:spcPts val="1500"/>
              </a:spcBef>
            </a:pPr>
            <a:r>
              <a:rPr lang="en-US" sz="1200">
                <a:solidFill>
                  <a:srgbClr val="F8F5F3"/>
                </a:solidFill>
              </a:rPr>
              <a:t>Use </a:t>
            </a:r>
            <a:r>
              <a:rPr lang="en-US" sz="1200">
                <a:solidFill>
                  <a:srgbClr val="BFDF7D"/>
                </a:solidFill>
                <a:latin typeface="+mj-lt"/>
              </a:rPr>
              <a:t>40% </a:t>
            </a:r>
            <a:r>
              <a:rPr lang="en-US" sz="1200">
                <a:solidFill>
                  <a:srgbClr val="F8F5F3"/>
                </a:solidFill>
              </a:rPr>
              <a:t>or greater recycled content in </a:t>
            </a:r>
            <a:br>
              <a:rPr lang="en-US" sz="1200">
                <a:solidFill>
                  <a:srgbClr val="F8F5F3"/>
                </a:solidFill>
              </a:rPr>
            </a:br>
            <a:r>
              <a:rPr lang="en-US" sz="1200">
                <a:solidFill>
                  <a:srgbClr val="F8F5F3"/>
                </a:solidFill>
              </a:rPr>
              <a:t>our plastic packaging by 2035 or sooner*</a:t>
            </a:r>
          </a:p>
          <a:p>
            <a:r>
              <a:rPr lang="en-US" sz="600">
                <a:solidFill>
                  <a:schemeClr val="bg1">
                    <a:lumMod val="75000"/>
                  </a:schemeClr>
                </a:solidFill>
              </a:rPr>
              <a:t>*Goal tracks primary plastic packaging in PepsiCo’s key packaging markets. This scope represents more than 80% of PepsiCo’s 2024 global plastic packaging footprint (by weight) </a:t>
            </a:r>
          </a:p>
        </p:txBody>
      </p:sp>
      <p:sp>
        <p:nvSpPr>
          <p:cNvPr id="46" name="Text Placeholder 23">
            <a:extLst>
              <a:ext uri="{FF2B5EF4-FFF2-40B4-BE49-F238E27FC236}">
                <a16:creationId xmlns:a16="http://schemas.microsoft.com/office/drawing/2014/main" id="{37A235F8-69BF-3201-C02A-025E000A3CC2}"/>
              </a:ext>
            </a:extLst>
          </p:cNvPr>
          <p:cNvSpPr txBox="1">
            <a:spLocks/>
          </p:cNvSpPr>
          <p:nvPr/>
        </p:nvSpPr>
        <p:spPr>
          <a:xfrm>
            <a:off x="8363192" y="2325155"/>
            <a:ext cx="3020411" cy="3310093"/>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rgbClr val="BFDF7D"/>
                </a:solidFill>
                <a:latin typeface="+mj-lt"/>
              </a:rPr>
              <a:t>REDUCE SODIUM</a:t>
            </a:r>
            <a:br>
              <a:rPr lang="en-US" sz="1200">
                <a:solidFill>
                  <a:srgbClr val="F8F5F3"/>
                </a:solidFill>
              </a:rPr>
            </a:br>
            <a:r>
              <a:rPr lang="en-US" sz="1200" b="1">
                <a:solidFill>
                  <a:srgbClr val="BFDF7D"/>
                </a:solidFill>
                <a:latin typeface="+mj-lt"/>
              </a:rPr>
              <a:t>≥ 75% </a:t>
            </a:r>
            <a:r>
              <a:rPr lang="en-US" sz="1200">
                <a:solidFill>
                  <a:srgbClr val="F8F5F3"/>
                </a:solidFill>
              </a:rPr>
              <a:t>of convenient foods portfolio volume will not exceed 1.3 milligrams </a:t>
            </a:r>
            <a:br>
              <a:rPr lang="en-US" sz="1200">
                <a:solidFill>
                  <a:srgbClr val="F8F5F3"/>
                </a:solidFill>
              </a:rPr>
            </a:br>
            <a:r>
              <a:rPr lang="en-US" sz="1200">
                <a:solidFill>
                  <a:srgbClr val="F8F5F3"/>
                </a:solidFill>
              </a:rPr>
              <a:t>of sodium per Calorie by 2025*</a:t>
            </a:r>
          </a:p>
          <a:p>
            <a:r>
              <a:rPr lang="en-US" sz="500">
                <a:solidFill>
                  <a:schemeClr val="bg1">
                    <a:lumMod val="75000"/>
                  </a:schemeClr>
                </a:solidFill>
              </a:rPr>
              <a:t>*Our global results are based on our Top 23 convenient foods markets</a:t>
            </a:r>
          </a:p>
          <a:p>
            <a:pPr>
              <a:spcBef>
                <a:spcPts val="1200"/>
              </a:spcBef>
            </a:pPr>
            <a:r>
              <a:rPr lang="en-US" sz="1400">
                <a:solidFill>
                  <a:srgbClr val="BFDF7D"/>
                </a:solidFill>
                <a:latin typeface="+mj-lt"/>
              </a:rPr>
              <a:t>REDUCE SATURATED FATS</a:t>
            </a:r>
            <a:br>
              <a:rPr lang="en-US" sz="1200">
                <a:solidFill>
                  <a:srgbClr val="F8F5F3"/>
                </a:solidFill>
              </a:rPr>
            </a:br>
            <a:r>
              <a:rPr lang="en-US" sz="1200" b="1">
                <a:solidFill>
                  <a:srgbClr val="BFE07D"/>
                </a:solidFill>
                <a:latin typeface="+mj-lt"/>
              </a:rPr>
              <a:t>≥ 75% </a:t>
            </a:r>
            <a:r>
              <a:rPr lang="en-US" sz="1200">
                <a:solidFill>
                  <a:srgbClr val="F8F5F3"/>
                </a:solidFill>
              </a:rPr>
              <a:t>of convenient foods portfolio volume will not exceed 1.1 grams of saturated fat per 100 Calories by 2025*</a:t>
            </a:r>
          </a:p>
          <a:p>
            <a:r>
              <a:rPr lang="en-US" sz="500">
                <a:solidFill>
                  <a:schemeClr val="bg1">
                    <a:lumMod val="75000"/>
                  </a:schemeClr>
                </a:solidFill>
              </a:rPr>
              <a:t>*Our global results are based on our Top 23 convenient foods markets</a:t>
            </a:r>
          </a:p>
          <a:p>
            <a:pPr>
              <a:spcBef>
                <a:spcPts val="1200"/>
              </a:spcBef>
            </a:pPr>
            <a:r>
              <a:rPr kumimoji="0" lang="en-US" sz="1400" b="0" i="0" u="none" strike="noStrike" kern="1200" cap="none" spc="0" normalizeH="0" baseline="0" noProof="0">
                <a:ln>
                  <a:noFill/>
                </a:ln>
                <a:solidFill>
                  <a:srgbClr val="BFDF7D"/>
                </a:solidFill>
                <a:effectLst/>
                <a:uLnTx/>
                <a:uFillTx/>
                <a:latin typeface="+mj-lt"/>
                <a:ea typeface="+mn-ea"/>
                <a:cs typeface="+mn-cs"/>
              </a:rPr>
              <a:t>REDUCE ADDED SUGARS</a:t>
            </a:r>
            <a:br>
              <a:rPr kumimoji="0" lang="en-US" sz="1200" b="0" i="0" u="none" strike="noStrike" kern="1200" cap="none" spc="0" normalizeH="0" baseline="0" noProof="0">
                <a:ln>
                  <a:noFill/>
                </a:ln>
                <a:solidFill>
                  <a:srgbClr val="F8F5F3"/>
                </a:solidFill>
                <a:effectLst/>
                <a:uLnTx/>
                <a:uFillTx/>
                <a:latin typeface="+mj-lt"/>
                <a:ea typeface="+mn-ea"/>
                <a:cs typeface="+mn-cs"/>
              </a:rPr>
            </a:br>
            <a:r>
              <a:rPr kumimoji="0" lang="en-US" sz="1200" b="1" i="0" u="none" strike="noStrike" kern="1200" cap="none" spc="0" normalizeH="0" baseline="0" noProof="0">
                <a:ln>
                  <a:noFill/>
                </a:ln>
                <a:solidFill>
                  <a:srgbClr val="BFDF7D"/>
                </a:solidFill>
                <a:effectLst/>
                <a:uLnTx/>
                <a:uFillTx/>
                <a:latin typeface="+mj-lt"/>
                <a:ea typeface="+mn-ea"/>
                <a:cs typeface="+mn-cs"/>
              </a:rPr>
              <a:t>≥ 67% </a:t>
            </a:r>
            <a:r>
              <a:rPr kumimoji="0" lang="en-US" sz="1200" b="0" i="0" u="none" strike="noStrike" kern="1200" cap="none" spc="0" normalizeH="0" baseline="0" noProof="0">
                <a:ln>
                  <a:noFill/>
                </a:ln>
                <a:solidFill>
                  <a:srgbClr val="F8F5F3"/>
                </a:solidFill>
                <a:effectLst/>
                <a:uLnTx/>
                <a:uFillTx/>
                <a:latin typeface="Gilroy Medium"/>
                <a:ea typeface="+mn-ea"/>
                <a:cs typeface="+mn-cs"/>
              </a:rPr>
              <a:t>of beverage portfolio volume will have ≤100 Calories from added sugars per 12oz. Serving by 2025*</a:t>
            </a:r>
          </a:p>
          <a:p>
            <a:r>
              <a:rPr kumimoji="0" lang="en-US" sz="500" b="0" i="0" u="none" strike="noStrike" kern="1200" cap="none" spc="0" normalizeH="0" baseline="0" noProof="0">
                <a:ln>
                  <a:noFill/>
                </a:ln>
                <a:solidFill>
                  <a:prstClr val="white">
                    <a:lumMod val="75000"/>
                  </a:prstClr>
                </a:solidFill>
                <a:effectLst/>
                <a:uLnTx/>
                <a:uFillTx/>
                <a:latin typeface="Gilroy Medium"/>
                <a:ea typeface="+mn-ea"/>
                <a:cs typeface="+mn-cs"/>
              </a:rPr>
              <a:t>*Our global results are based on our Top 26 beverage markets</a:t>
            </a:r>
            <a:endParaRPr lang="en-US" sz="1200">
              <a:solidFill>
                <a:srgbClr val="F8F5F3"/>
              </a:solidFill>
            </a:endParaRPr>
          </a:p>
        </p:txBody>
      </p:sp>
      <p:sp>
        <p:nvSpPr>
          <p:cNvPr id="12" name="Round Single Corner Rectangle 11">
            <a:hlinkClick r:id="rId7"/>
            <a:extLst>
              <a:ext uri="{FF2B5EF4-FFF2-40B4-BE49-F238E27FC236}">
                <a16:creationId xmlns:a16="http://schemas.microsoft.com/office/drawing/2014/main" id="{BF914251-B530-CFA8-384C-3B38FFE03ED9}"/>
              </a:ext>
            </a:extLst>
          </p:cNvPr>
          <p:cNvSpPr/>
          <p:nvPr/>
        </p:nvSpPr>
        <p:spPr>
          <a:xfrm rot="10800000">
            <a:off x="1056041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hlinkClick r:id="rId7"/>
            <a:extLst>
              <a:ext uri="{FF2B5EF4-FFF2-40B4-BE49-F238E27FC236}">
                <a16:creationId xmlns:a16="http://schemas.microsoft.com/office/drawing/2014/main" id="{9E8AA6B2-0ED9-D3B8-FEED-2312EAB39EE9}"/>
              </a:ext>
            </a:extLst>
          </p:cNvPr>
          <p:cNvSpPr/>
          <p:nvPr/>
        </p:nvSpPr>
        <p:spPr>
          <a:xfrm>
            <a:off x="10643125" y="444348"/>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a:t>ESG Topics A-Z</a:t>
            </a:r>
          </a:p>
        </p:txBody>
      </p:sp>
      <p:sp>
        <p:nvSpPr>
          <p:cNvPr id="34" name="Half Frame 33">
            <a:extLst>
              <a:ext uri="{FF2B5EF4-FFF2-40B4-BE49-F238E27FC236}">
                <a16:creationId xmlns:a16="http://schemas.microsoft.com/office/drawing/2014/main" id="{6FCEB352-EA7F-6102-D015-4031C80872C9}"/>
              </a:ext>
            </a:extLst>
          </p:cNvPr>
          <p:cNvSpPr/>
          <p:nvPr/>
        </p:nvSpPr>
        <p:spPr>
          <a:xfrm rot="8100000">
            <a:off x="11813990" y="538845"/>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6EE84758-8C83-2FFD-2CC1-2A8AD72E982C}"/>
              </a:ext>
            </a:extLst>
          </p:cNvPr>
          <p:cNvSpPr txBox="1"/>
          <p:nvPr/>
        </p:nvSpPr>
        <p:spPr>
          <a:xfrm>
            <a:off x="10750920" y="93959"/>
            <a:ext cx="1264745" cy="307777"/>
          </a:xfrm>
          <a:prstGeom prst="rect">
            <a:avLst/>
          </a:prstGeom>
          <a:noFill/>
        </p:spPr>
        <p:txBody>
          <a:bodyPr wrap="square" lIns="0" tIns="0" rIns="0" bIns="0">
            <a:spAutoFit/>
          </a:bodyPr>
          <a:lstStyle/>
          <a:p>
            <a:pPr marL="0" indent="0" algn="ctr">
              <a:buNone/>
            </a:pPr>
            <a:r>
              <a:rPr lang="en-US" sz="1000">
                <a:solidFill>
                  <a:srgbClr val="2B660E"/>
                </a:solidFill>
                <a:latin typeface="Gilroy Medium" panose="00000600000000000000" pitchFamily="50" charset="0"/>
                <a:cs typeface="Arial" panose="020B0604020202020204" pitchFamily="34" charset="0"/>
              </a:rPr>
              <a:t>For a full list of pep+ </a:t>
            </a:r>
            <a:br>
              <a:rPr lang="en-US" sz="1000">
                <a:solidFill>
                  <a:srgbClr val="2B660E"/>
                </a:solidFill>
                <a:latin typeface="Gilroy Medium" panose="00000600000000000000" pitchFamily="50" charset="0"/>
                <a:cs typeface="Arial" panose="020B0604020202020204" pitchFamily="34" charset="0"/>
              </a:rPr>
            </a:br>
            <a:r>
              <a:rPr lang="en-US" sz="1000">
                <a:solidFill>
                  <a:srgbClr val="2B660E"/>
                </a:solidFill>
                <a:latin typeface="Gilroy Medium" panose="00000600000000000000" pitchFamily="50" charset="0"/>
                <a:cs typeface="Arial" panose="020B0604020202020204" pitchFamily="34" charset="0"/>
              </a:rPr>
              <a:t>goals, click here</a:t>
            </a:r>
            <a:endParaRPr lang="en-US" sz="1000" i="0">
              <a:solidFill>
                <a:srgbClr val="2B660E"/>
              </a:solidFill>
              <a:latin typeface="Gilroy Medium" panose="00000600000000000000" pitchFamily="50" charset="0"/>
              <a:cs typeface="Arial" panose="020B0604020202020204" pitchFamily="34" charset="0"/>
            </a:endParaRPr>
          </a:p>
        </p:txBody>
      </p:sp>
    </p:spTree>
    <p:extLst>
      <p:ext uri="{BB962C8B-B14F-4D97-AF65-F5344CB8AC3E}">
        <p14:creationId xmlns:p14="http://schemas.microsoft.com/office/powerpoint/2010/main" val="725213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C5F9A-1CA2-540F-4C06-4F9ED62FA37C}"/>
            </a:ext>
          </a:extLst>
        </p:cNvPr>
        <p:cNvGrpSpPr/>
        <p:nvPr/>
      </p:nvGrpSpPr>
      <p:grpSpPr>
        <a:xfrm>
          <a:off x="0" y="0"/>
          <a:ext cx="0" cy="0"/>
          <a:chOff x="0" y="0"/>
          <a:chExt cx="0" cy="0"/>
        </a:xfrm>
      </p:grpSpPr>
      <p:sp>
        <p:nvSpPr>
          <p:cNvPr id="27" name="Title 9">
            <a:extLst>
              <a:ext uri="{FF2B5EF4-FFF2-40B4-BE49-F238E27FC236}">
                <a16:creationId xmlns:a16="http://schemas.microsoft.com/office/drawing/2014/main" id="{669C1934-EA05-C9AC-49A1-1E92529E4CF6}"/>
              </a:ext>
            </a:extLst>
          </p:cNvPr>
          <p:cNvSpPr>
            <a:spLocks noGrp="1"/>
          </p:cNvSpPr>
          <p:nvPr>
            <p:ph type="title"/>
          </p:nvPr>
        </p:nvSpPr>
        <p:spPr>
          <a:xfrm>
            <a:off x="304799" y="248594"/>
            <a:ext cx="11582401" cy="475306"/>
          </a:xfrm>
        </p:spPr>
        <p:txBody>
          <a:bodyPr/>
          <a:lstStyle/>
          <a:p>
            <a:r>
              <a:rPr lang="en-US">
                <a:solidFill>
                  <a:srgbClr val="EC9F0B"/>
                </a:solidFill>
              </a:rPr>
              <a:t>2024 Highlights—Global Results</a:t>
            </a:r>
          </a:p>
        </p:txBody>
      </p:sp>
      <p:sp>
        <p:nvSpPr>
          <p:cNvPr id="4" name="Text Placeholder 7">
            <a:extLst>
              <a:ext uri="{FF2B5EF4-FFF2-40B4-BE49-F238E27FC236}">
                <a16:creationId xmlns:a16="http://schemas.microsoft.com/office/drawing/2014/main" id="{B557199A-5B76-3D7A-4F04-EC4A2EF37EBA}"/>
              </a:ext>
            </a:extLst>
          </p:cNvPr>
          <p:cNvSpPr txBox="1">
            <a:spLocks/>
          </p:cNvSpPr>
          <p:nvPr/>
        </p:nvSpPr>
        <p:spPr>
          <a:xfrm>
            <a:off x="9220200" y="1219199"/>
            <a:ext cx="2667000" cy="4419598"/>
          </a:xfrm>
          <a:prstGeom prst="roundRect">
            <a:avLst>
              <a:gd name="adj" fmla="val 3771"/>
            </a:avLst>
          </a:prstGeom>
          <a:solidFill>
            <a:srgbClr val="EE6D26"/>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 Placeholder 22">
            <a:extLst>
              <a:ext uri="{FF2B5EF4-FFF2-40B4-BE49-F238E27FC236}">
                <a16:creationId xmlns:a16="http://schemas.microsoft.com/office/drawing/2014/main" id="{E87628FE-7B0B-49E3-D754-C44098DB0AEE}"/>
              </a:ext>
            </a:extLst>
          </p:cNvPr>
          <p:cNvSpPr txBox="1">
            <a:spLocks/>
          </p:cNvSpPr>
          <p:nvPr/>
        </p:nvSpPr>
        <p:spPr>
          <a:xfrm>
            <a:off x="304799" y="1219199"/>
            <a:ext cx="2670048" cy="4419599"/>
          </a:xfrm>
          <a:prstGeom prst="roundRect">
            <a:avLst>
              <a:gd name="adj" fmla="val 3771"/>
            </a:avLst>
          </a:prstGeom>
          <a:solidFill>
            <a:srgbClr val="EC9F0B"/>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2B660F"/>
              </a:solidFill>
            </a:endParaRPr>
          </a:p>
        </p:txBody>
      </p:sp>
      <p:sp>
        <p:nvSpPr>
          <p:cNvPr id="6" name="Text Placeholder 6">
            <a:extLst>
              <a:ext uri="{FF2B5EF4-FFF2-40B4-BE49-F238E27FC236}">
                <a16:creationId xmlns:a16="http://schemas.microsoft.com/office/drawing/2014/main" id="{27EEC287-F5D5-C033-3691-E4796F75B9F5}"/>
              </a:ext>
            </a:extLst>
          </p:cNvPr>
          <p:cNvSpPr txBox="1">
            <a:spLocks/>
          </p:cNvSpPr>
          <p:nvPr/>
        </p:nvSpPr>
        <p:spPr>
          <a:xfrm>
            <a:off x="3276598" y="1219200"/>
            <a:ext cx="5638802" cy="4419598"/>
          </a:xfrm>
          <a:prstGeom prst="roundRect">
            <a:avLst>
              <a:gd name="adj" fmla="val 1710"/>
            </a:avLst>
          </a:prstGeom>
          <a:solidFill>
            <a:srgbClr val="3680CF"/>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3" name="Picture 2">
            <a:extLst>
              <a:ext uri="{FF2B5EF4-FFF2-40B4-BE49-F238E27FC236}">
                <a16:creationId xmlns:a16="http://schemas.microsoft.com/office/drawing/2014/main" id="{616B9E9C-0629-CB15-1123-E0EFDB6ECCA4}"/>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l="-1" t="19174" r="-1" b="17809"/>
          <a:stretch/>
        </p:blipFill>
        <p:spPr>
          <a:xfrm>
            <a:off x="312805" y="1219198"/>
            <a:ext cx="2655124" cy="1115568"/>
          </a:xfrm>
          <a:prstGeom prst="round2SameRect">
            <a:avLst>
              <a:gd name="adj1" fmla="val 7560"/>
              <a:gd name="adj2" fmla="val 0"/>
            </a:avLst>
          </a:prstGeom>
        </p:spPr>
      </p:pic>
      <p:pic>
        <p:nvPicPr>
          <p:cNvPr id="2" name="Picture 1" descr="A building with many square structures&#10;&#10;Description automatically generated with medium confidence">
            <a:extLst>
              <a:ext uri="{FF2B5EF4-FFF2-40B4-BE49-F238E27FC236}">
                <a16:creationId xmlns:a16="http://schemas.microsoft.com/office/drawing/2014/main" id="{0337B8EC-9603-52CF-CF47-818866A28A7C}"/>
              </a:ext>
            </a:extLst>
          </p:cNvPr>
          <p:cNvPicPr>
            <a:picLocks noChangeAspect="1"/>
          </p:cNvPicPr>
          <p:nvPr/>
        </p:nvPicPr>
        <p:blipFill rotWithShape="1">
          <a:blip r:embed="rId4" cstate="screen">
            <a:alphaModFix amt="46000"/>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rcRect t="32988" b="31698"/>
          <a:stretch/>
        </p:blipFill>
        <p:spPr>
          <a:xfrm>
            <a:off x="3276092" y="1219198"/>
            <a:ext cx="5638802" cy="1119631"/>
          </a:xfrm>
          <a:prstGeom prst="round2SameRect">
            <a:avLst>
              <a:gd name="adj1" fmla="val 6221"/>
              <a:gd name="adj2" fmla="val 0"/>
            </a:avLst>
          </a:prstGeom>
        </p:spPr>
      </p:pic>
      <p:pic>
        <p:nvPicPr>
          <p:cNvPr id="18" name="Picture 17">
            <a:extLst>
              <a:ext uri="{FF2B5EF4-FFF2-40B4-BE49-F238E27FC236}">
                <a16:creationId xmlns:a16="http://schemas.microsoft.com/office/drawing/2014/main" id="{525ABD07-11D2-8BCC-9689-848353CF82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1386153"/>
            <a:ext cx="798035" cy="798035"/>
          </a:xfrm>
          <a:prstGeom prst="rect">
            <a:avLst/>
          </a:prstGeom>
        </p:spPr>
      </p:pic>
      <p:pic>
        <p:nvPicPr>
          <p:cNvPr id="19" name="Picture 18">
            <a:extLst>
              <a:ext uri="{FF2B5EF4-FFF2-40B4-BE49-F238E27FC236}">
                <a16:creationId xmlns:a16="http://schemas.microsoft.com/office/drawing/2014/main" id="{D8B37CEC-5170-2874-6998-4DABD80EC0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6808" y="1386153"/>
            <a:ext cx="798034" cy="798034"/>
          </a:xfrm>
          <a:prstGeom prst="rect">
            <a:avLst/>
          </a:prstGeom>
        </p:spPr>
      </p:pic>
      <p:pic>
        <p:nvPicPr>
          <p:cNvPr id="10" name="Picture 9" descr="A group of people sitting on a couch eating snacks&#10;&#10;Description automatically generated">
            <a:extLst>
              <a:ext uri="{FF2B5EF4-FFF2-40B4-BE49-F238E27FC236}">
                <a16:creationId xmlns:a16="http://schemas.microsoft.com/office/drawing/2014/main" id="{CA1EF592-1F04-6B08-433E-E299084E6A49}"/>
              </a:ext>
            </a:extLst>
          </p:cNvPr>
          <p:cNvPicPr>
            <a:picLocks noChangeAspect="1"/>
          </p:cNvPicPr>
          <p:nvPr/>
        </p:nvPicPr>
        <p:blipFill rotWithShape="1">
          <a:blip r:embed="rId8" cstate="screen">
            <a:alphaModFix amt="49000"/>
            <a:extLst>
              <a:ext uri="{28A0092B-C50C-407E-A947-70E740481C1C}">
                <a14:useLocalDpi xmlns:a14="http://schemas.microsoft.com/office/drawing/2010/main"/>
              </a:ext>
            </a:extLst>
          </a:blip>
          <a:srcRect l="9606" t="15108" r="10976" b="34767"/>
          <a:stretch/>
        </p:blipFill>
        <p:spPr>
          <a:xfrm>
            <a:off x="9223057" y="1219197"/>
            <a:ext cx="2670048" cy="1123489"/>
          </a:xfrm>
          <a:prstGeom prst="round2SameRect">
            <a:avLst>
              <a:gd name="adj1" fmla="val 10042"/>
              <a:gd name="adj2" fmla="val 0"/>
            </a:avLst>
          </a:prstGeom>
        </p:spPr>
      </p:pic>
      <p:pic>
        <p:nvPicPr>
          <p:cNvPr id="20" name="Picture 19">
            <a:extLst>
              <a:ext uri="{FF2B5EF4-FFF2-40B4-BE49-F238E27FC236}">
                <a16:creationId xmlns:a16="http://schemas.microsoft.com/office/drawing/2014/main" id="{090FB28B-CAB9-F1B5-630D-FC354D1E479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2335" r="30985" b="34111"/>
          <a:stretch/>
        </p:blipFill>
        <p:spPr>
          <a:xfrm>
            <a:off x="9365042" y="1371995"/>
            <a:ext cx="836104" cy="826350"/>
          </a:xfrm>
          <a:prstGeom prst="rect">
            <a:avLst/>
          </a:prstGeom>
        </p:spPr>
      </p:pic>
      <p:sp>
        <p:nvSpPr>
          <p:cNvPr id="22" name="TextBox 21">
            <a:extLst>
              <a:ext uri="{FF2B5EF4-FFF2-40B4-BE49-F238E27FC236}">
                <a16:creationId xmlns:a16="http://schemas.microsoft.com/office/drawing/2014/main" id="{4A0F36E5-F2A8-B96D-DE3E-A3A9579CEE94}"/>
              </a:ext>
            </a:extLst>
          </p:cNvPr>
          <p:cNvSpPr txBox="1"/>
          <p:nvPr/>
        </p:nvSpPr>
        <p:spPr>
          <a:xfrm>
            <a:off x="1262880" y="1547444"/>
            <a:ext cx="1807470" cy="553998"/>
          </a:xfrm>
          <a:prstGeom prst="rect">
            <a:avLst/>
          </a:prstGeom>
          <a:noFill/>
          <a:effectLst>
            <a:glow rad="63500">
              <a:schemeClr val="tx1">
                <a:alpha val="40000"/>
              </a:schemeClr>
            </a:glow>
            <a:outerShdw blurRad="76200" dist="46224" dir="2700000" algn="tl" rotWithShape="0">
              <a:prstClr val="black">
                <a:alpha val="20000"/>
              </a:prstClr>
            </a:outerShdw>
          </a:effectLst>
        </p:spPr>
        <p:txBody>
          <a:bodyPr wrap="square">
            <a:spAutoFit/>
          </a:bodyPr>
          <a:lstStyle/>
          <a:p>
            <a:pPr>
              <a:lnSpc>
                <a:spcPts val="1800"/>
              </a:lnSpc>
            </a:pPr>
            <a:r>
              <a:rPr lang="en-US">
                <a:solidFill>
                  <a:schemeClr val="bg1"/>
                </a:solidFill>
                <a:latin typeface="+mj-lt"/>
              </a:rPr>
              <a:t>POSITIVE AGRICULTURE</a:t>
            </a:r>
          </a:p>
        </p:txBody>
      </p:sp>
      <p:sp>
        <p:nvSpPr>
          <p:cNvPr id="23" name="TextBox 22">
            <a:extLst>
              <a:ext uri="{FF2B5EF4-FFF2-40B4-BE49-F238E27FC236}">
                <a16:creationId xmlns:a16="http://schemas.microsoft.com/office/drawing/2014/main" id="{754F16B3-68DE-AB71-57A5-6AD2588AAF24}"/>
              </a:ext>
            </a:extLst>
          </p:cNvPr>
          <p:cNvSpPr txBox="1"/>
          <p:nvPr/>
        </p:nvSpPr>
        <p:spPr>
          <a:xfrm>
            <a:off x="4243796" y="1547444"/>
            <a:ext cx="3056384" cy="553998"/>
          </a:xfrm>
          <a:prstGeom prst="rect">
            <a:avLst/>
          </a:prstGeom>
          <a:noFill/>
          <a:effectLst>
            <a:outerShdw blurRad="50800" dist="38100" dir="2700000" algn="tl" rotWithShape="0">
              <a:prstClr val="black">
                <a:alpha val="20000"/>
              </a:prstClr>
            </a:outerShdw>
          </a:effectLst>
        </p:spPr>
        <p:txBody>
          <a:bodyPr wrap="square">
            <a:spAutoFit/>
          </a:bodyPr>
          <a:lstStyle/>
          <a:p>
            <a:pPr>
              <a:lnSpc>
                <a:spcPts val="1800"/>
              </a:lnSpc>
            </a:pPr>
            <a:r>
              <a:rPr lang="en-US">
                <a:solidFill>
                  <a:schemeClr val="bg1"/>
                </a:solidFill>
                <a:latin typeface="+mj-lt"/>
              </a:rPr>
              <a:t>POSITIVE </a:t>
            </a:r>
            <a:br>
              <a:rPr lang="en-US">
                <a:solidFill>
                  <a:schemeClr val="bg1"/>
                </a:solidFill>
                <a:latin typeface="+mj-lt"/>
              </a:rPr>
            </a:br>
            <a:r>
              <a:rPr lang="en-US">
                <a:solidFill>
                  <a:schemeClr val="bg1"/>
                </a:solidFill>
                <a:latin typeface="+mj-lt"/>
              </a:rPr>
              <a:t>VALUE CHAIN</a:t>
            </a:r>
          </a:p>
        </p:txBody>
      </p:sp>
      <p:sp>
        <p:nvSpPr>
          <p:cNvPr id="34" name="TextBox 33">
            <a:extLst>
              <a:ext uri="{FF2B5EF4-FFF2-40B4-BE49-F238E27FC236}">
                <a16:creationId xmlns:a16="http://schemas.microsoft.com/office/drawing/2014/main" id="{0C7A4258-2543-7E3B-52AB-043489E8425F}"/>
              </a:ext>
            </a:extLst>
          </p:cNvPr>
          <p:cNvSpPr txBox="1"/>
          <p:nvPr/>
        </p:nvSpPr>
        <p:spPr>
          <a:xfrm>
            <a:off x="10201652" y="1548049"/>
            <a:ext cx="1318770" cy="553998"/>
          </a:xfrm>
          <a:prstGeom prst="rect">
            <a:avLst/>
          </a:prstGeom>
          <a:noFill/>
          <a:effectLst>
            <a:outerShdw blurRad="50800" dist="38100" dir="2700000" algn="tl" rotWithShape="0">
              <a:prstClr val="black">
                <a:alpha val="17000"/>
              </a:prstClr>
            </a:outerShdw>
          </a:effectLst>
        </p:spPr>
        <p:txBody>
          <a:bodyPr wrap="square">
            <a:spAutoFit/>
          </a:bodyPr>
          <a:lstStyle/>
          <a:p>
            <a:pPr>
              <a:lnSpc>
                <a:spcPts val="1800"/>
              </a:lnSpc>
            </a:pPr>
            <a:r>
              <a:rPr lang="en-US">
                <a:solidFill>
                  <a:schemeClr val="bg1"/>
                </a:solidFill>
                <a:latin typeface="+mj-lt"/>
              </a:rPr>
              <a:t>POSITIVE CHOICES</a:t>
            </a:r>
          </a:p>
        </p:txBody>
      </p:sp>
      <p:sp>
        <p:nvSpPr>
          <p:cNvPr id="7" name="Footer Placeholder 16">
            <a:extLst>
              <a:ext uri="{FF2B5EF4-FFF2-40B4-BE49-F238E27FC236}">
                <a16:creationId xmlns:a16="http://schemas.microsoft.com/office/drawing/2014/main" id="{4EB31592-32EA-BEA4-CFFC-F99804A0B914}"/>
              </a:ext>
            </a:extLst>
          </p:cNvPr>
          <p:cNvSpPr txBox="1">
            <a:spLocks/>
          </p:cNvSpPr>
          <p:nvPr/>
        </p:nvSpPr>
        <p:spPr>
          <a:xfrm>
            <a:off x="310053" y="5734587"/>
            <a:ext cx="2664794" cy="36512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500"/>
              </a:lnSpc>
              <a:spcBef>
                <a:spcPts val="0"/>
              </a:spcBef>
            </a:pPr>
            <a:r>
              <a:rPr lang="en-US" sz="500" b="0">
                <a:solidFill>
                  <a:srgbClr val="EC9F0B"/>
                </a:solidFill>
              </a:rPr>
              <a:t>1. Refined goal announced on May 22, 2025. 2024 performance calculated retroactively. For more information, see Calculation Methodology</a:t>
            </a:r>
          </a:p>
          <a:p>
            <a:pPr>
              <a:lnSpc>
                <a:spcPts val="500"/>
              </a:lnSpc>
              <a:spcBef>
                <a:spcPts val="0"/>
              </a:spcBef>
            </a:pPr>
            <a:r>
              <a:rPr lang="en-US" sz="500" b="0">
                <a:solidFill>
                  <a:srgbClr val="EC9F0B"/>
                </a:solidFill>
              </a:rPr>
              <a:t>2. This goal captures the number of livelihoods reached through an outcome-focused evaluation measuring improvements in economic prosperity and farmer and farm worker security. Metric counts the cumulative people impacted since 2021</a:t>
            </a:r>
          </a:p>
        </p:txBody>
      </p:sp>
      <p:sp>
        <p:nvSpPr>
          <p:cNvPr id="8" name="TextBox 7">
            <a:extLst>
              <a:ext uri="{FF2B5EF4-FFF2-40B4-BE49-F238E27FC236}">
                <a16:creationId xmlns:a16="http://schemas.microsoft.com/office/drawing/2014/main" id="{5C1EB4F4-7A79-C444-0DF3-0CE2251E6B85}"/>
              </a:ext>
            </a:extLst>
          </p:cNvPr>
          <p:cNvSpPr txBox="1"/>
          <p:nvPr/>
        </p:nvSpPr>
        <p:spPr>
          <a:xfrm>
            <a:off x="317720" y="2460227"/>
            <a:ext cx="1903836" cy="1323439"/>
          </a:xfrm>
          <a:prstGeom prst="rect">
            <a:avLst/>
          </a:prstGeom>
          <a:noFill/>
        </p:spPr>
        <p:txBody>
          <a:bodyPr wrap="square" lIns="182880" rIns="0">
            <a:spAutoFit/>
          </a:bodyPr>
          <a:lstStyle/>
          <a:p>
            <a:pPr>
              <a:spcBef>
                <a:spcPts val="2000"/>
              </a:spcBef>
              <a:defRPr/>
            </a:pPr>
            <a:r>
              <a:rPr lang="en-US" sz="3200">
                <a:solidFill>
                  <a:srgbClr val="FFEAAD"/>
                </a:solidFill>
                <a:latin typeface="+mj-lt"/>
              </a:rPr>
              <a:t>&gt;3.5MM</a:t>
            </a:r>
          </a:p>
          <a:p>
            <a:pPr fontAlgn="base"/>
            <a:r>
              <a:rPr lang="en-US" sz="1200" b="0" i="0" u="none" strike="noStrike">
                <a:solidFill>
                  <a:srgbClr val="954F07"/>
                </a:solidFill>
                <a:effectLst/>
              </a:rPr>
              <a:t>acres used </a:t>
            </a:r>
            <a:r>
              <a:rPr lang="en-US" sz="1200" i="0" u="none" strike="noStrike">
                <a:solidFill>
                  <a:srgbClr val="FFEAAD"/>
                </a:solidFill>
                <a:effectLst/>
              </a:rPr>
              <a:t>regenerative agriculture,​ restorative or protective practices </a:t>
            </a:r>
            <a:r>
              <a:rPr lang="en-US" sz="1200" b="0" i="0" u="none" strike="noStrike">
                <a:solidFill>
                  <a:srgbClr val="954F07"/>
                </a:solidFill>
                <a:effectLst/>
              </a:rPr>
              <a:t>in 2024</a:t>
            </a:r>
            <a:r>
              <a:rPr lang="en-US" sz="1200" b="0" i="0" u="none" strike="noStrike" baseline="30000">
                <a:solidFill>
                  <a:srgbClr val="954F07"/>
                </a:solidFill>
                <a:effectLst/>
              </a:rPr>
              <a:t>1</a:t>
            </a:r>
            <a:r>
              <a:rPr lang="en-US" sz="1200" b="0" i="0" u="none" strike="noStrike">
                <a:solidFill>
                  <a:srgbClr val="954F07"/>
                </a:solidFill>
                <a:effectLst/>
              </a:rPr>
              <a:t>​</a:t>
            </a:r>
            <a:endParaRPr lang="en-US" sz="1200" b="0" i="0">
              <a:solidFill>
                <a:srgbClr val="954F07"/>
              </a:solidFill>
              <a:effectLst/>
            </a:endParaRPr>
          </a:p>
        </p:txBody>
      </p:sp>
      <p:sp>
        <p:nvSpPr>
          <p:cNvPr id="9" name="TextBox 8">
            <a:extLst>
              <a:ext uri="{FF2B5EF4-FFF2-40B4-BE49-F238E27FC236}">
                <a16:creationId xmlns:a16="http://schemas.microsoft.com/office/drawing/2014/main" id="{289BE499-3BFA-E687-56A1-01F0390B15DA}"/>
              </a:ext>
            </a:extLst>
          </p:cNvPr>
          <p:cNvSpPr txBox="1"/>
          <p:nvPr/>
        </p:nvSpPr>
        <p:spPr>
          <a:xfrm>
            <a:off x="317720" y="3775124"/>
            <a:ext cx="2095871" cy="1138773"/>
          </a:xfrm>
          <a:prstGeom prst="rect">
            <a:avLst/>
          </a:prstGeom>
          <a:noFill/>
        </p:spPr>
        <p:txBody>
          <a:bodyPr wrap="square" lIns="182880" rIns="0">
            <a:spAutoFit/>
          </a:bodyPr>
          <a:lstStyle/>
          <a:p>
            <a:pPr>
              <a:spcBef>
                <a:spcPts val="2000"/>
              </a:spcBef>
              <a:defRPr/>
            </a:pPr>
            <a:r>
              <a:rPr lang="en-US" sz="3200">
                <a:solidFill>
                  <a:srgbClr val="FFEAAD"/>
                </a:solidFill>
                <a:latin typeface="+mj-lt"/>
              </a:rPr>
              <a:t>&gt;185K</a:t>
            </a:r>
          </a:p>
          <a:p>
            <a:pPr fontAlgn="base"/>
            <a:r>
              <a:rPr lang="en-US" sz="1200" b="0" i="0" u="none" strike="noStrike">
                <a:solidFill>
                  <a:srgbClr val="FFEAAD"/>
                </a:solidFill>
                <a:effectLst/>
              </a:rPr>
              <a:t>Measurable improvements in more than 185,000 livelihoods </a:t>
            </a:r>
            <a:r>
              <a:rPr lang="en-US" sz="1200" b="0" i="0" u="none" strike="noStrike">
                <a:solidFill>
                  <a:srgbClr val="954F07"/>
                </a:solidFill>
                <a:effectLst/>
              </a:rPr>
              <a:t>since 2021</a:t>
            </a:r>
            <a:r>
              <a:rPr lang="en-US" sz="1200" b="0" i="0" u="none" strike="noStrike" baseline="30000">
                <a:solidFill>
                  <a:srgbClr val="954F07"/>
                </a:solidFill>
                <a:effectLst/>
              </a:rPr>
              <a:t>2​</a:t>
            </a:r>
            <a:endParaRPr lang="en-US" sz="1200" b="0" i="0" baseline="30000">
              <a:solidFill>
                <a:srgbClr val="954F07"/>
              </a:solidFill>
              <a:effectLst/>
            </a:endParaRPr>
          </a:p>
        </p:txBody>
      </p:sp>
      <p:sp>
        <p:nvSpPr>
          <p:cNvPr id="21" name="TextBox 20">
            <a:extLst>
              <a:ext uri="{FF2B5EF4-FFF2-40B4-BE49-F238E27FC236}">
                <a16:creationId xmlns:a16="http://schemas.microsoft.com/office/drawing/2014/main" id="{C7705EE1-9B89-86AB-E177-E9C2B022EDAB}"/>
              </a:ext>
            </a:extLst>
          </p:cNvPr>
          <p:cNvSpPr txBox="1"/>
          <p:nvPr/>
        </p:nvSpPr>
        <p:spPr>
          <a:xfrm>
            <a:off x="3291878" y="2460227"/>
            <a:ext cx="1903836" cy="1323439"/>
          </a:xfrm>
          <a:prstGeom prst="rect">
            <a:avLst/>
          </a:prstGeom>
          <a:noFill/>
        </p:spPr>
        <p:txBody>
          <a:bodyPr wrap="square" lIns="182880" rIns="0">
            <a:spAutoFit/>
          </a:bodyPr>
          <a:lstStyle/>
          <a:p>
            <a:pPr>
              <a:spcBef>
                <a:spcPts val="2000"/>
              </a:spcBef>
              <a:defRPr/>
            </a:pPr>
            <a:r>
              <a:rPr lang="en-US" sz="3200">
                <a:solidFill>
                  <a:srgbClr val="A5CBEE"/>
                </a:solidFill>
                <a:latin typeface="+mj-lt"/>
              </a:rPr>
              <a:t>~80%</a:t>
            </a:r>
          </a:p>
          <a:p>
            <a:pPr fontAlgn="base"/>
            <a:r>
              <a:rPr lang="en-US" sz="1200" b="0" i="0" u="none" strike="noStrike">
                <a:solidFill>
                  <a:srgbClr val="013459"/>
                </a:solidFill>
                <a:effectLst/>
              </a:rPr>
              <a:t>compressed natural gas for our North American foods </a:t>
            </a:r>
            <a:r>
              <a:rPr lang="en-US" sz="1200" b="0" i="0" u="none" strike="noStrike">
                <a:solidFill>
                  <a:srgbClr val="A4C8EB"/>
                </a:solidFill>
                <a:effectLst/>
              </a:rPr>
              <a:t>fleet was renewable </a:t>
            </a:r>
            <a:r>
              <a:rPr lang="en-US" sz="1200" b="0" i="0" u="none" strike="noStrike">
                <a:solidFill>
                  <a:srgbClr val="013459"/>
                </a:solidFill>
                <a:effectLst/>
              </a:rPr>
              <a:t>in 2024</a:t>
            </a:r>
            <a:r>
              <a:rPr lang="en-US" sz="1200" b="0" i="0" u="none" strike="noStrike" baseline="30000">
                <a:solidFill>
                  <a:srgbClr val="013459"/>
                </a:solidFill>
                <a:effectLst/>
              </a:rPr>
              <a:t>3</a:t>
            </a:r>
          </a:p>
        </p:txBody>
      </p:sp>
      <p:sp>
        <p:nvSpPr>
          <p:cNvPr id="24" name="TextBox 23">
            <a:extLst>
              <a:ext uri="{FF2B5EF4-FFF2-40B4-BE49-F238E27FC236}">
                <a16:creationId xmlns:a16="http://schemas.microsoft.com/office/drawing/2014/main" id="{380418EE-C41C-1289-488A-2055FE13C93C}"/>
              </a:ext>
            </a:extLst>
          </p:cNvPr>
          <p:cNvSpPr txBox="1"/>
          <p:nvPr/>
        </p:nvSpPr>
        <p:spPr>
          <a:xfrm>
            <a:off x="3291878" y="3775124"/>
            <a:ext cx="1903836" cy="1138773"/>
          </a:xfrm>
          <a:prstGeom prst="rect">
            <a:avLst/>
          </a:prstGeom>
          <a:noFill/>
        </p:spPr>
        <p:txBody>
          <a:bodyPr wrap="square" lIns="182880" rIns="0">
            <a:spAutoFit/>
          </a:bodyPr>
          <a:lstStyle/>
          <a:p>
            <a:pPr>
              <a:spcBef>
                <a:spcPts val="2000"/>
              </a:spcBef>
              <a:defRPr/>
            </a:pPr>
            <a:r>
              <a:rPr lang="en-US" sz="3200">
                <a:solidFill>
                  <a:srgbClr val="A5CBEE"/>
                </a:solidFill>
                <a:latin typeface="+mj-lt"/>
              </a:rPr>
              <a:t>89%</a:t>
            </a:r>
          </a:p>
          <a:p>
            <a:pPr fontAlgn="base"/>
            <a:r>
              <a:rPr lang="en-US" sz="1200" b="0" i="0" u="none" strike="noStrike">
                <a:solidFill>
                  <a:srgbClr val="013459"/>
                </a:solidFill>
                <a:effectLst/>
              </a:rPr>
              <a:t>of company-owned operations using 100% renewable electricity</a:t>
            </a:r>
            <a:r>
              <a:rPr lang="en-US" sz="1200" b="0" i="0" u="none" strike="noStrike" baseline="30000">
                <a:solidFill>
                  <a:srgbClr val="013459"/>
                </a:solidFill>
                <a:effectLst/>
              </a:rPr>
              <a:t>4</a:t>
            </a:r>
          </a:p>
        </p:txBody>
      </p:sp>
      <p:sp>
        <p:nvSpPr>
          <p:cNvPr id="25" name="TextBox 24">
            <a:extLst>
              <a:ext uri="{FF2B5EF4-FFF2-40B4-BE49-F238E27FC236}">
                <a16:creationId xmlns:a16="http://schemas.microsoft.com/office/drawing/2014/main" id="{A38C46BB-59D6-6CB0-1FA1-521ACAC1AF3A}"/>
              </a:ext>
            </a:extLst>
          </p:cNvPr>
          <p:cNvSpPr txBox="1"/>
          <p:nvPr/>
        </p:nvSpPr>
        <p:spPr>
          <a:xfrm>
            <a:off x="5195714" y="2460227"/>
            <a:ext cx="1516630" cy="1323439"/>
          </a:xfrm>
          <a:prstGeom prst="rect">
            <a:avLst/>
          </a:prstGeom>
          <a:noFill/>
        </p:spPr>
        <p:txBody>
          <a:bodyPr wrap="square" lIns="182880" rIns="0">
            <a:spAutoFit/>
          </a:bodyPr>
          <a:lstStyle/>
          <a:p>
            <a:pPr>
              <a:spcBef>
                <a:spcPts val="2000"/>
              </a:spcBef>
              <a:defRPr/>
            </a:pPr>
            <a:r>
              <a:rPr lang="en-US" sz="3200">
                <a:solidFill>
                  <a:srgbClr val="A5CBEE"/>
                </a:solidFill>
                <a:latin typeface="+mj-lt"/>
              </a:rPr>
              <a:t>18%</a:t>
            </a:r>
          </a:p>
          <a:p>
            <a:pPr fontAlgn="base"/>
            <a:r>
              <a:rPr lang="en-US" sz="1200" b="0" i="0" u="none" strike="noStrike">
                <a:solidFill>
                  <a:srgbClr val="013459"/>
                </a:solidFill>
                <a:effectLst/>
              </a:rPr>
              <a:t>reduction in Scope </a:t>
            </a:r>
            <a:br>
              <a:rPr lang="en-US" sz="1200" b="0" i="0" u="none" strike="noStrike">
                <a:solidFill>
                  <a:srgbClr val="013459"/>
                </a:solidFill>
                <a:effectLst/>
              </a:rPr>
            </a:br>
            <a:r>
              <a:rPr lang="en-US" sz="1200" b="0" i="0" u="none" strike="noStrike">
                <a:solidFill>
                  <a:srgbClr val="013459"/>
                </a:solidFill>
                <a:effectLst/>
              </a:rPr>
              <a:t>1 and 2 emissions (verses 2022 baseline)</a:t>
            </a:r>
            <a:r>
              <a:rPr lang="en-US" sz="1200" b="0" i="0" u="none" strike="noStrike" baseline="30000">
                <a:solidFill>
                  <a:srgbClr val="013459"/>
                </a:solidFill>
                <a:effectLst/>
              </a:rPr>
              <a:t>5</a:t>
            </a:r>
          </a:p>
        </p:txBody>
      </p:sp>
      <p:sp>
        <p:nvSpPr>
          <p:cNvPr id="26" name="TextBox 25">
            <a:extLst>
              <a:ext uri="{FF2B5EF4-FFF2-40B4-BE49-F238E27FC236}">
                <a16:creationId xmlns:a16="http://schemas.microsoft.com/office/drawing/2014/main" id="{46525116-8AF0-1A86-330A-C304A2971300}"/>
              </a:ext>
            </a:extLst>
          </p:cNvPr>
          <p:cNvSpPr txBox="1"/>
          <p:nvPr/>
        </p:nvSpPr>
        <p:spPr>
          <a:xfrm>
            <a:off x="5195714" y="3775124"/>
            <a:ext cx="1666240" cy="1138773"/>
          </a:xfrm>
          <a:prstGeom prst="rect">
            <a:avLst/>
          </a:prstGeom>
          <a:noFill/>
        </p:spPr>
        <p:txBody>
          <a:bodyPr wrap="square" lIns="182880" rIns="0">
            <a:spAutoFit/>
          </a:bodyPr>
          <a:lstStyle/>
          <a:p>
            <a:pPr>
              <a:spcBef>
                <a:spcPts val="2000"/>
              </a:spcBef>
              <a:defRPr/>
            </a:pPr>
            <a:r>
              <a:rPr lang="en-US" sz="3200">
                <a:solidFill>
                  <a:srgbClr val="A5CBEE"/>
                </a:solidFill>
                <a:latin typeface="+mj-lt"/>
              </a:rPr>
              <a:t>12%</a:t>
            </a:r>
          </a:p>
          <a:p>
            <a:pPr fontAlgn="base"/>
            <a:r>
              <a:rPr lang="en-US" sz="1200" b="0" i="0" u="none" strike="noStrike">
                <a:solidFill>
                  <a:srgbClr val="013459"/>
                </a:solidFill>
                <a:effectLst/>
              </a:rPr>
              <a:t>reduction in Scope 3 emissions (verses 2022 baseline)</a:t>
            </a:r>
            <a:r>
              <a:rPr lang="en-US" sz="1200" b="0" i="0" u="none" strike="noStrike" baseline="30000">
                <a:solidFill>
                  <a:srgbClr val="013459"/>
                </a:solidFill>
                <a:effectLst/>
              </a:rPr>
              <a:t>6</a:t>
            </a:r>
          </a:p>
        </p:txBody>
      </p:sp>
      <p:sp>
        <p:nvSpPr>
          <p:cNvPr id="28" name="TextBox 27">
            <a:extLst>
              <a:ext uri="{FF2B5EF4-FFF2-40B4-BE49-F238E27FC236}">
                <a16:creationId xmlns:a16="http://schemas.microsoft.com/office/drawing/2014/main" id="{D6122871-B226-F717-FCFE-D2E6C4E2ED78}"/>
              </a:ext>
            </a:extLst>
          </p:cNvPr>
          <p:cNvSpPr txBox="1"/>
          <p:nvPr/>
        </p:nvSpPr>
        <p:spPr>
          <a:xfrm>
            <a:off x="6861954" y="2460227"/>
            <a:ext cx="1903836" cy="1354217"/>
          </a:xfrm>
          <a:prstGeom prst="rect">
            <a:avLst/>
          </a:prstGeom>
          <a:noFill/>
        </p:spPr>
        <p:txBody>
          <a:bodyPr wrap="square" lIns="182880" rIns="0">
            <a:spAutoFit/>
          </a:bodyPr>
          <a:lstStyle/>
          <a:p>
            <a:pPr>
              <a:spcBef>
                <a:spcPts val="2000"/>
              </a:spcBef>
              <a:defRPr/>
            </a:pPr>
            <a:r>
              <a:rPr lang="en-US" sz="3200">
                <a:solidFill>
                  <a:srgbClr val="A5CBEE"/>
                </a:solidFill>
                <a:latin typeface="+mj-lt"/>
              </a:rPr>
              <a:t>75%</a:t>
            </a:r>
          </a:p>
          <a:p>
            <a:pPr fontAlgn="base"/>
            <a:r>
              <a:rPr lang="en-US" sz="1000" b="0" i="0" u="none" strike="noStrike">
                <a:solidFill>
                  <a:srgbClr val="013459"/>
                </a:solidFill>
                <a:effectLst/>
              </a:rPr>
              <a:t>Replenished ~75% </a:t>
            </a:r>
            <a:br>
              <a:rPr lang="en-US" sz="1000" b="0" i="0" u="none" strike="noStrike">
                <a:solidFill>
                  <a:srgbClr val="013459"/>
                </a:solidFill>
                <a:effectLst/>
              </a:rPr>
            </a:br>
            <a:r>
              <a:rPr lang="en-US" sz="1000" b="0" i="0" u="none" strike="noStrike">
                <a:solidFill>
                  <a:srgbClr val="013459"/>
                </a:solidFill>
                <a:effectLst/>
              </a:rPr>
              <a:t>of the water we use in </a:t>
            </a:r>
            <a:br>
              <a:rPr lang="en-US" sz="1000" b="0" i="0" u="none" strike="noStrike">
                <a:solidFill>
                  <a:srgbClr val="013459"/>
                </a:solidFill>
                <a:effectLst/>
              </a:rPr>
            </a:br>
            <a:r>
              <a:rPr lang="en-US" sz="1000" b="0" i="0" u="none" strike="noStrike">
                <a:solidFill>
                  <a:srgbClr val="013459"/>
                </a:solidFill>
                <a:effectLst/>
              </a:rPr>
              <a:t>our company-owned manufacturing facilities in high-risk watersheds in 2024</a:t>
            </a:r>
            <a:r>
              <a:rPr lang="en-US" sz="1000" b="0" i="0" u="none" strike="noStrike" baseline="30000">
                <a:solidFill>
                  <a:srgbClr val="013459"/>
                </a:solidFill>
                <a:effectLst/>
              </a:rPr>
              <a:t>7</a:t>
            </a:r>
          </a:p>
        </p:txBody>
      </p:sp>
      <p:sp>
        <p:nvSpPr>
          <p:cNvPr id="29" name="TextBox 28">
            <a:extLst>
              <a:ext uri="{FF2B5EF4-FFF2-40B4-BE49-F238E27FC236}">
                <a16:creationId xmlns:a16="http://schemas.microsoft.com/office/drawing/2014/main" id="{09A704D5-EB21-D574-91C0-ED994E058943}"/>
              </a:ext>
            </a:extLst>
          </p:cNvPr>
          <p:cNvSpPr txBox="1"/>
          <p:nvPr/>
        </p:nvSpPr>
        <p:spPr>
          <a:xfrm>
            <a:off x="6861954" y="3783666"/>
            <a:ext cx="1903836" cy="1508105"/>
          </a:xfrm>
          <a:prstGeom prst="rect">
            <a:avLst/>
          </a:prstGeom>
          <a:noFill/>
        </p:spPr>
        <p:txBody>
          <a:bodyPr wrap="square" lIns="182880" rIns="0">
            <a:spAutoFit/>
          </a:bodyPr>
          <a:lstStyle/>
          <a:p>
            <a:pPr>
              <a:spcBef>
                <a:spcPts val="2000"/>
              </a:spcBef>
              <a:defRPr/>
            </a:pPr>
            <a:r>
              <a:rPr lang="en-US" sz="3200">
                <a:solidFill>
                  <a:srgbClr val="A5CBEE"/>
                </a:solidFill>
                <a:latin typeface="+mj-lt"/>
              </a:rPr>
              <a:t>5%</a:t>
            </a:r>
          </a:p>
          <a:p>
            <a:pPr fontAlgn="base"/>
            <a:r>
              <a:rPr lang="en-US" sz="1200" b="0" i="0" u="none" strike="noStrike">
                <a:solidFill>
                  <a:srgbClr val="013459"/>
                </a:solidFill>
                <a:effectLst/>
              </a:rPr>
              <a:t>reduction in our absolute tonnage of virgin plastics between 2023 and 2024 in key packaging markets</a:t>
            </a:r>
            <a:r>
              <a:rPr lang="en-US" sz="1200" b="0" i="0" u="none" strike="noStrike" baseline="30000">
                <a:solidFill>
                  <a:srgbClr val="013459"/>
                </a:solidFill>
                <a:effectLst/>
              </a:rPr>
              <a:t>8</a:t>
            </a:r>
          </a:p>
        </p:txBody>
      </p:sp>
      <p:sp>
        <p:nvSpPr>
          <p:cNvPr id="30" name="TextBox 29">
            <a:extLst>
              <a:ext uri="{FF2B5EF4-FFF2-40B4-BE49-F238E27FC236}">
                <a16:creationId xmlns:a16="http://schemas.microsoft.com/office/drawing/2014/main" id="{9AB7E4DD-4BDB-C266-6240-DC045CAB3E07}"/>
              </a:ext>
            </a:extLst>
          </p:cNvPr>
          <p:cNvSpPr txBox="1"/>
          <p:nvPr/>
        </p:nvSpPr>
        <p:spPr>
          <a:xfrm>
            <a:off x="9217151" y="2460227"/>
            <a:ext cx="1903836" cy="1508105"/>
          </a:xfrm>
          <a:prstGeom prst="rect">
            <a:avLst/>
          </a:prstGeom>
          <a:noFill/>
        </p:spPr>
        <p:txBody>
          <a:bodyPr wrap="square" lIns="182880" rIns="0">
            <a:spAutoFit/>
          </a:bodyPr>
          <a:lstStyle/>
          <a:p>
            <a:pPr>
              <a:spcBef>
                <a:spcPts val="2000"/>
              </a:spcBef>
              <a:defRPr/>
            </a:pPr>
            <a:r>
              <a:rPr lang="en-US" sz="3200">
                <a:solidFill>
                  <a:srgbClr val="FBD0B7"/>
                </a:solidFill>
                <a:latin typeface="+mj-lt"/>
              </a:rPr>
              <a:t>~66%</a:t>
            </a:r>
          </a:p>
          <a:p>
            <a:pPr fontAlgn="base"/>
            <a:r>
              <a:rPr lang="en-US" sz="1200" b="0" i="0" u="none" strike="noStrike">
                <a:solidFill>
                  <a:srgbClr val="922F11"/>
                </a:solidFill>
                <a:effectLst/>
              </a:rPr>
              <a:t>of our key ingredients </a:t>
            </a:r>
          </a:p>
          <a:p>
            <a:pPr fontAlgn="base"/>
            <a:r>
              <a:rPr lang="en-US" sz="1200" b="0" i="0" u="none" strike="noStrike">
                <a:solidFill>
                  <a:srgbClr val="922F11"/>
                </a:solidFill>
                <a:effectLst/>
              </a:rPr>
              <a:t>are sustainably sourced </a:t>
            </a:r>
          </a:p>
          <a:p>
            <a:pPr fontAlgn="base"/>
            <a:r>
              <a:rPr lang="en-US" sz="1200" b="0" i="0" u="none" strike="noStrike">
                <a:solidFill>
                  <a:srgbClr val="922F11"/>
                </a:solidFill>
                <a:effectLst/>
              </a:rPr>
              <a:t>in accordance with our </a:t>
            </a:r>
          </a:p>
          <a:p>
            <a:pPr fontAlgn="base"/>
            <a:r>
              <a:rPr lang="en-US" sz="1200" b="0" i="0" u="none" strike="noStrike">
                <a:solidFill>
                  <a:srgbClr val="922F11"/>
                </a:solidFill>
                <a:effectLst/>
              </a:rPr>
              <a:t>guidelines in 2024</a:t>
            </a:r>
            <a:r>
              <a:rPr lang="en-US" sz="1200" b="0" i="0" u="none" strike="noStrike" baseline="30000">
                <a:solidFill>
                  <a:srgbClr val="922F11"/>
                </a:solidFill>
                <a:effectLst/>
              </a:rPr>
              <a:t>2</a:t>
            </a:r>
          </a:p>
          <a:p>
            <a:pPr fontAlgn="base"/>
            <a:endParaRPr lang="en-US" sz="1200" b="0" i="0" u="none" strike="noStrike">
              <a:solidFill>
                <a:srgbClr val="922F11"/>
              </a:solidFill>
              <a:effectLst/>
            </a:endParaRPr>
          </a:p>
        </p:txBody>
      </p:sp>
      <p:sp>
        <p:nvSpPr>
          <p:cNvPr id="32" name="TextBox 31">
            <a:extLst>
              <a:ext uri="{FF2B5EF4-FFF2-40B4-BE49-F238E27FC236}">
                <a16:creationId xmlns:a16="http://schemas.microsoft.com/office/drawing/2014/main" id="{553DEC4B-081D-154F-C93F-EF14666EF616}"/>
              </a:ext>
            </a:extLst>
          </p:cNvPr>
          <p:cNvSpPr txBox="1"/>
          <p:nvPr/>
        </p:nvSpPr>
        <p:spPr>
          <a:xfrm>
            <a:off x="9217151" y="3783666"/>
            <a:ext cx="1903836" cy="1323439"/>
          </a:xfrm>
          <a:prstGeom prst="rect">
            <a:avLst/>
          </a:prstGeom>
          <a:noFill/>
        </p:spPr>
        <p:txBody>
          <a:bodyPr wrap="square" lIns="182880" rIns="0">
            <a:spAutoFit/>
          </a:bodyPr>
          <a:lstStyle/>
          <a:p>
            <a:pPr>
              <a:spcBef>
                <a:spcPts val="2000"/>
              </a:spcBef>
              <a:defRPr/>
            </a:pPr>
            <a:r>
              <a:rPr lang="en-US" sz="3200">
                <a:solidFill>
                  <a:srgbClr val="FBD0B7"/>
                </a:solidFill>
                <a:latin typeface="+mj-lt"/>
              </a:rPr>
              <a:t>~77%</a:t>
            </a:r>
          </a:p>
          <a:p>
            <a:pPr fontAlgn="base"/>
            <a:r>
              <a:rPr lang="en-US" sz="1200" b="0" i="0" u="none" strike="noStrike">
                <a:solidFill>
                  <a:srgbClr val="922F11"/>
                </a:solidFill>
                <a:effectLst/>
              </a:rPr>
              <a:t>of our convenient </a:t>
            </a:r>
            <a:br>
              <a:rPr lang="en-US" sz="1200" b="0" i="0" u="none" strike="noStrike">
                <a:solidFill>
                  <a:srgbClr val="922F11"/>
                </a:solidFill>
                <a:effectLst/>
              </a:rPr>
            </a:br>
            <a:r>
              <a:rPr lang="en-US" sz="1200" b="0" i="0" u="none" strike="noStrike">
                <a:solidFill>
                  <a:srgbClr val="922F11"/>
                </a:solidFill>
                <a:effectLst/>
              </a:rPr>
              <a:t>foods portfolio volume</a:t>
            </a:r>
            <a:r>
              <a:rPr lang="en-US" sz="1200" b="0" i="0" u="none" strike="noStrike" baseline="30000">
                <a:solidFill>
                  <a:srgbClr val="922F11"/>
                </a:solidFill>
                <a:effectLst/>
              </a:rPr>
              <a:t>6</a:t>
            </a:r>
            <a:r>
              <a:rPr lang="en-US" sz="1200" b="0" i="0" u="none" strike="noStrike">
                <a:solidFill>
                  <a:srgbClr val="922F11"/>
                </a:solidFill>
                <a:effectLst/>
              </a:rPr>
              <a:t> already meets our </a:t>
            </a:r>
            <a:br>
              <a:rPr lang="en-US" sz="1200" b="0" i="0" u="none" strike="noStrike">
                <a:solidFill>
                  <a:srgbClr val="922F11"/>
                </a:solidFill>
                <a:effectLst/>
              </a:rPr>
            </a:br>
            <a:r>
              <a:rPr lang="en-US" sz="1200" b="0" i="0" u="none" strike="noStrike">
                <a:solidFill>
                  <a:srgbClr val="922F11"/>
                </a:solidFill>
                <a:effectLst/>
              </a:rPr>
              <a:t>2025 goal</a:t>
            </a:r>
            <a:r>
              <a:rPr lang="en-US" sz="1200" b="0" i="0" u="none" strike="noStrike" baseline="30000">
                <a:solidFill>
                  <a:srgbClr val="922F11"/>
                </a:solidFill>
                <a:effectLst/>
              </a:rPr>
              <a:t>6</a:t>
            </a:r>
          </a:p>
        </p:txBody>
      </p:sp>
      <p:sp>
        <p:nvSpPr>
          <p:cNvPr id="33" name="Footer Placeholder 16">
            <a:extLst>
              <a:ext uri="{FF2B5EF4-FFF2-40B4-BE49-F238E27FC236}">
                <a16:creationId xmlns:a16="http://schemas.microsoft.com/office/drawing/2014/main" id="{BC92FCD9-FEDC-772D-20B7-B76DAB12744E}"/>
              </a:ext>
            </a:extLst>
          </p:cNvPr>
          <p:cNvSpPr txBox="1">
            <a:spLocks/>
          </p:cNvSpPr>
          <p:nvPr/>
        </p:nvSpPr>
        <p:spPr>
          <a:xfrm>
            <a:off x="3291878" y="5734587"/>
            <a:ext cx="2664794" cy="36512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500"/>
              </a:lnSpc>
              <a:spcBef>
                <a:spcPts val="0"/>
              </a:spcBef>
            </a:pPr>
            <a:r>
              <a:rPr lang="en-US" sz="500" b="0">
                <a:solidFill>
                  <a:srgbClr val="3680CF"/>
                </a:solidFill>
              </a:rPr>
              <a:t>3. 100% renewable electricity includes energy attribute certificates.</a:t>
            </a:r>
          </a:p>
          <a:p>
            <a:pPr>
              <a:lnSpc>
                <a:spcPts val="500"/>
              </a:lnSpc>
              <a:spcBef>
                <a:spcPts val="0"/>
              </a:spcBef>
            </a:pPr>
            <a:r>
              <a:rPr lang="en-US" sz="500" b="0">
                <a:solidFill>
                  <a:srgbClr val="3680CF"/>
                </a:solidFill>
              </a:rPr>
              <a:t>4. Former ambition became a pep+ goal in 2025. 2024 performance calculated retroactively. For more information, see Calculation Methodology</a:t>
            </a:r>
          </a:p>
          <a:p>
            <a:pPr>
              <a:lnSpc>
                <a:spcPts val="500"/>
              </a:lnSpc>
              <a:spcBef>
                <a:spcPts val="0"/>
              </a:spcBef>
            </a:pPr>
            <a:r>
              <a:rPr lang="en-US" sz="500" b="0">
                <a:solidFill>
                  <a:srgbClr val="3680CF"/>
                </a:solidFill>
              </a:rPr>
              <a:t>5. Refined goal (including 2022 baseline) announced on May 22, 2025. Past performance against the baseline calculated retroactively. For more information, see Calculation Methodology.</a:t>
            </a:r>
          </a:p>
          <a:p>
            <a:pPr>
              <a:lnSpc>
                <a:spcPts val="500"/>
              </a:lnSpc>
              <a:spcBef>
                <a:spcPts val="0"/>
              </a:spcBef>
            </a:pPr>
            <a:r>
              <a:rPr lang="en-US" sz="500" b="0">
                <a:solidFill>
                  <a:srgbClr val="3680CF"/>
                </a:solidFill>
              </a:rPr>
              <a:t>6. Refined goal (including 2022 baseline) announced on May 22, 2025. Past performance against the baseline calculated retroactively. For more information, see Calculation Methodology</a:t>
            </a:r>
          </a:p>
        </p:txBody>
      </p:sp>
      <p:sp>
        <p:nvSpPr>
          <p:cNvPr id="35" name="Footer Placeholder 16">
            <a:extLst>
              <a:ext uri="{FF2B5EF4-FFF2-40B4-BE49-F238E27FC236}">
                <a16:creationId xmlns:a16="http://schemas.microsoft.com/office/drawing/2014/main" id="{70AB6543-5775-1926-570C-2E398AE277DC}"/>
              </a:ext>
            </a:extLst>
          </p:cNvPr>
          <p:cNvSpPr txBox="1">
            <a:spLocks/>
          </p:cNvSpPr>
          <p:nvPr/>
        </p:nvSpPr>
        <p:spPr>
          <a:xfrm>
            <a:off x="6198725" y="5734587"/>
            <a:ext cx="2664794" cy="36512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500"/>
              </a:lnSpc>
              <a:spcBef>
                <a:spcPts val="0"/>
              </a:spcBef>
            </a:pPr>
            <a:r>
              <a:rPr lang="en-US" sz="500" b="0">
                <a:solidFill>
                  <a:srgbClr val="3680CF"/>
                </a:solidFill>
              </a:rPr>
              <a:t>7. Redefined 2030 goal announced on May 22, 2025. 2024 performance calculated retroactively. We continue to measure progress against our original 2025 goal and our extended 2030 goal. In addition to internal site-specific data, World Resource Institute’s Aqueduct water stress assessment tool is used to reconfirm high water-risk areas every three years. In 2022, an updated water risk assessment identified additional company-owned high water risk facilities, which are in-scope for calculating progress against our 2030 goal only. Reported performance does not include data from franchise bottler manufacturing facilities but work is underway to obtain it for inclusion in future years. For more information, see Calculation Methodology</a:t>
            </a:r>
          </a:p>
          <a:p>
            <a:pPr>
              <a:lnSpc>
                <a:spcPts val="500"/>
              </a:lnSpc>
              <a:spcBef>
                <a:spcPts val="0"/>
              </a:spcBef>
            </a:pPr>
            <a:r>
              <a:rPr lang="en-US" sz="500" b="0">
                <a:solidFill>
                  <a:srgbClr val="3680CF"/>
                </a:solidFill>
              </a:rPr>
              <a:t>8. Refined goal announced on May 22, 2025. 2024 performance calculated retroactively. For more information, see Calculation Methodology</a:t>
            </a:r>
          </a:p>
        </p:txBody>
      </p:sp>
      <p:sp>
        <p:nvSpPr>
          <p:cNvPr id="37" name="Footer Placeholder 16">
            <a:extLst>
              <a:ext uri="{FF2B5EF4-FFF2-40B4-BE49-F238E27FC236}">
                <a16:creationId xmlns:a16="http://schemas.microsoft.com/office/drawing/2014/main" id="{E6EB38F6-2B9B-C17E-64BF-19E5BEE170BB}"/>
              </a:ext>
            </a:extLst>
          </p:cNvPr>
          <p:cNvSpPr txBox="1">
            <a:spLocks/>
          </p:cNvSpPr>
          <p:nvPr/>
        </p:nvSpPr>
        <p:spPr>
          <a:xfrm>
            <a:off x="9221303" y="5734587"/>
            <a:ext cx="2664794" cy="365125"/>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500"/>
              </a:lnSpc>
              <a:spcBef>
                <a:spcPts val="0"/>
              </a:spcBef>
            </a:pPr>
            <a:r>
              <a:rPr lang="en-US" sz="500" b="0">
                <a:solidFill>
                  <a:srgbClr val="922F11"/>
                </a:solidFill>
              </a:rPr>
              <a:t>2. Refined goal announced on May 22, 2025. 2024 performance calculated retroactively. For more information, see Calculation Methodology</a:t>
            </a:r>
          </a:p>
          <a:p>
            <a:pPr>
              <a:lnSpc>
                <a:spcPts val="500"/>
              </a:lnSpc>
              <a:spcBef>
                <a:spcPts val="0"/>
              </a:spcBef>
            </a:pPr>
            <a:r>
              <a:rPr lang="en-US" sz="500" b="0">
                <a:solidFill>
                  <a:srgbClr val="922F11"/>
                </a:solidFill>
              </a:rPr>
              <a:t>6. As of 2024, Top 26 beverage markets represented 78% of our global beverages volume and Top 23 convenient foods markets represented 86% of our global convenient foods volume. Results reflect the exclusion of Be &amp; Cheery portfolio</a:t>
            </a:r>
          </a:p>
        </p:txBody>
      </p:sp>
      <p:sp>
        <p:nvSpPr>
          <p:cNvPr id="11" name="Round Single Corner Rectangle 10">
            <a:hlinkClick r:id="rId10"/>
            <a:extLst>
              <a:ext uri="{FF2B5EF4-FFF2-40B4-BE49-F238E27FC236}">
                <a16:creationId xmlns:a16="http://schemas.microsoft.com/office/drawing/2014/main" id="{47C38995-AC96-2DC4-E477-D2D7B9C2CB27}"/>
              </a:ext>
            </a:extLst>
          </p:cNvPr>
          <p:cNvSpPr/>
          <p:nvPr/>
        </p:nvSpPr>
        <p:spPr>
          <a:xfrm rot="10800000">
            <a:off x="1056041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E727448-285F-45F5-7CF2-064B8384B3DF}"/>
              </a:ext>
            </a:extLst>
          </p:cNvPr>
          <p:cNvGrpSpPr/>
          <p:nvPr/>
        </p:nvGrpSpPr>
        <p:grpSpPr>
          <a:xfrm>
            <a:off x="10643125" y="444348"/>
            <a:ext cx="1466160" cy="320512"/>
            <a:chOff x="10615518" y="130531"/>
            <a:chExt cx="1466160" cy="320512"/>
          </a:xfrm>
        </p:grpSpPr>
        <p:sp>
          <p:nvSpPr>
            <p:cNvPr id="13" name="Rounded Rectangle 12">
              <a:hlinkClick r:id="rId10"/>
              <a:extLst>
                <a:ext uri="{FF2B5EF4-FFF2-40B4-BE49-F238E27FC236}">
                  <a16:creationId xmlns:a16="http://schemas.microsoft.com/office/drawing/2014/main" id="{790541F5-DD2B-1C2B-9C77-99807DF89AA7}"/>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a:t>ESG Topics A-Z</a:t>
              </a:r>
            </a:p>
          </p:txBody>
        </p:sp>
        <p:sp>
          <p:nvSpPr>
            <p:cNvPr id="14" name="Half Frame 13">
              <a:extLst>
                <a:ext uri="{FF2B5EF4-FFF2-40B4-BE49-F238E27FC236}">
                  <a16:creationId xmlns:a16="http://schemas.microsoft.com/office/drawing/2014/main" id="{53375843-80BF-DDED-B83C-8740AC5571F6}"/>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D892D5D4-3D23-EFD6-BB6C-205A69EE7B96}"/>
              </a:ext>
            </a:extLst>
          </p:cNvPr>
          <p:cNvSpPr txBox="1"/>
          <p:nvPr/>
        </p:nvSpPr>
        <p:spPr>
          <a:xfrm>
            <a:off x="10750920" y="93959"/>
            <a:ext cx="1264745" cy="307777"/>
          </a:xfrm>
          <a:prstGeom prst="rect">
            <a:avLst/>
          </a:prstGeom>
          <a:noFill/>
        </p:spPr>
        <p:txBody>
          <a:bodyPr wrap="square" lIns="0" tIns="0" rIns="0" bIns="0">
            <a:spAutoFit/>
          </a:bodyPr>
          <a:lstStyle/>
          <a:p>
            <a:pPr marL="0" indent="0" algn="ctr">
              <a:buNone/>
            </a:pPr>
            <a:r>
              <a:rPr lang="en-US" sz="1000">
                <a:solidFill>
                  <a:srgbClr val="2B660E"/>
                </a:solidFill>
                <a:latin typeface="Gilroy Medium" panose="00000600000000000000" pitchFamily="50" charset="0"/>
                <a:cs typeface="Arial" panose="020B0604020202020204" pitchFamily="34" charset="0"/>
              </a:rPr>
              <a:t>For a full list of pep+ </a:t>
            </a:r>
            <a:br>
              <a:rPr lang="en-US" sz="1000">
                <a:solidFill>
                  <a:srgbClr val="2B660E"/>
                </a:solidFill>
                <a:latin typeface="Gilroy Medium" panose="00000600000000000000" pitchFamily="50" charset="0"/>
                <a:cs typeface="Arial" panose="020B0604020202020204" pitchFamily="34" charset="0"/>
              </a:rPr>
            </a:br>
            <a:r>
              <a:rPr lang="en-US" sz="1000">
                <a:solidFill>
                  <a:srgbClr val="2B660E"/>
                </a:solidFill>
                <a:latin typeface="Gilroy Medium" panose="00000600000000000000" pitchFamily="50" charset="0"/>
                <a:cs typeface="Arial" panose="020B0604020202020204" pitchFamily="34" charset="0"/>
              </a:rPr>
              <a:t>goals, click here</a:t>
            </a:r>
            <a:endParaRPr lang="en-US" sz="1000" i="0">
              <a:solidFill>
                <a:srgbClr val="2B660E"/>
              </a:solidFill>
              <a:latin typeface="Gilroy Medium" panose="00000600000000000000" pitchFamily="50" charset="0"/>
              <a:cs typeface="Arial" panose="020B0604020202020204" pitchFamily="34" charset="0"/>
            </a:endParaRPr>
          </a:p>
        </p:txBody>
      </p:sp>
      <p:pic>
        <p:nvPicPr>
          <p:cNvPr id="16" name="Picture 15" descr="A blue and black logo&#10;&#10;Description automatically generated">
            <a:extLst>
              <a:ext uri="{FF2B5EF4-FFF2-40B4-BE49-F238E27FC236}">
                <a16:creationId xmlns:a16="http://schemas.microsoft.com/office/drawing/2014/main" id="{D27401E6-8DC8-D854-3C60-1713BC4BA0DF}"/>
              </a:ext>
            </a:extLst>
          </p:cNvPr>
          <p:cNvPicPr>
            <a:picLocks noChangeAspect="1"/>
          </p:cNvPicPr>
          <p:nvPr/>
        </p:nvPicPr>
        <p:blipFill rotWithShape="1">
          <a:blip r:embed="rId11"/>
          <a:srcRect b="51344"/>
          <a:stretch/>
        </p:blipFill>
        <p:spPr>
          <a:xfrm>
            <a:off x="1883280" y="6134097"/>
            <a:ext cx="2056596" cy="723903"/>
          </a:xfrm>
          <a:prstGeom prst="rect">
            <a:avLst/>
          </a:prstGeom>
        </p:spPr>
      </p:pic>
      <p:pic>
        <p:nvPicPr>
          <p:cNvPr id="17" name="Picture 16" descr="A blue and black logo&#10;&#10;Description automatically generated">
            <a:extLst>
              <a:ext uri="{FF2B5EF4-FFF2-40B4-BE49-F238E27FC236}">
                <a16:creationId xmlns:a16="http://schemas.microsoft.com/office/drawing/2014/main" id="{AE7FD705-DEB6-873E-D31B-3EFB53E25EFD}"/>
              </a:ext>
            </a:extLst>
          </p:cNvPr>
          <p:cNvPicPr>
            <a:picLocks noChangeAspect="1"/>
          </p:cNvPicPr>
          <p:nvPr/>
        </p:nvPicPr>
        <p:blipFill rotWithShape="1">
          <a:blip r:embed="rId11"/>
          <a:srcRect t="37176" b="-670"/>
          <a:stretch>
            <a:fillRect/>
          </a:stretch>
        </p:blipFill>
        <p:spPr>
          <a:xfrm>
            <a:off x="7484797" y="-19257"/>
            <a:ext cx="2716349" cy="1247717"/>
          </a:xfrm>
          <a:prstGeom prst="rect">
            <a:avLst/>
          </a:prstGeom>
        </p:spPr>
      </p:pic>
    </p:spTree>
    <p:extLst>
      <p:ext uri="{BB962C8B-B14F-4D97-AF65-F5344CB8AC3E}">
        <p14:creationId xmlns:p14="http://schemas.microsoft.com/office/powerpoint/2010/main" val="2596572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5194A297-7EC5-0924-0B84-03DFEBE10C51}"/>
              </a:ext>
            </a:extLst>
          </p:cNvPr>
          <p:cNvSpPr txBox="1">
            <a:spLocks/>
          </p:cNvSpPr>
          <p:nvPr/>
        </p:nvSpPr>
        <p:spPr>
          <a:xfrm>
            <a:off x="8226825" y="1219200"/>
            <a:ext cx="3657595" cy="44196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Alternative Formats</a:t>
            </a:r>
            <a:endParaRPr lang="en-US" sz="1400" b="0">
              <a:solidFill>
                <a:srgbClr val="013459"/>
              </a:solidFill>
            </a:endParaRPr>
          </a:p>
        </p:txBody>
      </p:sp>
      <p:sp>
        <p:nvSpPr>
          <p:cNvPr id="10" name="Text Placeholder 4">
            <a:extLst>
              <a:ext uri="{FF2B5EF4-FFF2-40B4-BE49-F238E27FC236}">
                <a16:creationId xmlns:a16="http://schemas.microsoft.com/office/drawing/2014/main" id="{7BC7FAD2-1B50-1C69-6089-60A41374A2A6}"/>
              </a:ext>
            </a:extLst>
          </p:cNvPr>
          <p:cNvSpPr txBox="1">
            <a:spLocks/>
          </p:cNvSpPr>
          <p:nvPr/>
        </p:nvSpPr>
        <p:spPr>
          <a:xfrm>
            <a:off x="4265535" y="1219200"/>
            <a:ext cx="3657595" cy="44196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Increase Recycled </a:t>
            </a:r>
            <a:br>
              <a:rPr lang="en-US" sz="1600">
                <a:solidFill>
                  <a:srgbClr val="013459"/>
                </a:solidFill>
              </a:rPr>
            </a:br>
            <a:r>
              <a:rPr lang="en-US" sz="1600">
                <a:solidFill>
                  <a:srgbClr val="013459"/>
                </a:solidFill>
              </a:rPr>
              <a:t>Content &amp; Messaging</a:t>
            </a:r>
          </a:p>
        </p:txBody>
      </p:sp>
      <p:sp>
        <p:nvSpPr>
          <p:cNvPr id="66" name="Text Placeholder 4">
            <a:extLst>
              <a:ext uri="{FF2B5EF4-FFF2-40B4-BE49-F238E27FC236}">
                <a16:creationId xmlns:a16="http://schemas.microsoft.com/office/drawing/2014/main" id="{BCAAB1B8-F59D-366A-D8A8-454DA5B313A3}"/>
              </a:ext>
            </a:extLst>
          </p:cNvPr>
          <p:cNvSpPr txBox="1">
            <a:spLocks/>
          </p:cNvSpPr>
          <p:nvPr/>
        </p:nvSpPr>
        <p:spPr>
          <a:xfrm>
            <a:off x="305912" y="1219200"/>
            <a:ext cx="3657595" cy="44196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Removal of Virgin Plastic</a:t>
            </a:r>
          </a:p>
        </p:txBody>
      </p:sp>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9661004"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013459"/>
                </a:solidFill>
              </a:rPr>
              <a:t>THREE KEY LEVERS WILL HELP US </a:t>
            </a:r>
            <a:br>
              <a:rPr lang="en-US">
                <a:solidFill>
                  <a:srgbClr val="013459"/>
                </a:solidFill>
              </a:rPr>
            </a:br>
            <a:r>
              <a:rPr lang="en-US">
                <a:solidFill>
                  <a:srgbClr val="013459"/>
                </a:solidFill>
              </a:rPr>
              <a:t>ACHIEVE OUR PACKAGING GOALS</a:t>
            </a:r>
          </a:p>
        </p:txBody>
      </p:sp>
      <p:grpSp>
        <p:nvGrpSpPr>
          <p:cNvPr id="67" name="Group 66">
            <a:extLst>
              <a:ext uri="{FF2B5EF4-FFF2-40B4-BE49-F238E27FC236}">
                <a16:creationId xmlns:a16="http://schemas.microsoft.com/office/drawing/2014/main" id="{D06A68AC-405A-4A4D-C7CF-BD84AF2E3D31}"/>
              </a:ext>
            </a:extLst>
          </p:cNvPr>
          <p:cNvGrpSpPr/>
          <p:nvPr/>
        </p:nvGrpSpPr>
        <p:grpSpPr>
          <a:xfrm>
            <a:off x="10207258" y="0"/>
            <a:ext cx="1984742" cy="500288"/>
            <a:chOff x="10207258" y="0"/>
            <a:chExt cx="1984742" cy="500288"/>
          </a:xfrm>
        </p:grpSpPr>
        <p:grpSp>
          <p:nvGrpSpPr>
            <p:cNvPr id="19" name="Group 18">
              <a:extLst>
                <a:ext uri="{FF2B5EF4-FFF2-40B4-BE49-F238E27FC236}">
                  <a16:creationId xmlns:a16="http://schemas.microsoft.com/office/drawing/2014/main" id="{8A3AFEC4-6B0D-61E9-DA5F-71A85E6A13D4}"/>
                </a:ext>
              </a:extLst>
            </p:cNvPr>
            <p:cNvGrpSpPr/>
            <p:nvPr/>
          </p:nvGrpSpPr>
          <p:grpSpPr>
            <a:xfrm>
              <a:off x="10207258" y="0"/>
              <a:ext cx="1984742" cy="500288"/>
              <a:chOff x="10207258" y="0"/>
              <a:chExt cx="1984742" cy="500288"/>
            </a:xfrm>
          </p:grpSpPr>
          <p:sp>
            <p:nvSpPr>
              <p:cNvPr id="12" name="Rounded Rectangle 11">
                <a:extLst>
                  <a:ext uri="{FF2B5EF4-FFF2-40B4-BE49-F238E27FC236}">
                    <a16:creationId xmlns:a16="http://schemas.microsoft.com/office/drawing/2014/main" id="{F5C2A790-7643-6218-1C8A-74BD2447B4C5}"/>
                  </a:ext>
                </a:extLst>
              </p:cNvPr>
              <p:cNvSpPr/>
              <p:nvPr/>
            </p:nvSpPr>
            <p:spPr>
              <a:xfrm>
                <a:off x="10207259" y="0"/>
                <a:ext cx="1984740" cy="500288"/>
              </a:xfrm>
              <a:prstGeom prst="roundRect">
                <a:avLst>
                  <a:gd name="adj" fmla="val 5000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FB927-69C9-728A-ACB0-77D23E2D8591}"/>
                  </a:ext>
                </a:extLst>
              </p:cNvPr>
              <p:cNvSpPr/>
              <p:nvPr/>
            </p:nvSpPr>
            <p:spPr>
              <a:xfrm>
                <a:off x="11776364" y="1"/>
                <a:ext cx="415636" cy="500287"/>
              </a:xfrm>
              <a:prstGeom prst="rect">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D64A9F-5112-BC85-53FC-C9C28A3EBA2B}"/>
                  </a:ext>
                </a:extLst>
              </p:cNvPr>
              <p:cNvSpPr/>
              <p:nvPr/>
            </p:nvSpPr>
            <p:spPr>
              <a:xfrm>
                <a:off x="10207258" y="1"/>
                <a:ext cx="944493" cy="255180"/>
              </a:xfrm>
              <a:prstGeom prst="rect">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16340FF7-EB40-131A-2D67-04E6FE563E4B}"/>
                </a:ext>
              </a:extLst>
            </p:cNvPr>
            <p:cNvSpPr txBox="1"/>
            <p:nvPr/>
          </p:nvSpPr>
          <p:spPr>
            <a:xfrm>
              <a:off x="10313581" y="56326"/>
              <a:ext cx="1878418" cy="369332"/>
            </a:xfrm>
            <a:prstGeom prst="rect">
              <a:avLst/>
            </a:prstGeom>
            <a:noFill/>
          </p:spPr>
          <p:txBody>
            <a:bodyPr wrap="square" lIns="0" tIns="0" rIns="91440" bIns="0">
              <a:spAutoFit/>
            </a:bodyPr>
            <a:lstStyle/>
            <a:p>
              <a:pPr marL="0" indent="0" algn="r">
                <a:buNone/>
              </a:pPr>
              <a:r>
                <a:rPr lang="en-US" sz="1200" i="0">
                  <a:solidFill>
                    <a:schemeClr val="bg1"/>
                  </a:solidFill>
                  <a:latin typeface="Gilroy Medium" panose="00000600000000000000" pitchFamily="50" charset="0"/>
                  <a:cs typeface="Arial" panose="020B0604020202020204" pitchFamily="34" charset="0"/>
                </a:rPr>
                <a:t>Use in customer meeting. Do not leave behind</a:t>
              </a:r>
            </a:p>
          </p:txBody>
        </p:sp>
      </p:grpSp>
      <p:pic>
        <p:nvPicPr>
          <p:cNvPr id="37" name="Picture 36" descr="A six pack of soda bottles&#10;&#10;Description automatically generated">
            <a:extLst>
              <a:ext uri="{FF2B5EF4-FFF2-40B4-BE49-F238E27FC236}">
                <a16:creationId xmlns:a16="http://schemas.microsoft.com/office/drawing/2014/main" id="{C8105B20-A03C-7B89-AFFD-F1FCF84BEF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389" y="1846208"/>
            <a:ext cx="1236596" cy="1475895"/>
          </a:xfrm>
          <a:prstGeom prst="rect">
            <a:avLst/>
          </a:prstGeom>
        </p:spPr>
      </p:pic>
      <p:pic>
        <p:nvPicPr>
          <p:cNvPr id="38" name="Picture 37" descr="A pack of soda cans&#10;&#10;Description automatically generated">
            <a:extLst>
              <a:ext uri="{FF2B5EF4-FFF2-40B4-BE49-F238E27FC236}">
                <a16:creationId xmlns:a16="http://schemas.microsoft.com/office/drawing/2014/main" id="{816BEFF1-F0A1-AC1D-97E1-9B69FA81E8EA}"/>
              </a:ext>
            </a:extLst>
          </p:cNvPr>
          <p:cNvPicPr>
            <a:picLocks noChangeAspect="1"/>
          </p:cNvPicPr>
          <p:nvPr/>
        </p:nvPicPr>
        <p:blipFill>
          <a:blip r:embed="rId5"/>
          <a:stretch>
            <a:fillRect/>
          </a:stretch>
        </p:blipFill>
        <p:spPr>
          <a:xfrm>
            <a:off x="2010866" y="2015743"/>
            <a:ext cx="1618453" cy="1268647"/>
          </a:xfrm>
          <a:prstGeom prst="rect">
            <a:avLst/>
          </a:prstGeom>
        </p:spPr>
      </p:pic>
      <p:pic>
        <p:nvPicPr>
          <p:cNvPr id="40" name="Picture 39" descr="A close up of a can of soda&#10;&#10;Description automatically generated">
            <a:extLst>
              <a:ext uri="{FF2B5EF4-FFF2-40B4-BE49-F238E27FC236}">
                <a16:creationId xmlns:a16="http://schemas.microsoft.com/office/drawing/2014/main" id="{022FF4E2-C4CD-3784-26BF-07BA001F5B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142" y="3780289"/>
            <a:ext cx="635724" cy="1578039"/>
          </a:xfrm>
          <a:prstGeom prst="rect">
            <a:avLst/>
          </a:prstGeom>
        </p:spPr>
      </p:pic>
      <p:pic>
        <p:nvPicPr>
          <p:cNvPr id="41" name="Picture 6" descr="Amazon.com: Aquafina - Botellas de agua y aluminio, 16 fl oz, 6 botellas :  Comida Gourmet y Alimentos">
            <a:extLst>
              <a:ext uri="{FF2B5EF4-FFF2-40B4-BE49-F238E27FC236}">
                <a16:creationId xmlns:a16="http://schemas.microsoft.com/office/drawing/2014/main" id="{2C4DB584-6B7A-BF30-23D4-BF47BEF56EC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76132" y="3762180"/>
            <a:ext cx="760384" cy="158786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 plastic bottle with a blue label&#10;&#10;Description automatically generated">
            <a:extLst>
              <a:ext uri="{FF2B5EF4-FFF2-40B4-BE49-F238E27FC236}">
                <a16:creationId xmlns:a16="http://schemas.microsoft.com/office/drawing/2014/main" id="{132829B2-0634-8534-0837-72320092834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80879" y="2109302"/>
            <a:ext cx="619721" cy="181258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A plastic bottle with a blue label&#10;&#10;Description automatically generated">
            <a:extLst>
              <a:ext uri="{FF2B5EF4-FFF2-40B4-BE49-F238E27FC236}">
                <a16:creationId xmlns:a16="http://schemas.microsoft.com/office/drawing/2014/main" id="{F60024D5-3577-172D-E69B-54732F1644A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776256" y="2448096"/>
            <a:ext cx="1652517" cy="1135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Shape&#10;&#10;Description automatically generated">
            <a:extLst>
              <a:ext uri="{FF2B5EF4-FFF2-40B4-BE49-F238E27FC236}">
                <a16:creationId xmlns:a16="http://schemas.microsoft.com/office/drawing/2014/main" id="{219CC41A-6E5F-6855-319E-9467476E739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74408" y="4083087"/>
            <a:ext cx="737719" cy="1099950"/>
          </a:xfrm>
          <a:prstGeom prst="roundRect">
            <a:avLst>
              <a:gd name="adj" fmla="val 7074"/>
            </a:avLst>
          </a:prstGeom>
        </p:spPr>
      </p:pic>
      <p:pic>
        <p:nvPicPr>
          <p:cNvPr id="46" name="Picture 4">
            <a:extLst>
              <a:ext uri="{FF2B5EF4-FFF2-40B4-BE49-F238E27FC236}">
                <a16:creationId xmlns:a16="http://schemas.microsoft.com/office/drawing/2014/main" id="{ED64DA42-5FAA-6B8A-70A5-E822C004276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5400000">
            <a:off x="5307770" y="3797385"/>
            <a:ext cx="463147" cy="167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Connector 47">
            <a:extLst>
              <a:ext uri="{FF2B5EF4-FFF2-40B4-BE49-F238E27FC236}">
                <a16:creationId xmlns:a16="http://schemas.microsoft.com/office/drawing/2014/main" id="{9EB2752C-C316-C2E7-0574-CBF9421D6E8A}"/>
              </a:ext>
            </a:extLst>
          </p:cNvPr>
          <p:cNvCxnSpPr>
            <a:cxnSpLocks/>
          </p:cNvCxnSpPr>
          <p:nvPr/>
        </p:nvCxnSpPr>
        <p:spPr>
          <a:xfrm>
            <a:off x="5518598" y="2893087"/>
            <a:ext cx="308044" cy="0"/>
          </a:xfrm>
          <a:prstGeom prst="line">
            <a:avLst/>
          </a:prstGeom>
          <a:ln w="12700">
            <a:solidFill>
              <a:srgbClr val="013459"/>
            </a:solidFill>
            <a:headEnd type="ova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7A610C6A-6CCA-0EC4-90ED-D6B652BE1C74}"/>
              </a:ext>
            </a:extLst>
          </p:cNvPr>
          <p:cNvGrpSpPr/>
          <p:nvPr/>
        </p:nvGrpSpPr>
        <p:grpSpPr>
          <a:xfrm>
            <a:off x="8533471" y="1594728"/>
            <a:ext cx="3015140" cy="3739512"/>
            <a:chOff x="8192224" y="1868639"/>
            <a:chExt cx="3534620" cy="4383794"/>
          </a:xfrm>
        </p:grpSpPr>
        <p:pic>
          <p:nvPicPr>
            <p:cNvPr id="50" name="Picture 10">
              <a:extLst>
                <a:ext uri="{FF2B5EF4-FFF2-40B4-BE49-F238E27FC236}">
                  <a16:creationId xmlns:a16="http://schemas.microsoft.com/office/drawing/2014/main" id="{8A9017D8-A00B-C328-7E0A-93225049037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192224" y="2628383"/>
              <a:ext cx="1733083" cy="3624050"/>
            </a:xfrm>
            <a:prstGeom prst="rect">
              <a:avLst/>
            </a:prstGeom>
          </p:spPr>
        </p:pic>
        <p:pic>
          <p:nvPicPr>
            <p:cNvPr id="51" name="Picture 2" descr="1011811018">
              <a:extLst>
                <a:ext uri="{FF2B5EF4-FFF2-40B4-BE49-F238E27FC236}">
                  <a16:creationId xmlns:a16="http://schemas.microsoft.com/office/drawing/2014/main" id="{192CECD4-AF43-F42E-5ED4-CA0547254258}"/>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9184971" y="3300783"/>
              <a:ext cx="1350819" cy="281486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
              <a:extLst>
                <a:ext uri="{FF2B5EF4-FFF2-40B4-BE49-F238E27FC236}">
                  <a16:creationId xmlns:a16="http://schemas.microsoft.com/office/drawing/2014/main" id="{BA9EFDA8-F18B-8216-2BA2-9B5E5DFE2FB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p:blipFill>
          <p:spPr bwMode="auto">
            <a:xfrm>
              <a:off x="11160043" y="1868639"/>
              <a:ext cx="566801" cy="178793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Text, whiteboard&#10;&#10;Description automatically generated">
              <a:extLst>
                <a:ext uri="{FF2B5EF4-FFF2-40B4-BE49-F238E27FC236}">
                  <a16:creationId xmlns:a16="http://schemas.microsoft.com/office/drawing/2014/main" id="{F6AD7AB0-24D5-14DC-5BA8-4BAC681415E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80039" y="1956308"/>
              <a:ext cx="1078403" cy="1078403"/>
            </a:xfrm>
            <a:prstGeom prst="rect">
              <a:avLst/>
            </a:prstGeom>
          </p:spPr>
        </p:pic>
        <p:pic>
          <p:nvPicPr>
            <p:cNvPr id="54" name="Picture 53" descr="Text&#10;&#10;Description automatically generated">
              <a:extLst>
                <a:ext uri="{FF2B5EF4-FFF2-40B4-BE49-F238E27FC236}">
                  <a16:creationId xmlns:a16="http://schemas.microsoft.com/office/drawing/2014/main" id="{3E817681-5A4F-073D-11F0-BD59F23013A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794920" y="2256513"/>
              <a:ext cx="660108" cy="859965"/>
            </a:xfrm>
            <a:prstGeom prst="rect">
              <a:avLst/>
            </a:prstGeom>
          </p:spPr>
        </p:pic>
        <p:pic>
          <p:nvPicPr>
            <p:cNvPr id="55" name="Picture 54" descr="102065530T04_ts1a_GZero_GF_Carton_LR-P.png">
              <a:extLst>
                <a:ext uri="{FF2B5EF4-FFF2-40B4-BE49-F238E27FC236}">
                  <a16:creationId xmlns:a16="http://schemas.microsoft.com/office/drawing/2014/main" id="{3A6E1F99-D33C-FA05-1150-539297ABDA8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665209" y="2456363"/>
              <a:ext cx="600300" cy="880277"/>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F0816409-63A8-8CAF-2498-F1AD834EBB1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144510" y="2694284"/>
              <a:ext cx="606203" cy="796595"/>
            </a:xfrm>
            <a:prstGeom prst="rect">
              <a:avLst/>
            </a:prstGeom>
          </p:spPr>
        </p:pic>
      </p:grpSp>
      <p:sp>
        <p:nvSpPr>
          <p:cNvPr id="3" name="TextBox 2">
            <a:extLst>
              <a:ext uri="{FF2B5EF4-FFF2-40B4-BE49-F238E27FC236}">
                <a16:creationId xmlns:a16="http://schemas.microsoft.com/office/drawing/2014/main" id="{6DEC37A6-FF74-3A30-CF9B-EC144E84E7FA}"/>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7" name="Picture 6" descr="A blue and black logo&#10;&#10;Description automatically generated">
            <a:extLst>
              <a:ext uri="{FF2B5EF4-FFF2-40B4-BE49-F238E27FC236}">
                <a16:creationId xmlns:a16="http://schemas.microsoft.com/office/drawing/2014/main" id="{2B7470B4-30C1-492D-7088-75090B6DD3A8}"/>
              </a:ext>
            </a:extLst>
          </p:cNvPr>
          <p:cNvPicPr>
            <a:picLocks noChangeAspect="1"/>
          </p:cNvPicPr>
          <p:nvPr/>
        </p:nvPicPr>
        <p:blipFill rotWithShape="1">
          <a:blip r:embed="rId19"/>
          <a:srcRect b="51344"/>
          <a:stretch/>
        </p:blipFill>
        <p:spPr>
          <a:xfrm>
            <a:off x="2707162" y="5331222"/>
            <a:ext cx="4337548" cy="1526778"/>
          </a:xfrm>
          <a:prstGeom prst="rect">
            <a:avLst/>
          </a:prstGeom>
        </p:spPr>
      </p:pic>
      <p:pic>
        <p:nvPicPr>
          <p:cNvPr id="6" name="Picture 5" descr="A green can of soda&#10;&#10;Description automatically generated">
            <a:extLst>
              <a:ext uri="{FF2B5EF4-FFF2-40B4-BE49-F238E27FC236}">
                <a16:creationId xmlns:a16="http://schemas.microsoft.com/office/drawing/2014/main" id="{4EFBB58F-8711-EEA3-599B-A269464786C6}"/>
              </a:ext>
            </a:extLst>
          </p:cNvPr>
          <p:cNvPicPr>
            <a:picLocks noChangeAspect="1"/>
          </p:cNvPicPr>
          <p:nvPr/>
        </p:nvPicPr>
        <p:blipFill>
          <a:blip r:embed="rId20"/>
          <a:stretch>
            <a:fillRect/>
          </a:stretch>
        </p:blipFill>
        <p:spPr>
          <a:xfrm>
            <a:off x="1353136" y="3760531"/>
            <a:ext cx="1618453" cy="1618453"/>
          </a:xfrm>
          <a:prstGeom prst="rect">
            <a:avLst/>
          </a:prstGeom>
        </p:spPr>
      </p:pic>
    </p:spTree>
    <p:extLst>
      <p:ext uri="{BB962C8B-B14F-4D97-AF65-F5344CB8AC3E}">
        <p14:creationId xmlns:p14="http://schemas.microsoft.com/office/powerpoint/2010/main" val="366180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680CF"/>
        </a:solidFill>
        <a:effectLst/>
      </p:bgPr>
    </p:bg>
    <p:spTree>
      <p:nvGrpSpPr>
        <p:cNvPr id="1" name=""/>
        <p:cNvGrpSpPr/>
        <p:nvPr/>
      </p:nvGrpSpPr>
      <p:grpSpPr>
        <a:xfrm>
          <a:off x="0" y="0"/>
          <a:ext cx="0" cy="0"/>
          <a:chOff x="0" y="0"/>
          <a:chExt cx="0" cy="0"/>
        </a:xfrm>
      </p:grpSpPr>
      <p:pic>
        <p:nvPicPr>
          <p:cNvPr id="37" name="Picture 36" descr="A blue and black logo&#10;&#10;Description automatically generated">
            <a:extLst>
              <a:ext uri="{FF2B5EF4-FFF2-40B4-BE49-F238E27FC236}">
                <a16:creationId xmlns:a16="http://schemas.microsoft.com/office/drawing/2014/main" id="{8776B854-0DAC-0D6D-9DB5-0F3BA8DE1BE6}"/>
              </a:ext>
            </a:extLst>
          </p:cNvPr>
          <p:cNvPicPr>
            <a:picLocks noChangeAspect="1"/>
          </p:cNvPicPr>
          <p:nvPr/>
        </p:nvPicPr>
        <p:blipFill rotWithShape="1">
          <a:blip r:embed="rId3"/>
          <a:srcRect b="20442"/>
          <a:stretch/>
        </p:blipFill>
        <p:spPr>
          <a:xfrm>
            <a:off x="1316622" y="3892379"/>
            <a:ext cx="4452438" cy="2965621"/>
          </a:xfrm>
          <a:prstGeom prst="rect">
            <a:avLst/>
          </a:prstGeom>
        </p:spPr>
      </p:pic>
      <p:sp>
        <p:nvSpPr>
          <p:cNvPr id="66" name="Text Placeholder 4">
            <a:extLst>
              <a:ext uri="{FF2B5EF4-FFF2-40B4-BE49-F238E27FC236}">
                <a16:creationId xmlns:a16="http://schemas.microsoft.com/office/drawing/2014/main" id="{BCAAB1B8-F59D-366A-D8A8-454DA5B313A3}"/>
              </a:ext>
            </a:extLst>
          </p:cNvPr>
          <p:cNvSpPr txBox="1">
            <a:spLocks/>
          </p:cNvSpPr>
          <p:nvPr/>
        </p:nvSpPr>
        <p:spPr>
          <a:xfrm>
            <a:off x="305912" y="1219200"/>
            <a:ext cx="3657595" cy="2103119"/>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Plastic Ring Removal</a:t>
            </a:r>
          </a:p>
        </p:txBody>
      </p:sp>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9661004"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013459"/>
                </a:solidFill>
              </a:rPr>
              <a:t>Key Packaging for </a:t>
            </a:r>
            <a:br>
              <a:rPr lang="en-US">
                <a:solidFill>
                  <a:srgbClr val="013459"/>
                </a:solidFill>
              </a:rPr>
            </a:br>
            <a:r>
              <a:rPr lang="en-US">
                <a:solidFill>
                  <a:srgbClr val="013459"/>
                </a:solidFill>
              </a:rPr>
              <a:t>positive impact</a:t>
            </a:r>
          </a:p>
        </p:txBody>
      </p:sp>
      <p:sp>
        <p:nvSpPr>
          <p:cNvPr id="3" name="Text Placeholder 4">
            <a:extLst>
              <a:ext uri="{FF2B5EF4-FFF2-40B4-BE49-F238E27FC236}">
                <a16:creationId xmlns:a16="http://schemas.microsoft.com/office/drawing/2014/main" id="{2538198C-22B5-3732-6679-1559E7BFB312}"/>
              </a:ext>
            </a:extLst>
          </p:cNvPr>
          <p:cNvSpPr txBox="1">
            <a:spLocks/>
          </p:cNvSpPr>
          <p:nvPr/>
        </p:nvSpPr>
        <p:spPr>
          <a:xfrm>
            <a:off x="305912" y="3535681"/>
            <a:ext cx="3657595" cy="210312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Recycling Communication</a:t>
            </a:r>
          </a:p>
        </p:txBody>
      </p:sp>
      <p:sp>
        <p:nvSpPr>
          <p:cNvPr id="4" name="Text Placeholder 4">
            <a:extLst>
              <a:ext uri="{FF2B5EF4-FFF2-40B4-BE49-F238E27FC236}">
                <a16:creationId xmlns:a16="http://schemas.microsoft.com/office/drawing/2014/main" id="{236A571D-635E-CB99-D7B6-9D9006ADD0CC}"/>
              </a:ext>
            </a:extLst>
          </p:cNvPr>
          <p:cNvSpPr txBox="1">
            <a:spLocks/>
          </p:cNvSpPr>
          <p:nvPr/>
        </p:nvSpPr>
        <p:spPr>
          <a:xfrm>
            <a:off x="4265535" y="3535681"/>
            <a:ext cx="3657595" cy="2103119"/>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SodaStream</a:t>
            </a:r>
          </a:p>
        </p:txBody>
      </p:sp>
      <p:grpSp>
        <p:nvGrpSpPr>
          <p:cNvPr id="8" name="Group 7">
            <a:extLst>
              <a:ext uri="{FF2B5EF4-FFF2-40B4-BE49-F238E27FC236}">
                <a16:creationId xmlns:a16="http://schemas.microsoft.com/office/drawing/2014/main" id="{72697130-219D-2DA8-0D7E-A43A5F000E59}"/>
              </a:ext>
            </a:extLst>
          </p:cNvPr>
          <p:cNvGrpSpPr/>
          <p:nvPr/>
        </p:nvGrpSpPr>
        <p:grpSpPr>
          <a:xfrm>
            <a:off x="782649" y="1705509"/>
            <a:ext cx="2692071" cy="1332658"/>
            <a:chOff x="575385" y="1664206"/>
            <a:chExt cx="3386455" cy="1676400"/>
          </a:xfrm>
        </p:grpSpPr>
        <p:pic>
          <p:nvPicPr>
            <p:cNvPr id="5" name="Picture 4" descr="A six pack of soda bottles&#10;&#10;Description automatically generated">
              <a:extLst>
                <a:ext uri="{FF2B5EF4-FFF2-40B4-BE49-F238E27FC236}">
                  <a16:creationId xmlns:a16="http://schemas.microsoft.com/office/drawing/2014/main" id="{D4AD5F59-FE09-0C92-EC0A-2B883E0FF3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5385" y="1664206"/>
              <a:ext cx="1404592" cy="1676400"/>
            </a:xfrm>
            <a:prstGeom prst="rect">
              <a:avLst/>
            </a:prstGeom>
          </p:spPr>
        </p:pic>
        <p:pic>
          <p:nvPicPr>
            <p:cNvPr id="6" name="Picture 5" descr="A pack of soda cans&#10;&#10;Description automatically generated">
              <a:extLst>
                <a:ext uri="{FF2B5EF4-FFF2-40B4-BE49-F238E27FC236}">
                  <a16:creationId xmlns:a16="http://schemas.microsoft.com/office/drawing/2014/main" id="{8CCD2649-F255-D658-A40A-CD12CF27BA64}"/>
                </a:ext>
              </a:extLst>
            </p:cNvPr>
            <p:cNvPicPr>
              <a:picLocks noChangeAspect="1"/>
            </p:cNvPicPr>
            <p:nvPr/>
          </p:nvPicPr>
          <p:blipFill>
            <a:blip r:embed="rId5"/>
            <a:stretch>
              <a:fillRect/>
            </a:stretch>
          </p:blipFill>
          <p:spPr>
            <a:xfrm>
              <a:off x="2123515" y="1893377"/>
              <a:ext cx="1838325" cy="1440997"/>
            </a:xfrm>
            <a:prstGeom prst="rect">
              <a:avLst/>
            </a:prstGeom>
          </p:spPr>
        </p:pic>
      </p:grpSp>
      <p:pic>
        <p:nvPicPr>
          <p:cNvPr id="9" name="Picture 8" descr="Shape&#10;&#10;Description automatically generated">
            <a:extLst>
              <a:ext uri="{FF2B5EF4-FFF2-40B4-BE49-F238E27FC236}">
                <a16:creationId xmlns:a16="http://schemas.microsoft.com/office/drawing/2014/main" id="{F4576460-7BBC-11BC-92A0-12455D49FF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3690" y="4015289"/>
            <a:ext cx="979297" cy="1460147"/>
          </a:xfrm>
          <a:prstGeom prst="roundRect">
            <a:avLst>
              <a:gd name="adj" fmla="val 7074"/>
            </a:avLst>
          </a:prstGeom>
        </p:spPr>
      </p:pic>
      <p:grpSp>
        <p:nvGrpSpPr>
          <p:cNvPr id="36" name="Group 35">
            <a:extLst>
              <a:ext uri="{FF2B5EF4-FFF2-40B4-BE49-F238E27FC236}">
                <a16:creationId xmlns:a16="http://schemas.microsoft.com/office/drawing/2014/main" id="{C84851FF-A327-FE1E-C717-98652974CD8E}"/>
              </a:ext>
            </a:extLst>
          </p:cNvPr>
          <p:cNvGrpSpPr/>
          <p:nvPr/>
        </p:nvGrpSpPr>
        <p:grpSpPr>
          <a:xfrm>
            <a:off x="5093596" y="1745119"/>
            <a:ext cx="2004808" cy="1360894"/>
            <a:chOff x="4961359" y="1610954"/>
            <a:chExt cx="2351374" cy="1596148"/>
          </a:xfrm>
        </p:grpSpPr>
        <p:pic>
          <p:nvPicPr>
            <p:cNvPr id="11" name="Picture 10">
              <a:extLst>
                <a:ext uri="{FF2B5EF4-FFF2-40B4-BE49-F238E27FC236}">
                  <a16:creationId xmlns:a16="http://schemas.microsoft.com/office/drawing/2014/main" id="{A8B53882-8941-3103-28A8-7F6437F499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07744" y="1632506"/>
              <a:ext cx="600807" cy="1550507"/>
            </a:xfrm>
            <a:prstGeom prst="rect">
              <a:avLst/>
            </a:prstGeom>
          </p:spPr>
        </p:pic>
        <p:pic>
          <p:nvPicPr>
            <p:cNvPr id="34" name="Picture 33" descr="A close up of a can of soda&#10;&#10;Description automatically generated">
              <a:extLst>
                <a:ext uri="{FF2B5EF4-FFF2-40B4-BE49-F238E27FC236}">
                  <a16:creationId xmlns:a16="http://schemas.microsoft.com/office/drawing/2014/main" id="{3F0E6FF1-D0ED-9E97-2895-317AE38B67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1359" y="1629063"/>
              <a:ext cx="635724" cy="1578039"/>
            </a:xfrm>
            <a:prstGeom prst="rect">
              <a:avLst/>
            </a:prstGeom>
          </p:spPr>
        </p:pic>
        <p:pic>
          <p:nvPicPr>
            <p:cNvPr id="35" name="Picture 6" descr="Amazon.com: Aquafina - Botellas de agua y aluminio, 16 fl oz, 6 botellas :  Comida Gourmet y Alimentos">
              <a:extLst>
                <a:ext uri="{FF2B5EF4-FFF2-40B4-BE49-F238E27FC236}">
                  <a16:creationId xmlns:a16="http://schemas.microsoft.com/office/drawing/2014/main" id="{E71DC177-7CA1-0624-5E55-D2EFBEAEF2E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2349" y="1610954"/>
              <a:ext cx="760384" cy="1587862"/>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10">
            <a:extLst>
              <a:ext uri="{FF2B5EF4-FFF2-40B4-BE49-F238E27FC236}">
                <a16:creationId xmlns:a16="http://schemas.microsoft.com/office/drawing/2014/main" id="{32850688-4B6D-BF55-CA2E-E226702CEB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603570" y="3631165"/>
            <a:ext cx="815099" cy="1893040"/>
          </a:xfrm>
          <a:prstGeom prst="rect">
            <a:avLst/>
          </a:prstGeom>
        </p:spPr>
      </p:pic>
      <p:sp>
        <p:nvSpPr>
          <p:cNvPr id="49" name="Text Placeholder 4">
            <a:extLst>
              <a:ext uri="{FF2B5EF4-FFF2-40B4-BE49-F238E27FC236}">
                <a16:creationId xmlns:a16="http://schemas.microsoft.com/office/drawing/2014/main" id="{AB1D9832-D830-F90E-199D-BA1EDC842D24}"/>
              </a:ext>
            </a:extLst>
          </p:cNvPr>
          <p:cNvSpPr txBox="1">
            <a:spLocks/>
          </p:cNvSpPr>
          <p:nvPr/>
        </p:nvSpPr>
        <p:spPr>
          <a:xfrm>
            <a:off x="8226825" y="3535680"/>
            <a:ext cx="3657595" cy="2103119"/>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Alternative Formats</a:t>
            </a:r>
            <a:endParaRPr lang="en-US" sz="1400" b="0">
              <a:solidFill>
                <a:srgbClr val="013459"/>
              </a:solidFill>
            </a:endParaRPr>
          </a:p>
        </p:txBody>
      </p:sp>
      <p:grpSp>
        <p:nvGrpSpPr>
          <p:cNvPr id="73" name="Group 72">
            <a:extLst>
              <a:ext uri="{FF2B5EF4-FFF2-40B4-BE49-F238E27FC236}">
                <a16:creationId xmlns:a16="http://schemas.microsoft.com/office/drawing/2014/main" id="{C17F3E2B-99A6-9C47-07BE-63003F8D9C0B}"/>
              </a:ext>
            </a:extLst>
          </p:cNvPr>
          <p:cNvGrpSpPr/>
          <p:nvPr/>
        </p:nvGrpSpPr>
        <p:grpSpPr>
          <a:xfrm>
            <a:off x="8800869" y="3892378"/>
            <a:ext cx="2543876" cy="1746421"/>
            <a:chOff x="8357594" y="4564951"/>
            <a:chExt cx="2963982" cy="2034832"/>
          </a:xfrm>
        </p:grpSpPr>
        <p:grpSp>
          <p:nvGrpSpPr>
            <p:cNvPr id="59" name="Group 58">
              <a:extLst>
                <a:ext uri="{FF2B5EF4-FFF2-40B4-BE49-F238E27FC236}">
                  <a16:creationId xmlns:a16="http://schemas.microsoft.com/office/drawing/2014/main" id="{10875C7D-5A6A-71C0-A13F-6E8098AF6400}"/>
                </a:ext>
              </a:extLst>
            </p:cNvPr>
            <p:cNvGrpSpPr/>
            <p:nvPr/>
          </p:nvGrpSpPr>
          <p:grpSpPr>
            <a:xfrm>
              <a:off x="9181363" y="5617665"/>
              <a:ext cx="1446991" cy="982118"/>
              <a:chOff x="9088307" y="5550173"/>
              <a:chExt cx="1446991" cy="982118"/>
            </a:xfrm>
          </p:grpSpPr>
          <p:pic>
            <p:nvPicPr>
              <p:cNvPr id="60" name="Picture 59" descr="Text, whiteboard&#10;&#10;Description automatically generated">
                <a:extLst>
                  <a:ext uri="{FF2B5EF4-FFF2-40B4-BE49-F238E27FC236}">
                    <a16:creationId xmlns:a16="http://schemas.microsoft.com/office/drawing/2014/main" id="{6496AFEE-4107-1BF9-B835-B0D2475B374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02199" y="5550173"/>
                <a:ext cx="733099" cy="982118"/>
              </a:xfrm>
              <a:prstGeom prst="rect">
                <a:avLst/>
              </a:prstGeom>
            </p:spPr>
          </p:pic>
          <p:pic>
            <p:nvPicPr>
              <p:cNvPr id="63" name="Picture 62" descr="102065530T04_ts1a_GZero_GF_Carton_LR-P.png">
                <a:extLst>
                  <a:ext uri="{FF2B5EF4-FFF2-40B4-BE49-F238E27FC236}">
                    <a16:creationId xmlns:a16="http://schemas.microsoft.com/office/drawing/2014/main" id="{372056D1-DF8A-F38A-3917-3B4C96C7232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88307" y="5573247"/>
                <a:ext cx="591740" cy="867726"/>
              </a:xfrm>
              <a:prstGeom prst="rect">
                <a:avLst/>
              </a:prstGeom>
            </p:spPr>
          </p:pic>
        </p:grpSp>
        <p:grpSp>
          <p:nvGrpSpPr>
            <p:cNvPr id="64" name="Group 63">
              <a:extLst>
                <a:ext uri="{FF2B5EF4-FFF2-40B4-BE49-F238E27FC236}">
                  <a16:creationId xmlns:a16="http://schemas.microsoft.com/office/drawing/2014/main" id="{6DF1965E-7C5F-6172-1A19-F25F6765114F}"/>
                </a:ext>
              </a:extLst>
            </p:cNvPr>
            <p:cNvGrpSpPr/>
            <p:nvPr/>
          </p:nvGrpSpPr>
          <p:grpSpPr>
            <a:xfrm>
              <a:off x="8764564" y="4564951"/>
              <a:ext cx="2308896" cy="968022"/>
              <a:chOff x="8512405" y="4542109"/>
              <a:chExt cx="2308896" cy="968022"/>
            </a:xfrm>
          </p:grpSpPr>
          <p:pic>
            <p:nvPicPr>
              <p:cNvPr id="65" name="Picture 3">
                <a:extLst>
                  <a:ext uri="{FF2B5EF4-FFF2-40B4-BE49-F238E27FC236}">
                    <a16:creationId xmlns:a16="http://schemas.microsoft.com/office/drawing/2014/main" id="{8B2A09A8-6A2C-1B8B-2F2E-A9E3E37660CB}"/>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9462751" y="4542109"/>
                <a:ext cx="306877" cy="96802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93A789AC-DE25-5554-650A-78C4B53F249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512405" y="4592257"/>
                <a:ext cx="460545" cy="867726"/>
              </a:xfrm>
              <a:prstGeom prst="rect">
                <a:avLst/>
              </a:prstGeom>
              <a:effectLst>
                <a:innerShdw blurRad="63500" dist="50800" dir="5400000">
                  <a:prstClr val="black">
                    <a:alpha val="50000"/>
                  </a:prstClr>
                </a:innerShdw>
              </a:effectLst>
            </p:spPr>
          </p:pic>
          <p:pic>
            <p:nvPicPr>
              <p:cNvPr id="68" name="Picture 2" descr="Image result for gatorade powder&quot;">
                <a:extLst>
                  <a:ext uri="{FF2B5EF4-FFF2-40B4-BE49-F238E27FC236}">
                    <a16:creationId xmlns:a16="http://schemas.microsoft.com/office/drawing/2014/main" id="{77C8E594-E752-6258-FC95-858EF4EE9345}"/>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0180241" y="4613275"/>
                <a:ext cx="641060" cy="825690"/>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2" descr="The Lemon Blackberry Powder image">
              <a:extLst>
                <a:ext uri="{FF2B5EF4-FFF2-40B4-BE49-F238E27FC236}">
                  <a16:creationId xmlns:a16="http://schemas.microsoft.com/office/drawing/2014/main" id="{27879D5B-1239-258B-E231-D91FDE48B62F}"/>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10752930" y="5673346"/>
              <a:ext cx="568646" cy="80899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The Orange Raspberry Powder image">
              <a:extLst>
                <a:ext uri="{FF2B5EF4-FFF2-40B4-BE49-F238E27FC236}">
                  <a16:creationId xmlns:a16="http://schemas.microsoft.com/office/drawing/2014/main" id="{8CA73E02-6B09-E6F5-13BF-D37C6BA8990F}"/>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8357594" y="5692160"/>
              <a:ext cx="556738" cy="7901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a:extLst>
              <a:ext uri="{FF2B5EF4-FFF2-40B4-BE49-F238E27FC236}">
                <a16:creationId xmlns:a16="http://schemas.microsoft.com/office/drawing/2014/main" id="{F8731D14-F909-2372-2D96-6F4A40F6DD12}"/>
              </a:ext>
            </a:extLst>
          </p:cNvPr>
          <p:cNvGrpSpPr/>
          <p:nvPr/>
        </p:nvGrpSpPr>
        <p:grpSpPr>
          <a:xfrm>
            <a:off x="9050508" y="1698254"/>
            <a:ext cx="2114642" cy="1447557"/>
            <a:chOff x="4780879" y="2109302"/>
            <a:chExt cx="2647894" cy="1812589"/>
          </a:xfrm>
        </p:grpSpPr>
        <p:pic>
          <p:nvPicPr>
            <p:cNvPr id="74" name="Picture 2" descr="A plastic bottle with a blue label&#10;&#10;Description automatically generated">
              <a:extLst>
                <a:ext uri="{FF2B5EF4-FFF2-40B4-BE49-F238E27FC236}">
                  <a16:creationId xmlns:a16="http://schemas.microsoft.com/office/drawing/2014/main" id="{6E84002C-F35D-C670-3BB0-8413031A6CEB}"/>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780879" y="2109302"/>
              <a:ext cx="619721" cy="181258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A plastic bottle with a blue label&#10;&#10;Description automatically generated">
              <a:extLst>
                <a:ext uri="{FF2B5EF4-FFF2-40B4-BE49-F238E27FC236}">
                  <a16:creationId xmlns:a16="http://schemas.microsoft.com/office/drawing/2014/main" id="{31393EDE-2B32-FA80-1FE2-646CF92BFA1A}"/>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5776256" y="2448096"/>
              <a:ext cx="1652517" cy="1135000"/>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Connector 75">
              <a:extLst>
                <a:ext uri="{FF2B5EF4-FFF2-40B4-BE49-F238E27FC236}">
                  <a16:creationId xmlns:a16="http://schemas.microsoft.com/office/drawing/2014/main" id="{4FAB15C4-FD60-82B3-F4B4-8D57A706DECB}"/>
                </a:ext>
              </a:extLst>
            </p:cNvPr>
            <p:cNvCxnSpPr>
              <a:cxnSpLocks/>
            </p:cNvCxnSpPr>
            <p:nvPr/>
          </p:nvCxnSpPr>
          <p:spPr>
            <a:xfrm>
              <a:off x="5518598" y="2893087"/>
              <a:ext cx="308044" cy="0"/>
            </a:xfrm>
            <a:prstGeom prst="line">
              <a:avLst/>
            </a:prstGeom>
            <a:ln w="12700">
              <a:solidFill>
                <a:srgbClr val="013459"/>
              </a:solidFill>
              <a:headEnd type="ova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34E7ECB-FD96-33DA-4E93-43A323A461BE}"/>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sp>
        <p:nvSpPr>
          <p:cNvPr id="10" name="Text Placeholder 4">
            <a:extLst>
              <a:ext uri="{FF2B5EF4-FFF2-40B4-BE49-F238E27FC236}">
                <a16:creationId xmlns:a16="http://schemas.microsoft.com/office/drawing/2014/main" id="{7BC7FAD2-1B50-1C69-6089-60A41374A2A6}"/>
              </a:ext>
            </a:extLst>
          </p:cNvPr>
          <p:cNvSpPr txBox="1">
            <a:spLocks/>
          </p:cNvSpPr>
          <p:nvPr/>
        </p:nvSpPr>
        <p:spPr>
          <a:xfrm>
            <a:off x="4265535" y="1219200"/>
            <a:ext cx="3657595" cy="2103119"/>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Plastic-free Portfolio</a:t>
            </a:r>
          </a:p>
        </p:txBody>
      </p:sp>
      <p:pic>
        <p:nvPicPr>
          <p:cNvPr id="13" name="Picture 12" descr="A close up of a can of soda&#10;&#10;Description automatically generated">
            <a:extLst>
              <a:ext uri="{FF2B5EF4-FFF2-40B4-BE49-F238E27FC236}">
                <a16:creationId xmlns:a16="http://schemas.microsoft.com/office/drawing/2014/main" id="{7488F743-E5F1-61E1-333A-879179C4783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12217" y="1767814"/>
            <a:ext cx="542025" cy="1345454"/>
          </a:xfrm>
          <a:prstGeom prst="rect">
            <a:avLst/>
          </a:prstGeom>
        </p:spPr>
      </p:pic>
      <p:pic>
        <p:nvPicPr>
          <p:cNvPr id="14" name="Picture 6" descr="Amazon.com: Aquafina - Botellas de agua y aluminio, 16 fl oz, 6 botellas :  Comida Gourmet y Alimentos">
            <a:extLst>
              <a:ext uri="{FF2B5EF4-FFF2-40B4-BE49-F238E27FC236}">
                <a16:creationId xmlns:a16="http://schemas.microsoft.com/office/drawing/2014/main" id="{946C7D58-6471-25F4-4149-141BB2206BE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468713" y="1752374"/>
            <a:ext cx="648312" cy="13538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ue and black logo&#10;&#10;Description automatically generated">
            <a:extLst>
              <a:ext uri="{FF2B5EF4-FFF2-40B4-BE49-F238E27FC236}">
                <a16:creationId xmlns:a16="http://schemas.microsoft.com/office/drawing/2014/main" id="{0A0799F8-2F12-3D37-4C2E-0A6B8389E467}"/>
              </a:ext>
            </a:extLst>
          </p:cNvPr>
          <p:cNvPicPr>
            <a:picLocks noChangeAspect="1"/>
          </p:cNvPicPr>
          <p:nvPr/>
        </p:nvPicPr>
        <p:blipFill rotWithShape="1">
          <a:blip r:embed="rId20"/>
          <a:srcRect t="37176" b="-670"/>
          <a:stretch>
            <a:fillRect/>
          </a:stretch>
        </p:blipFill>
        <p:spPr>
          <a:xfrm>
            <a:off x="8601049" y="48801"/>
            <a:ext cx="3590951" cy="1649453"/>
          </a:xfrm>
          <a:prstGeom prst="rect">
            <a:avLst/>
          </a:prstGeom>
        </p:spPr>
      </p:pic>
      <p:pic>
        <p:nvPicPr>
          <p:cNvPr id="20" name="Picture 19" descr="A green can of soda&#10;&#10;Description automatically generated">
            <a:extLst>
              <a:ext uri="{FF2B5EF4-FFF2-40B4-BE49-F238E27FC236}">
                <a16:creationId xmlns:a16="http://schemas.microsoft.com/office/drawing/2014/main" id="{C0755CF3-F2A4-6C62-C3B2-5710CB3188A1}"/>
              </a:ext>
            </a:extLst>
          </p:cNvPr>
          <p:cNvPicPr>
            <a:picLocks noChangeAspect="1"/>
          </p:cNvPicPr>
          <p:nvPr/>
        </p:nvPicPr>
        <p:blipFill rotWithShape="1">
          <a:blip r:embed="rId21"/>
          <a:srcRect l="26242" r="26957"/>
          <a:stretch/>
        </p:blipFill>
        <p:spPr>
          <a:xfrm>
            <a:off x="5790507" y="1741742"/>
            <a:ext cx="648313" cy="1385253"/>
          </a:xfrm>
          <a:prstGeom prst="rect">
            <a:avLst/>
          </a:prstGeom>
        </p:spPr>
      </p:pic>
      <p:sp>
        <p:nvSpPr>
          <p:cNvPr id="28" name="Text Placeholder 4">
            <a:extLst>
              <a:ext uri="{FF2B5EF4-FFF2-40B4-BE49-F238E27FC236}">
                <a16:creationId xmlns:a16="http://schemas.microsoft.com/office/drawing/2014/main" id="{5194A297-7EC5-0924-0B84-03DFEBE10C51}"/>
              </a:ext>
            </a:extLst>
          </p:cNvPr>
          <p:cNvSpPr txBox="1">
            <a:spLocks/>
          </p:cNvSpPr>
          <p:nvPr/>
        </p:nvSpPr>
        <p:spPr>
          <a:xfrm>
            <a:off x="8226825" y="1219200"/>
            <a:ext cx="3657595" cy="2103119"/>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Recycled Content</a:t>
            </a:r>
            <a:endParaRPr lang="en-US" sz="1400" b="0">
              <a:solidFill>
                <a:srgbClr val="013459"/>
              </a:solidFill>
            </a:endParaRPr>
          </a:p>
        </p:txBody>
      </p:sp>
      <p:grpSp>
        <p:nvGrpSpPr>
          <p:cNvPr id="15" name="Group 14">
            <a:extLst>
              <a:ext uri="{FF2B5EF4-FFF2-40B4-BE49-F238E27FC236}">
                <a16:creationId xmlns:a16="http://schemas.microsoft.com/office/drawing/2014/main" id="{D2AB129B-0ED5-C8A8-7DF4-687F2FB08E09}"/>
              </a:ext>
            </a:extLst>
          </p:cNvPr>
          <p:cNvGrpSpPr/>
          <p:nvPr/>
        </p:nvGrpSpPr>
        <p:grpSpPr>
          <a:xfrm>
            <a:off x="9072092" y="1705509"/>
            <a:ext cx="2114642" cy="1447557"/>
            <a:chOff x="4780879" y="2109302"/>
            <a:chExt cx="2647894" cy="1812589"/>
          </a:xfrm>
        </p:grpSpPr>
        <p:pic>
          <p:nvPicPr>
            <p:cNvPr id="16" name="Picture 2" descr="A plastic bottle with a blue label&#10;&#10;Description automatically generated">
              <a:extLst>
                <a:ext uri="{FF2B5EF4-FFF2-40B4-BE49-F238E27FC236}">
                  <a16:creationId xmlns:a16="http://schemas.microsoft.com/office/drawing/2014/main" id="{79AB2B51-9C0C-1431-392F-7551084DFEC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780879" y="2109302"/>
              <a:ext cx="619721" cy="18125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 plastic bottle with a blue label&#10;&#10;Description automatically generated">
              <a:extLst>
                <a:ext uri="{FF2B5EF4-FFF2-40B4-BE49-F238E27FC236}">
                  <a16:creationId xmlns:a16="http://schemas.microsoft.com/office/drawing/2014/main" id="{6583BD57-1D7B-B733-9747-60B4EE228154}"/>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5776256" y="2448096"/>
              <a:ext cx="1652517" cy="11350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11F5E77D-ABA1-EA58-D603-BD2ADE5C56A0}"/>
                </a:ext>
              </a:extLst>
            </p:cNvPr>
            <p:cNvCxnSpPr>
              <a:cxnSpLocks/>
            </p:cNvCxnSpPr>
            <p:nvPr/>
          </p:nvCxnSpPr>
          <p:spPr>
            <a:xfrm>
              <a:off x="5518598" y="2893087"/>
              <a:ext cx="308044" cy="0"/>
            </a:xfrm>
            <a:prstGeom prst="line">
              <a:avLst/>
            </a:prstGeom>
            <a:ln w="12700">
              <a:solidFill>
                <a:srgbClr val="013459"/>
              </a:solidFill>
              <a:head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942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D9719-C455-D86F-B191-004973AE5BBD}"/>
            </a:ext>
          </a:extLst>
        </p:cNvPr>
        <p:cNvGrpSpPr/>
        <p:nvPr/>
      </p:nvGrpSpPr>
      <p:grpSpPr>
        <a:xfrm>
          <a:off x="0" y="0"/>
          <a:ext cx="0" cy="0"/>
          <a:chOff x="0" y="0"/>
          <a:chExt cx="0" cy="0"/>
        </a:xfrm>
      </p:grpSpPr>
      <p:sp>
        <p:nvSpPr>
          <p:cNvPr id="13" name="Text Placeholder 11">
            <a:extLst>
              <a:ext uri="{FF2B5EF4-FFF2-40B4-BE49-F238E27FC236}">
                <a16:creationId xmlns:a16="http://schemas.microsoft.com/office/drawing/2014/main" id="{C79FCDBC-2EEE-EE9E-1AA3-BC57A61FD1DD}"/>
              </a:ext>
            </a:extLst>
          </p:cNvPr>
          <p:cNvSpPr txBox="1">
            <a:spLocks/>
          </p:cNvSpPr>
          <p:nvPr/>
        </p:nvSpPr>
        <p:spPr>
          <a:xfrm>
            <a:off x="8229600" y="2970484"/>
            <a:ext cx="3657595" cy="2480733"/>
          </a:xfrm>
          <a:prstGeom prst="roundRect">
            <a:avLst>
              <a:gd name="adj" fmla="val 2643"/>
            </a:avLst>
          </a:prstGeom>
          <a:solidFill>
            <a:srgbClr val="2B660F"/>
          </a:solidFill>
        </p:spPr>
        <p:txBody>
          <a:bodyPr lIns="182880" tIns="457200" rIns="182880" anchor="t" anchorCtr="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7" name="Text Placeholder 16">
            <a:extLst>
              <a:ext uri="{FF2B5EF4-FFF2-40B4-BE49-F238E27FC236}">
                <a16:creationId xmlns:a16="http://schemas.microsoft.com/office/drawing/2014/main" id="{307F4BDB-F239-D1F4-DD77-ACFD43021FB5}"/>
              </a:ext>
            </a:extLst>
          </p:cNvPr>
          <p:cNvSpPr>
            <a:spLocks noGrp="1"/>
          </p:cNvSpPr>
          <p:nvPr>
            <p:ph type="body" sz="quarter" idx="13"/>
          </p:nvPr>
        </p:nvSpPr>
        <p:spPr>
          <a:xfrm>
            <a:off x="304800" y="1311667"/>
            <a:ext cx="11582400" cy="2209800"/>
          </a:xfrm>
        </p:spPr>
        <p:txBody>
          <a:bodyPr/>
          <a:lstStyle/>
          <a:p>
            <a:r>
              <a:rPr lang="en-US">
                <a:solidFill>
                  <a:srgbClr val="5D910D"/>
                </a:solidFill>
              </a:rPr>
              <a:t>CAPABILITIES TO UNLOCK </a:t>
            </a:r>
            <a:br>
              <a:rPr lang="en-US">
                <a:solidFill>
                  <a:srgbClr val="2B660F"/>
                </a:solidFill>
              </a:rPr>
            </a:br>
            <a:r>
              <a:rPr lang="en-US">
                <a:solidFill>
                  <a:srgbClr val="2B660F"/>
                </a:solidFill>
              </a:rPr>
              <a:t>CUSTOMER GROWTH.</a:t>
            </a:r>
          </a:p>
        </p:txBody>
      </p:sp>
      <p:sp>
        <p:nvSpPr>
          <p:cNvPr id="15" name="Title 14">
            <a:extLst>
              <a:ext uri="{FF2B5EF4-FFF2-40B4-BE49-F238E27FC236}">
                <a16:creationId xmlns:a16="http://schemas.microsoft.com/office/drawing/2014/main" id="{DDCCF237-DC25-2D64-3B7E-95ED8FD41BE5}"/>
              </a:ext>
            </a:extLst>
          </p:cNvPr>
          <p:cNvSpPr>
            <a:spLocks noGrp="1"/>
          </p:cNvSpPr>
          <p:nvPr>
            <p:ph type="title"/>
          </p:nvPr>
        </p:nvSpPr>
        <p:spPr>
          <a:xfrm>
            <a:off x="304799" y="248594"/>
            <a:ext cx="11582401" cy="475306"/>
          </a:xfrm>
        </p:spPr>
        <p:txBody>
          <a:bodyPr/>
          <a:lstStyle/>
          <a:p>
            <a:r>
              <a:rPr lang="en-US">
                <a:solidFill>
                  <a:srgbClr val="5D910D"/>
                </a:solidFill>
              </a:rPr>
              <a:t>USE THIS TOOLKIT TO </a:t>
            </a:r>
            <a:r>
              <a:rPr lang="en-US">
                <a:solidFill>
                  <a:srgbClr val="2B660F"/>
                </a:solidFill>
              </a:rPr>
              <a:t>GAIN…</a:t>
            </a:r>
          </a:p>
        </p:txBody>
      </p:sp>
      <p:sp>
        <p:nvSpPr>
          <p:cNvPr id="6" name="Text Placeholder 11">
            <a:extLst>
              <a:ext uri="{FF2B5EF4-FFF2-40B4-BE49-F238E27FC236}">
                <a16:creationId xmlns:a16="http://schemas.microsoft.com/office/drawing/2014/main" id="{CBDA09E3-141B-865E-A952-24E9863A441F}"/>
              </a:ext>
            </a:extLst>
          </p:cNvPr>
          <p:cNvSpPr txBox="1">
            <a:spLocks/>
          </p:cNvSpPr>
          <p:nvPr/>
        </p:nvSpPr>
        <p:spPr>
          <a:xfrm>
            <a:off x="304800" y="2970484"/>
            <a:ext cx="3657595" cy="2480733"/>
          </a:xfrm>
          <a:prstGeom prst="roundRect">
            <a:avLst>
              <a:gd name="adj" fmla="val 2643"/>
            </a:avLst>
          </a:prstGeom>
          <a:solidFill>
            <a:srgbClr val="2B660F"/>
          </a:solidFill>
        </p:spPr>
        <p:txBody>
          <a:bodyPr lIns="182880" tIns="457200" rIns="182880" anchor="t" anchorCtr="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Text Placeholder 11">
            <a:extLst>
              <a:ext uri="{FF2B5EF4-FFF2-40B4-BE49-F238E27FC236}">
                <a16:creationId xmlns:a16="http://schemas.microsoft.com/office/drawing/2014/main" id="{883471B7-8546-57BC-B73A-90A5CFC9A916}"/>
              </a:ext>
            </a:extLst>
          </p:cNvPr>
          <p:cNvSpPr txBox="1">
            <a:spLocks/>
          </p:cNvSpPr>
          <p:nvPr/>
        </p:nvSpPr>
        <p:spPr>
          <a:xfrm>
            <a:off x="4267200" y="2970484"/>
            <a:ext cx="3657595" cy="2480733"/>
          </a:xfrm>
          <a:prstGeom prst="roundRect">
            <a:avLst>
              <a:gd name="adj" fmla="val 2643"/>
            </a:avLst>
          </a:prstGeom>
          <a:solidFill>
            <a:srgbClr val="2B660F"/>
          </a:solidFill>
        </p:spPr>
        <p:txBody>
          <a:bodyPr lIns="182880" tIns="457200" rIns="182880" anchor="t" anchorCtr="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4" name="Picture 13">
            <a:extLst>
              <a:ext uri="{FF2B5EF4-FFF2-40B4-BE49-F238E27FC236}">
                <a16:creationId xmlns:a16="http://schemas.microsoft.com/office/drawing/2014/main" id="{938F0505-C9DC-1D78-F6C3-C776AF2D73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29601" y="2970484"/>
            <a:ext cx="3657594" cy="2480733"/>
          </a:xfrm>
          <a:prstGeom prst="roundRect">
            <a:avLst>
              <a:gd name="adj" fmla="val 2523"/>
            </a:avLst>
          </a:prstGeom>
        </p:spPr>
      </p:pic>
      <p:sp>
        <p:nvSpPr>
          <p:cNvPr id="19" name="Title 14">
            <a:extLst>
              <a:ext uri="{FF2B5EF4-FFF2-40B4-BE49-F238E27FC236}">
                <a16:creationId xmlns:a16="http://schemas.microsoft.com/office/drawing/2014/main" id="{A73FE91B-B766-3E84-C308-A2DBC5C783A9}"/>
              </a:ext>
            </a:extLst>
          </p:cNvPr>
          <p:cNvSpPr txBox="1">
            <a:spLocks/>
          </p:cNvSpPr>
          <p:nvPr/>
        </p:nvSpPr>
        <p:spPr>
          <a:xfrm>
            <a:off x="8229596"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chemeClr val="bg1"/>
                </a:solidFill>
              </a:rPr>
              <a:t>Tools &amp; resources</a:t>
            </a:r>
          </a:p>
        </p:txBody>
      </p:sp>
      <p:pic>
        <p:nvPicPr>
          <p:cNvPr id="22" name="Picture 21">
            <a:extLst>
              <a:ext uri="{FF2B5EF4-FFF2-40B4-BE49-F238E27FC236}">
                <a16:creationId xmlns:a16="http://schemas.microsoft.com/office/drawing/2014/main" id="{07D3783A-5506-AABF-CBE3-C0D1FC3C4C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67196" y="2970484"/>
            <a:ext cx="3668896" cy="2480733"/>
          </a:xfrm>
          <a:prstGeom prst="roundRect">
            <a:avLst>
              <a:gd name="adj" fmla="val 2464"/>
            </a:avLst>
          </a:prstGeom>
        </p:spPr>
      </p:pic>
      <p:sp>
        <p:nvSpPr>
          <p:cNvPr id="23" name="Title 14">
            <a:extLst>
              <a:ext uri="{FF2B5EF4-FFF2-40B4-BE49-F238E27FC236}">
                <a16:creationId xmlns:a16="http://schemas.microsoft.com/office/drawing/2014/main" id="{211A5862-BB68-F2E6-E6AF-1E4FD9DE560E}"/>
              </a:ext>
            </a:extLst>
          </p:cNvPr>
          <p:cNvSpPr txBox="1">
            <a:spLocks/>
          </p:cNvSpPr>
          <p:nvPr/>
        </p:nvSpPr>
        <p:spPr>
          <a:xfrm>
            <a:off x="4278493"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chemeClr val="bg1"/>
                </a:solidFill>
              </a:rPr>
              <a:t>SELL STORY</a:t>
            </a:r>
          </a:p>
        </p:txBody>
      </p:sp>
      <p:grpSp>
        <p:nvGrpSpPr>
          <p:cNvPr id="24" name="Group 23">
            <a:extLst>
              <a:ext uri="{FF2B5EF4-FFF2-40B4-BE49-F238E27FC236}">
                <a16:creationId xmlns:a16="http://schemas.microsoft.com/office/drawing/2014/main" id="{58559B33-1B8C-6DA6-461D-ADC092B3710C}"/>
              </a:ext>
            </a:extLst>
          </p:cNvPr>
          <p:cNvGrpSpPr/>
          <p:nvPr/>
        </p:nvGrpSpPr>
        <p:grpSpPr>
          <a:xfrm>
            <a:off x="652253" y="3647026"/>
            <a:ext cx="2962688" cy="924415"/>
            <a:chOff x="240254" y="4551178"/>
            <a:chExt cx="4742218" cy="1479662"/>
          </a:xfrm>
        </p:grpSpPr>
        <p:grpSp>
          <p:nvGrpSpPr>
            <p:cNvPr id="25" name="Group 24">
              <a:extLst>
                <a:ext uri="{FF2B5EF4-FFF2-40B4-BE49-F238E27FC236}">
                  <a16:creationId xmlns:a16="http://schemas.microsoft.com/office/drawing/2014/main" id="{5A9A6AC4-A958-CC80-A617-93B8F1A7F2FD}"/>
                </a:ext>
              </a:extLst>
            </p:cNvPr>
            <p:cNvGrpSpPr/>
            <p:nvPr/>
          </p:nvGrpSpPr>
          <p:grpSpPr>
            <a:xfrm>
              <a:off x="240254" y="4551178"/>
              <a:ext cx="1479662" cy="1479662"/>
              <a:chOff x="2776167" y="5490979"/>
              <a:chExt cx="1479662" cy="1479662"/>
            </a:xfrm>
          </p:grpSpPr>
          <p:sp>
            <p:nvSpPr>
              <p:cNvPr id="32" name="Rounded Rectangle 31">
                <a:extLst>
                  <a:ext uri="{FF2B5EF4-FFF2-40B4-BE49-F238E27FC236}">
                    <a16:creationId xmlns:a16="http://schemas.microsoft.com/office/drawing/2014/main" id="{C71FBABE-FAE4-BA62-168A-E8C233AA6245}"/>
                  </a:ext>
                </a:extLst>
              </p:cNvPr>
              <p:cNvSpPr/>
              <p:nvPr/>
            </p:nvSpPr>
            <p:spPr>
              <a:xfrm>
                <a:off x="2776167" y="5490979"/>
                <a:ext cx="1479662" cy="1479662"/>
              </a:xfrm>
              <a:prstGeom prst="roundRect">
                <a:avLst>
                  <a:gd name="adj" fmla="val 7512"/>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logo of a leaf in a circle&#10;&#10;Description automatically generated">
                <a:extLst>
                  <a:ext uri="{FF2B5EF4-FFF2-40B4-BE49-F238E27FC236}">
                    <a16:creationId xmlns:a16="http://schemas.microsoft.com/office/drawing/2014/main" id="{AB3A221A-D8CC-E44B-45E1-F35FA655C0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38462" y="5603622"/>
                <a:ext cx="1155073" cy="1254378"/>
              </a:xfrm>
              <a:prstGeom prst="rect">
                <a:avLst/>
              </a:prstGeom>
            </p:spPr>
          </p:pic>
        </p:grpSp>
        <p:grpSp>
          <p:nvGrpSpPr>
            <p:cNvPr id="26" name="Group 25">
              <a:extLst>
                <a:ext uri="{FF2B5EF4-FFF2-40B4-BE49-F238E27FC236}">
                  <a16:creationId xmlns:a16="http://schemas.microsoft.com/office/drawing/2014/main" id="{602108F5-ACDA-2FB8-42F7-830610F18DBC}"/>
                </a:ext>
              </a:extLst>
            </p:cNvPr>
            <p:cNvGrpSpPr/>
            <p:nvPr/>
          </p:nvGrpSpPr>
          <p:grpSpPr>
            <a:xfrm>
              <a:off x="3502810" y="4551178"/>
              <a:ext cx="1479662" cy="1479662"/>
              <a:chOff x="6716552" y="5490979"/>
              <a:chExt cx="1479662" cy="1479662"/>
            </a:xfrm>
          </p:grpSpPr>
          <p:sp>
            <p:nvSpPr>
              <p:cNvPr id="30" name="Rounded Rectangle 29">
                <a:extLst>
                  <a:ext uri="{FF2B5EF4-FFF2-40B4-BE49-F238E27FC236}">
                    <a16:creationId xmlns:a16="http://schemas.microsoft.com/office/drawing/2014/main" id="{25E497F9-980D-3454-BB74-FB4E8824AAE6}"/>
                  </a:ext>
                </a:extLst>
              </p:cNvPr>
              <p:cNvSpPr/>
              <p:nvPr/>
            </p:nvSpPr>
            <p:spPr>
              <a:xfrm>
                <a:off x="6716552" y="5490979"/>
                <a:ext cx="1479662" cy="1479662"/>
              </a:xfrm>
              <a:prstGeom prst="roundRect">
                <a:avLst>
                  <a:gd name="adj" fmla="val 7512"/>
                </a:avLst>
              </a:prstGeom>
              <a:solidFill>
                <a:srgbClr val="ED6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logo of a hand and a globe&#10;&#10;Description automatically generated">
                <a:extLst>
                  <a:ext uri="{FF2B5EF4-FFF2-40B4-BE49-F238E27FC236}">
                    <a16:creationId xmlns:a16="http://schemas.microsoft.com/office/drawing/2014/main" id="{1AB6345C-61D4-C43A-D1F6-BFF8B37D2C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78847" y="5603622"/>
                <a:ext cx="1155073" cy="1254378"/>
              </a:xfrm>
              <a:prstGeom prst="rect">
                <a:avLst/>
              </a:prstGeom>
            </p:spPr>
          </p:pic>
        </p:grpSp>
        <p:grpSp>
          <p:nvGrpSpPr>
            <p:cNvPr id="27" name="Group 26">
              <a:extLst>
                <a:ext uri="{FF2B5EF4-FFF2-40B4-BE49-F238E27FC236}">
                  <a16:creationId xmlns:a16="http://schemas.microsoft.com/office/drawing/2014/main" id="{3B5F68DC-27F6-2787-097C-E2EE6F42751C}"/>
                </a:ext>
              </a:extLst>
            </p:cNvPr>
            <p:cNvGrpSpPr/>
            <p:nvPr/>
          </p:nvGrpSpPr>
          <p:grpSpPr>
            <a:xfrm>
              <a:off x="1871532" y="4551178"/>
              <a:ext cx="1479662" cy="1479662"/>
              <a:chOff x="4746360" y="5490979"/>
              <a:chExt cx="1479662" cy="1479662"/>
            </a:xfrm>
          </p:grpSpPr>
          <p:sp>
            <p:nvSpPr>
              <p:cNvPr id="28" name="Rounded Rectangle 27">
                <a:extLst>
                  <a:ext uri="{FF2B5EF4-FFF2-40B4-BE49-F238E27FC236}">
                    <a16:creationId xmlns:a16="http://schemas.microsoft.com/office/drawing/2014/main" id="{CB1CF32D-41EF-8FBA-0A53-9E7EE3490DE6}"/>
                  </a:ext>
                </a:extLst>
              </p:cNvPr>
              <p:cNvSpPr/>
              <p:nvPr/>
            </p:nvSpPr>
            <p:spPr>
              <a:xfrm>
                <a:off x="4746360" y="5490979"/>
                <a:ext cx="1479662" cy="1479662"/>
              </a:xfrm>
              <a:prstGeom prst="roundRect">
                <a:avLst>
                  <a:gd name="adj" fmla="val 7512"/>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ue and green windmill with green arrows&#10;&#10;Description automatically generated">
                <a:extLst>
                  <a:ext uri="{FF2B5EF4-FFF2-40B4-BE49-F238E27FC236}">
                    <a16:creationId xmlns:a16="http://schemas.microsoft.com/office/drawing/2014/main" id="{2DA772B3-3EE4-BEDA-8500-3919D60673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8655" y="5603622"/>
                <a:ext cx="1155072" cy="1254377"/>
              </a:xfrm>
              <a:prstGeom prst="rect">
                <a:avLst/>
              </a:prstGeom>
            </p:spPr>
          </p:pic>
        </p:grpSp>
      </p:grpSp>
      <p:sp>
        <p:nvSpPr>
          <p:cNvPr id="34" name="Title 14">
            <a:extLst>
              <a:ext uri="{FF2B5EF4-FFF2-40B4-BE49-F238E27FC236}">
                <a16:creationId xmlns:a16="http://schemas.microsoft.com/office/drawing/2014/main" id="{C1F3A11E-171D-85A0-BA78-346DCBFA19A4}"/>
              </a:ext>
            </a:extLst>
          </p:cNvPr>
          <p:cNvSpPr txBox="1">
            <a:spLocks/>
          </p:cNvSpPr>
          <p:nvPr/>
        </p:nvSpPr>
        <p:spPr>
          <a:xfrm>
            <a:off x="316089"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chemeClr val="bg1"/>
                </a:solidFill>
              </a:rPr>
              <a:t>STRATEGY</a:t>
            </a:r>
          </a:p>
        </p:txBody>
      </p:sp>
      <p:pic>
        <p:nvPicPr>
          <p:cNvPr id="5" name="Picture 4">
            <a:extLst>
              <a:ext uri="{FF2B5EF4-FFF2-40B4-BE49-F238E27FC236}">
                <a16:creationId xmlns:a16="http://schemas.microsoft.com/office/drawing/2014/main" id="{AE16E5A3-72B8-ADC5-2C3F-A13400487A9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grpSp>
        <p:nvGrpSpPr>
          <p:cNvPr id="7" name="Group 6">
            <a:extLst>
              <a:ext uri="{FF2B5EF4-FFF2-40B4-BE49-F238E27FC236}">
                <a16:creationId xmlns:a16="http://schemas.microsoft.com/office/drawing/2014/main" id="{213109B2-E94C-D7BA-129E-5B0FA91678E2}"/>
              </a:ext>
            </a:extLst>
          </p:cNvPr>
          <p:cNvGrpSpPr/>
          <p:nvPr/>
        </p:nvGrpSpPr>
        <p:grpSpPr>
          <a:xfrm>
            <a:off x="10590414" y="0"/>
            <a:ext cx="1601585" cy="374073"/>
            <a:chOff x="10590414" y="-1"/>
            <a:chExt cx="1601585" cy="374073"/>
          </a:xfrm>
          <a:solidFill>
            <a:srgbClr val="EC9F0B"/>
          </a:solidFill>
        </p:grpSpPr>
        <p:grpSp>
          <p:nvGrpSpPr>
            <p:cNvPr id="8" name="Group 7">
              <a:extLst>
                <a:ext uri="{FF2B5EF4-FFF2-40B4-BE49-F238E27FC236}">
                  <a16:creationId xmlns:a16="http://schemas.microsoft.com/office/drawing/2014/main" id="{CC9F7A60-02F9-13D3-B6D8-BBACC1BB760B}"/>
                </a:ext>
              </a:extLst>
            </p:cNvPr>
            <p:cNvGrpSpPr/>
            <p:nvPr/>
          </p:nvGrpSpPr>
          <p:grpSpPr>
            <a:xfrm>
              <a:off x="10590414" y="-1"/>
              <a:ext cx="1601585" cy="374073"/>
              <a:chOff x="10590414" y="-1"/>
              <a:chExt cx="1601585" cy="374073"/>
            </a:xfrm>
            <a:grpFill/>
          </p:grpSpPr>
          <p:sp>
            <p:nvSpPr>
              <p:cNvPr id="10" name="Rounded Rectangle 9">
                <a:extLst>
                  <a:ext uri="{FF2B5EF4-FFF2-40B4-BE49-F238E27FC236}">
                    <a16:creationId xmlns:a16="http://schemas.microsoft.com/office/drawing/2014/main" id="{8DFF3149-EAA0-AD22-B859-6DC7A73B9393}"/>
                  </a:ext>
                </a:extLst>
              </p:cNvPr>
              <p:cNvSpPr/>
              <p:nvPr/>
            </p:nvSpPr>
            <p:spPr>
              <a:xfrm>
                <a:off x="10590414" y="-1"/>
                <a:ext cx="1601585" cy="3740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C8059A-28EF-DED6-15B9-1FCF776DD521}"/>
                  </a:ext>
                </a:extLst>
              </p:cNvPr>
              <p:cNvSpPr/>
              <p:nvPr/>
            </p:nvSpPr>
            <p:spPr>
              <a:xfrm>
                <a:off x="11776363" y="0"/>
                <a:ext cx="415636" cy="3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9A8C93-B3F2-25E7-4053-02E2E808E35D}"/>
                  </a:ext>
                </a:extLst>
              </p:cNvPr>
              <p:cNvSpPr/>
              <p:nvPr/>
            </p:nvSpPr>
            <p:spPr>
              <a:xfrm>
                <a:off x="10590414" y="0"/>
                <a:ext cx="415636"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17505BF-C40B-A007-2299-458E8E6D5628}"/>
                </a:ext>
              </a:extLst>
            </p:cNvPr>
            <p:cNvSpPr txBox="1"/>
            <p:nvPr/>
          </p:nvSpPr>
          <p:spPr>
            <a:xfrm>
              <a:off x="10698193" y="98857"/>
              <a:ext cx="1493806" cy="182881"/>
            </a:xfrm>
            <a:prstGeom prst="rect">
              <a:avLst/>
            </a:prstGeom>
            <a:grpFill/>
          </p:spPr>
          <p:txBody>
            <a:bodyPr wrap="square" lIns="0" tIns="0" rIns="0" bIns="0">
              <a:spAutoFit/>
            </a:bodyPr>
            <a:lstStyle/>
            <a:p>
              <a:pPr marL="0" indent="0" algn="l">
                <a:buNone/>
              </a:pPr>
              <a:r>
                <a:rPr lang="en-US" sz="1200" i="0">
                  <a:solidFill>
                    <a:schemeClr val="bg1"/>
                  </a:solidFill>
                  <a:latin typeface="Gilroy Medium" panose="00000600000000000000" pitchFamily="50" charset="0"/>
                  <a:cs typeface="Arial" panose="020B0604020202020204" pitchFamily="34" charset="0"/>
                </a:rPr>
                <a:t>INTERNAL USE ONLY</a:t>
              </a:r>
            </a:p>
          </p:txBody>
        </p:sp>
      </p:grpSp>
    </p:spTree>
    <p:extLst>
      <p:ext uri="{BB962C8B-B14F-4D97-AF65-F5344CB8AC3E}">
        <p14:creationId xmlns:p14="http://schemas.microsoft.com/office/powerpoint/2010/main" val="240136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35699"/>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7BC7FAD2-1B50-1C69-6089-60A41374A2A6}"/>
              </a:ext>
            </a:extLst>
          </p:cNvPr>
          <p:cNvSpPr txBox="1">
            <a:spLocks/>
          </p:cNvSpPr>
          <p:nvPr/>
        </p:nvSpPr>
        <p:spPr>
          <a:xfrm>
            <a:off x="4265535" y="1219200"/>
            <a:ext cx="3657595" cy="4419600"/>
          </a:xfrm>
          <a:prstGeom prst="roundRect">
            <a:avLst>
              <a:gd name="adj" fmla="val 2643"/>
            </a:avLst>
          </a:prstGeom>
          <a:solidFill>
            <a:srgbClr val="3680CF"/>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Reuse</a:t>
            </a:r>
          </a:p>
        </p:txBody>
      </p:sp>
      <p:sp>
        <p:nvSpPr>
          <p:cNvPr id="28" name="Text Placeholder 4">
            <a:extLst>
              <a:ext uri="{FF2B5EF4-FFF2-40B4-BE49-F238E27FC236}">
                <a16:creationId xmlns:a16="http://schemas.microsoft.com/office/drawing/2014/main" id="{5194A297-7EC5-0924-0B84-03DFEBE10C51}"/>
              </a:ext>
            </a:extLst>
          </p:cNvPr>
          <p:cNvSpPr txBox="1">
            <a:spLocks/>
          </p:cNvSpPr>
          <p:nvPr/>
        </p:nvSpPr>
        <p:spPr>
          <a:xfrm>
            <a:off x="8226825" y="1219200"/>
            <a:ext cx="3657595" cy="4419600"/>
          </a:xfrm>
          <a:prstGeom prst="roundRect">
            <a:avLst>
              <a:gd name="adj" fmla="val 2643"/>
            </a:avLst>
          </a:prstGeom>
          <a:solidFill>
            <a:srgbClr val="3680CF"/>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Reinvent</a:t>
            </a:r>
            <a:endParaRPr lang="en-US" sz="1400" b="0">
              <a:solidFill>
                <a:srgbClr val="013459"/>
              </a:solidFill>
            </a:endParaRPr>
          </a:p>
        </p:txBody>
      </p:sp>
      <p:sp>
        <p:nvSpPr>
          <p:cNvPr id="66" name="Text Placeholder 4">
            <a:extLst>
              <a:ext uri="{FF2B5EF4-FFF2-40B4-BE49-F238E27FC236}">
                <a16:creationId xmlns:a16="http://schemas.microsoft.com/office/drawing/2014/main" id="{BCAAB1B8-F59D-366A-D8A8-454DA5B313A3}"/>
              </a:ext>
            </a:extLst>
          </p:cNvPr>
          <p:cNvSpPr txBox="1">
            <a:spLocks/>
          </p:cNvSpPr>
          <p:nvPr/>
        </p:nvSpPr>
        <p:spPr>
          <a:xfrm>
            <a:off x="305912" y="1219200"/>
            <a:ext cx="3657595" cy="4419600"/>
          </a:xfrm>
          <a:prstGeom prst="roundRect">
            <a:avLst>
              <a:gd name="adj" fmla="val 2643"/>
            </a:avLst>
          </a:prstGeom>
          <a:solidFill>
            <a:srgbClr val="3680CF"/>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Reduce</a:t>
            </a:r>
          </a:p>
        </p:txBody>
      </p:sp>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9661004"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A5CBEE"/>
                </a:solidFill>
              </a:rPr>
              <a:t>OUR SUSTAINABLE PACKAGING </a:t>
            </a:r>
            <a:br>
              <a:rPr lang="en-US">
                <a:solidFill>
                  <a:srgbClr val="A5CBEE"/>
                </a:solidFill>
              </a:rPr>
            </a:br>
            <a:r>
              <a:rPr lang="en-US">
                <a:solidFill>
                  <a:srgbClr val="A5CBEE"/>
                </a:solidFill>
              </a:rPr>
              <a:t>VISION – KEY MARKETS</a:t>
            </a:r>
          </a:p>
          <a:p>
            <a:pPr>
              <a:lnSpc>
                <a:spcPts val="2900"/>
              </a:lnSpc>
            </a:pPr>
            <a:endParaRPr lang="en-US">
              <a:solidFill>
                <a:srgbClr val="A5CBEE"/>
              </a:solidFill>
            </a:endParaRPr>
          </a:p>
        </p:txBody>
      </p:sp>
      <p:sp>
        <p:nvSpPr>
          <p:cNvPr id="3" name="Title 27">
            <a:extLst>
              <a:ext uri="{FF2B5EF4-FFF2-40B4-BE49-F238E27FC236}">
                <a16:creationId xmlns:a16="http://schemas.microsoft.com/office/drawing/2014/main" id="{B30F3DDC-5CAA-F7FB-2F53-4CF464E51BAC}"/>
              </a:ext>
            </a:extLst>
          </p:cNvPr>
          <p:cNvSpPr txBox="1">
            <a:spLocks/>
          </p:cNvSpPr>
          <p:nvPr/>
        </p:nvSpPr>
        <p:spPr>
          <a:xfrm>
            <a:off x="686764" y="2722393"/>
            <a:ext cx="2751380"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A5CBEE"/>
                </a:solidFill>
              </a:rPr>
              <a:t>Achieve an average of </a:t>
            </a:r>
            <a:r>
              <a:rPr lang="en-US">
                <a:solidFill>
                  <a:schemeClr val="bg1"/>
                </a:solidFill>
              </a:rPr>
              <a:t>2%</a:t>
            </a:r>
          </a:p>
        </p:txBody>
      </p:sp>
      <p:sp>
        <p:nvSpPr>
          <p:cNvPr id="4" name="Title 27">
            <a:extLst>
              <a:ext uri="{FF2B5EF4-FFF2-40B4-BE49-F238E27FC236}">
                <a16:creationId xmlns:a16="http://schemas.microsoft.com/office/drawing/2014/main" id="{83B30E08-F3CF-5645-FE53-2E49CE07084A}"/>
              </a:ext>
            </a:extLst>
          </p:cNvPr>
          <p:cNvSpPr txBox="1">
            <a:spLocks/>
          </p:cNvSpPr>
          <p:nvPr/>
        </p:nvSpPr>
        <p:spPr>
          <a:xfrm>
            <a:off x="686765" y="3714150"/>
            <a:ext cx="2751380" cy="4846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600" cap="none">
                <a:solidFill>
                  <a:schemeClr val="bg1"/>
                </a:solidFill>
                <a:latin typeface="+mn-lt"/>
              </a:rPr>
              <a:t>year-over-year reduction </a:t>
            </a:r>
            <a:br>
              <a:rPr lang="en-US" sz="1600" cap="none">
                <a:solidFill>
                  <a:schemeClr val="bg1"/>
                </a:solidFill>
                <a:latin typeface="+mn-lt"/>
              </a:rPr>
            </a:br>
            <a:r>
              <a:rPr lang="en-US" sz="1600" cap="none">
                <a:solidFill>
                  <a:schemeClr val="bg1"/>
                </a:solidFill>
                <a:latin typeface="+mn-lt"/>
              </a:rPr>
              <a:t>in our absolute tonnage of virgin plastic through 2030</a:t>
            </a:r>
            <a:r>
              <a:rPr lang="en-US" sz="1600" cap="none" baseline="30000">
                <a:solidFill>
                  <a:schemeClr val="bg1"/>
                </a:solidFill>
                <a:latin typeface="+mn-lt"/>
              </a:rPr>
              <a:t>1</a:t>
            </a:r>
          </a:p>
          <a:p>
            <a:pPr>
              <a:lnSpc>
                <a:spcPct val="100000"/>
              </a:lnSpc>
            </a:pPr>
            <a:endParaRPr lang="en-US" sz="1600" cap="none">
              <a:solidFill>
                <a:schemeClr val="bg1"/>
              </a:solidFill>
              <a:latin typeface="+mn-lt"/>
            </a:endParaRPr>
          </a:p>
        </p:txBody>
      </p:sp>
      <p:sp>
        <p:nvSpPr>
          <p:cNvPr id="34" name="Title 27">
            <a:extLst>
              <a:ext uri="{FF2B5EF4-FFF2-40B4-BE49-F238E27FC236}">
                <a16:creationId xmlns:a16="http://schemas.microsoft.com/office/drawing/2014/main" id="{B166071E-FCDB-2D15-F9C5-93CB4963DB93}"/>
              </a:ext>
            </a:extLst>
          </p:cNvPr>
          <p:cNvSpPr txBox="1">
            <a:spLocks/>
          </p:cNvSpPr>
          <p:nvPr/>
        </p:nvSpPr>
        <p:spPr>
          <a:xfrm>
            <a:off x="4647220" y="2722393"/>
            <a:ext cx="2751380"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A5CBEE"/>
                </a:solidFill>
              </a:rPr>
              <a:t>Use</a:t>
            </a:r>
            <a:br>
              <a:rPr lang="en-US">
                <a:solidFill>
                  <a:srgbClr val="A5CBEE"/>
                </a:solidFill>
              </a:rPr>
            </a:br>
            <a:r>
              <a:rPr lang="en-US">
                <a:solidFill>
                  <a:schemeClr val="bg1"/>
                </a:solidFill>
              </a:rPr>
              <a:t>40%</a:t>
            </a:r>
          </a:p>
        </p:txBody>
      </p:sp>
      <p:sp>
        <p:nvSpPr>
          <p:cNvPr id="35" name="Title 27">
            <a:extLst>
              <a:ext uri="{FF2B5EF4-FFF2-40B4-BE49-F238E27FC236}">
                <a16:creationId xmlns:a16="http://schemas.microsoft.com/office/drawing/2014/main" id="{33B11CAA-D4C9-1445-920E-1B0EA4C7A2E8}"/>
              </a:ext>
            </a:extLst>
          </p:cNvPr>
          <p:cNvSpPr txBox="1">
            <a:spLocks/>
          </p:cNvSpPr>
          <p:nvPr/>
        </p:nvSpPr>
        <p:spPr>
          <a:xfrm>
            <a:off x="4647221" y="3714150"/>
            <a:ext cx="2751380" cy="4846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600" cap="none">
                <a:solidFill>
                  <a:schemeClr val="bg1"/>
                </a:solidFill>
                <a:latin typeface="+mn-lt"/>
              </a:rPr>
              <a:t>or greater recycled content in our plastic packaging</a:t>
            </a:r>
          </a:p>
          <a:p>
            <a:pPr>
              <a:lnSpc>
                <a:spcPct val="100000"/>
              </a:lnSpc>
            </a:pPr>
            <a:r>
              <a:rPr lang="en-US" sz="1600" cap="none">
                <a:solidFill>
                  <a:schemeClr val="bg1"/>
                </a:solidFill>
                <a:latin typeface="+mn-lt"/>
              </a:rPr>
              <a:t>by 2035 or sooner</a:t>
            </a:r>
            <a:r>
              <a:rPr lang="en-US" sz="1600" cap="none" baseline="30000">
                <a:solidFill>
                  <a:schemeClr val="bg1"/>
                </a:solidFill>
                <a:latin typeface="+mn-lt"/>
              </a:rPr>
              <a:t>1</a:t>
            </a:r>
          </a:p>
        </p:txBody>
      </p:sp>
      <p:sp>
        <p:nvSpPr>
          <p:cNvPr id="47" name="Title 27">
            <a:extLst>
              <a:ext uri="{FF2B5EF4-FFF2-40B4-BE49-F238E27FC236}">
                <a16:creationId xmlns:a16="http://schemas.microsoft.com/office/drawing/2014/main" id="{23733A13-B956-F60D-2947-CD2A1E7E991F}"/>
              </a:ext>
            </a:extLst>
          </p:cNvPr>
          <p:cNvSpPr txBox="1">
            <a:spLocks/>
          </p:cNvSpPr>
          <p:nvPr/>
        </p:nvSpPr>
        <p:spPr>
          <a:xfrm>
            <a:off x="8605732" y="2722393"/>
            <a:ext cx="2751380"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A5CBEE"/>
                </a:solidFill>
              </a:rPr>
              <a:t>ACHIEVE</a:t>
            </a:r>
            <a:br>
              <a:rPr lang="en-US">
                <a:solidFill>
                  <a:srgbClr val="A5CBEE"/>
                </a:solidFill>
              </a:rPr>
            </a:br>
            <a:r>
              <a:rPr lang="en-US">
                <a:solidFill>
                  <a:schemeClr val="bg1"/>
                </a:solidFill>
              </a:rPr>
              <a:t>97%</a:t>
            </a:r>
          </a:p>
        </p:txBody>
      </p:sp>
      <p:sp>
        <p:nvSpPr>
          <p:cNvPr id="49" name="Title 27">
            <a:extLst>
              <a:ext uri="{FF2B5EF4-FFF2-40B4-BE49-F238E27FC236}">
                <a16:creationId xmlns:a16="http://schemas.microsoft.com/office/drawing/2014/main" id="{EDC29221-925C-4D78-4D56-1F52F3E41233}"/>
              </a:ext>
            </a:extLst>
          </p:cNvPr>
          <p:cNvSpPr txBox="1">
            <a:spLocks/>
          </p:cNvSpPr>
          <p:nvPr/>
        </p:nvSpPr>
        <p:spPr>
          <a:xfrm>
            <a:off x="8605733" y="3714150"/>
            <a:ext cx="2751380" cy="4846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ct val="100000"/>
              </a:lnSpc>
            </a:pPr>
            <a:r>
              <a:rPr lang="en-US" sz="1600" cap="none">
                <a:solidFill>
                  <a:schemeClr val="bg1"/>
                </a:solidFill>
                <a:latin typeface="+mn-lt"/>
              </a:rPr>
              <a:t>or greater reusable, recyclable or compostable (RRC)2 packaging by design by 2030 in our primary and secondary packaging in our key packaging markets</a:t>
            </a:r>
          </a:p>
        </p:txBody>
      </p:sp>
      <p:sp>
        <p:nvSpPr>
          <p:cNvPr id="59" name="Footer Placeholder 16">
            <a:extLst>
              <a:ext uri="{FF2B5EF4-FFF2-40B4-BE49-F238E27FC236}">
                <a16:creationId xmlns:a16="http://schemas.microsoft.com/office/drawing/2014/main" id="{F6BE1176-06F8-A510-2844-64E3F13C63F8}"/>
              </a:ext>
            </a:extLst>
          </p:cNvPr>
          <p:cNvSpPr txBox="1">
            <a:spLocks/>
          </p:cNvSpPr>
          <p:nvPr/>
        </p:nvSpPr>
        <p:spPr>
          <a:xfrm>
            <a:off x="304799" y="5876186"/>
            <a:ext cx="5632707" cy="3651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700"/>
              </a:lnSpc>
              <a:spcBef>
                <a:spcPts val="200"/>
              </a:spcBef>
            </a:pPr>
            <a:r>
              <a:rPr lang="en-US" sz="700" b="0">
                <a:solidFill>
                  <a:srgbClr val="A5CBEE"/>
                </a:solidFill>
              </a:rPr>
              <a:t>1 Goal tracks primary plastic packaging in PepsiCo’s key packaging markets. This scope represents more than 80% of PepsiCo’s 2024 global plastic packaging footprint (by weight)</a:t>
            </a:r>
          </a:p>
          <a:p>
            <a:pPr>
              <a:lnSpc>
                <a:spcPts val="700"/>
              </a:lnSpc>
              <a:spcBef>
                <a:spcPts val="200"/>
              </a:spcBef>
            </a:pPr>
            <a:r>
              <a:rPr lang="en-US" sz="700" b="0">
                <a:solidFill>
                  <a:srgbClr val="A5CBEE"/>
                </a:solidFill>
              </a:rPr>
              <a:t>2 Goal tracks primary and secondary packaging in PepsiCo’s key packaging markets. This scope represents more than 85% of PepsiCo’s 2024 global packaging footprint (by weight). Reusable packaging must also be designed to be recyclable or compostable</a:t>
            </a:r>
          </a:p>
        </p:txBody>
      </p:sp>
      <p:pic>
        <p:nvPicPr>
          <p:cNvPr id="12" name="Picture 11">
            <a:extLst>
              <a:ext uri="{FF2B5EF4-FFF2-40B4-BE49-F238E27FC236}">
                <a16:creationId xmlns:a16="http://schemas.microsoft.com/office/drawing/2014/main" id="{D48CC092-8B7E-3C4F-EB33-99A7AD5859D3}"/>
              </a:ext>
            </a:extLst>
          </p:cNvPr>
          <p:cNvPicPr>
            <a:picLocks noChangeAspect="1"/>
          </p:cNvPicPr>
          <p:nvPr/>
        </p:nvPicPr>
        <p:blipFill>
          <a:blip r:embed="rId3"/>
          <a:srcRect/>
          <a:stretch/>
        </p:blipFill>
        <p:spPr>
          <a:xfrm>
            <a:off x="686764" y="2051016"/>
            <a:ext cx="482600" cy="482600"/>
          </a:xfrm>
          <a:prstGeom prst="rect">
            <a:avLst/>
          </a:prstGeom>
        </p:spPr>
      </p:pic>
      <p:pic>
        <p:nvPicPr>
          <p:cNvPr id="13" name="Picture 12">
            <a:extLst>
              <a:ext uri="{FF2B5EF4-FFF2-40B4-BE49-F238E27FC236}">
                <a16:creationId xmlns:a16="http://schemas.microsoft.com/office/drawing/2014/main" id="{6E997D7D-DF78-115D-7072-26A6AE326248}"/>
              </a:ext>
            </a:extLst>
          </p:cNvPr>
          <p:cNvPicPr>
            <a:picLocks noChangeAspect="1"/>
          </p:cNvPicPr>
          <p:nvPr/>
        </p:nvPicPr>
        <p:blipFill>
          <a:blip r:embed="rId4"/>
          <a:srcRect/>
          <a:stretch/>
        </p:blipFill>
        <p:spPr>
          <a:xfrm>
            <a:off x="4594347" y="2069870"/>
            <a:ext cx="508000" cy="495300"/>
          </a:xfrm>
          <a:prstGeom prst="rect">
            <a:avLst/>
          </a:prstGeom>
        </p:spPr>
      </p:pic>
      <p:pic>
        <p:nvPicPr>
          <p:cNvPr id="18" name="Picture 17">
            <a:extLst>
              <a:ext uri="{FF2B5EF4-FFF2-40B4-BE49-F238E27FC236}">
                <a16:creationId xmlns:a16="http://schemas.microsoft.com/office/drawing/2014/main" id="{99BAF1C1-A7D3-D58D-0D1A-48D73FC3C270}"/>
              </a:ext>
            </a:extLst>
          </p:cNvPr>
          <p:cNvPicPr>
            <a:picLocks noChangeAspect="1"/>
          </p:cNvPicPr>
          <p:nvPr/>
        </p:nvPicPr>
        <p:blipFill>
          <a:blip r:embed="rId5"/>
          <a:srcRect/>
          <a:stretch/>
        </p:blipFill>
        <p:spPr>
          <a:xfrm>
            <a:off x="8555657" y="2013782"/>
            <a:ext cx="533400" cy="520700"/>
          </a:xfrm>
          <a:prstGeom prst="rect">
            <a:avLst/>
          </a:prstGeom>
        </p:spPr>
      </p:pic>
      <p:pic>
        <p:nvPicPr>
          <p:cNvPr id="19" name="Picture 18">
            <a:extLst>
              <a:ext uri="{FF2B5EF4-FFF2-40B4-BE49-F238E27FC236}">
                <a16:creationId xmlns:a16="http://schemas.microsoft.com/office/drawing/2014/main" id="{5472CF33-3D79-B58B-B086-8D08E7B447F9}"/>
              </a:ext>
            </a:extLst>
          </p:cNvPr>
          <p:cNvPicPr>
            <a:picLocks noChangeAspect="1"/>
          </p:cNvPicPr>
          <p:nvPr/>
        </p:nvPicPr>
        <p:blipFill>
          <a:blip r:embed="rId6"/>
          <a:stretch>
            <a:fillRect/>
          </a:stretch>
        </p:blipFill>
        <p:spPr>
          <a:xfrm>
            <a:off x="5786106" y="219740"/>
            <a:ext cx="793897" cy="793897"/>
          </a:xfrm>
          <a:prstGeom prst="rect">
            <a:avLst/>
          </a:prstGeom>
        </p:spPr>
      </p:pic>
    </p:spTree>
    <p:extLst>
      <p:ext uri="{BB962C8B-B14F-4D97-AF65-F5344CB8AC3E}">
        <p14:creationId xmlns:p14="http://schemas.microsoft.com/office/powerpoint/2010/main" val="2098176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 Placeholder 4">
            <a:extLst>
              <a:ext uri="{FF2B5EF4-FFF2-40B4-BE49-F238E27FC236}">
                <a16:creationId xmlns:a16="http://schemas.microsoft.com/office/drawing/2014/main" id="{E38BEB2D-AAE2-1D5A-CC7B-F32FD9D70AC3}"/>
              </a:ext>
            </a:extLst>
          </p:cNvPr>
          <p:cNvSpPr txBox="1">
            <a:spLocks/>
          </p:cNvSpPr>
          <p:nvPr/>
        </p:nvSpPr>
        <p:spPr>
          <a:xfrm>
            <a:off x="6564152" y="3908349"/>
            <a:ext cx="1644718"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Tea</a:t>
            </a:r>
          </a:p>
        </p:txBody>
      </p:sp>
      <p:sp>
        <p:nvSpPr>
          <p:cNvPr id="84" name="Text Placeholder 4">
            <a:extLst>
              <a:ext uri="{FF2B5EF4-FFF2-40B4-BE49-F238E27FC236}">
                <a16:creationId xmlns:a16="http://schemas.microsoft.com/office/drawing/2014/main" id="{56D78393-62D7-D663-6A26-79DB9148D63B}"/>
              </a:ext>
            </a:extLst>
          </p:cNvPr>
          <p:cNvSpPr txBox="1">
            <a:spLocks/>
          </p:cNvSpPr>
          <p:nvPr/>
        </p:nvSpPr>
        <p:spPr>
          <a:xfrm>
            <a:off x="8477477" y="3908349"/>
            <a:ext cx="1901112"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Coffee</a:t>
            </a:r>
          </a:p>
        </p:txBody>
      </p:sp>
      <p:sp>
        <p:nvSpPr>
          <p:cNvPr id="85" name="Text Placeholder 4">
            <a:extLst>
              <a:ext uri="{FF2B5EF4-FFF2-40B4-BE49-F238E27FC236}">
                <a16:creationId xmlns:a16="http://schemas.microsoft.com/office/drawing/2014/main" id="{D60B8012-A18E-BA51-E229-6F23A7891F8D}"/>
              </a:ext>
            </a:extLst>
          </p:cNvPr>
          <p:cNvSpPr txBox="1">
            <a:spLocks/>
          </p:cNvSpPr>
          <p:nvPr/>
        </p:nvSpPr>
        <p:spPr>
          <a:xfrm>
            <a:off x="10653886" y="3908349"/>
            <a:ext cx="944288"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Juice</a:t>
            </a:r>
          </a:p>
        </p:txBody>
      </p:sp>
      <p:sp>
        <p:nvSpPr>
          <p:cNvPr id="82" name="Text Placeholder 4">
            <a:extLst>
              <a:ext uri="{FF2B5EF4-FFF2-40B4-BE49-F238E27FC236}">
                <a16:creationId xmlns:a16="http://schemas.microsoft.com/office/drawing/2014/main" id="{2CD0BD6E-6288-9048-4142-2BD858EFB24B}"/>
              </a:ext>
            </a:extLst>
          </p:cNvPr>
          <p:cNvSpPr txBox="1">
            <a:spLocks/>
          </p:cNvSpPr>
          <p:nvPr/>
        </p:nvSpPr>
        <p:spPr>
          <a:xfrm>
            <a:off x="4649756" y="3908349"/>
            <a:ext cx="1644718"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Water</a:t>
            </a:r>
          </a:p>
        </p:txBody>
      </p:sp>
      <p:sp>
        <p:nvSpPr>
          <p:cNvPr id="81" name="Text Placeholder 4">
            <a:extLst>
              <a:ext uri="{FF2B5EF4-FFF2-40B4-BE49-F238E27FC236}">
                <a16:creationId xmlns:a16="http://schemas.microsoft.com/office/drawing/2014/main" id="{F108F0EA-0B0F-C1C3-FDC2-275087A89AEC}"/>
              </a:ext>
            </a:extLst>
          </p:cNvPr>
          <p:cNvSpPr txBox="1">
            <a:spLocks/>
          </p:cNvSpPr>
          <p:nvPr/>
        </p:nvSpPr>
        <p:spPr>
          <a:xfrm>
            <a:off x="2629782" y="3908349"/>
            <a:ext cx="1752638"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Energy</a:t>
            </a:r>
          </a:p>
        </p:txBody>
      </p:sp>
      <p:sp>
        <p:nvSpPr>
          <p:cNvPr id="39" name="Text Placeholder 4">
            <a:extLst>
              <a:ext uri="{FF2B5EF4-FFF2-40B4-BE49-F238E27FC236}">
                <a16:creationId xmlns:a16="http://schemas.microsoft.com/office/drawing/2014/main" id="{FD979832-F861-8E4F-5FD0-4ABF3EA9BD1A}"/>
              </a:ext>
            </a:extLst>
          </p:cNvPr>
          <p:cNvSpPr txBox="1">
            <a:spLocks/>
          </p:cNvSpPr>
          <p:nvPr/>
        </p:nvSpPr>
        <p:spPr>
          <a:xfrm>
            <a:off x="609600" y="3908349"/>
            <a:ext cx="1752638"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Sports</a:t>
            </a:r>
          </a:p>
        </p:txBody>
      </p:sp>
      <p:sp>
        <p:nvSpPr>
          <p:cNvPr id="36" name="Text Placeholder 4">
            <a:extLst>
              <a:ext uri="{FF2B5EF4-FFF2-40B4-BE49-F238E27FC236}">
                <a16:creationId xmlns:a16="http://schemas.microsoft.com/office/drawing/2014/main" id="{0DE481B4-A8C0-0C7C-C596-5115E37C68D7}"/>
              </a:ext>
            </a:extLst>
          </p:cNvPr>
          <p:cNvSpPr txBox="1">
            <a:spLocks/>
          </p:cNvSpPr>
          <p:nvPr/>
        </p:nvSpPr>
        <p:spPr>
          <a:xfrm>
            <a:off x="609600" y="1750365"/>
            <a:ext cx="10983310"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CSDs</a:t>
            </a:r>
          </a:p>
        </p:txBody>
      </p:sp>
      <p:sp>
        <p:nvSpPr>
          <p:cNvPr id="12" name="Text Placeholder 11">
            <a:extLst>
              <a:ext uri="{FF2B5EF4-FFF2-40B4-BE49-F238E27FC236}">
                <a16:creationId xmlns:a16="http://schemas.microsoft.com/office/drawing/2014/main" id="{1E3A00BE-7BEE-0F8E-1AF9-7DD59F2EB330}"/>
              </a:ext>
            </a:extLst>
          </p:cNvPr>
          <p:cNvSpPr>
            <a:spLocks noGrp="1"/>
          </p:cNvSpPr>
          <p:nvPr>
            <p:ph type="body" sz="quarter" idx="10"/>
          </p:nvPr>
        </p:nvSpPr>
        <p:spPr>
          <a:xfrm>
            <a:off x="609600" y="616856"/>
            <a:ext cx="10983310" cy="605987"/>
          </a:xfrm>
        </p:spPr>
        <p:txBody>
          <a:bodyPr/>
          <a:lstStyle/>
          <a:p>
            <a:r>
              <a:rPr lang="en-US" sz="4000">
                <a:solidFill>
                  <a:srgbClr val="02355A"/>
                </a:solidFill>
                <a:latin typeface="+mj-lt"/>
              </a:rPr>
              <a:t>PLASTIC FREE PORTFOLIO</a:t>
            </a:r>
          </a:p>
        </p:txBody>
      </p:sp>
      <p:grpSp>
        <p:nvGrpSpPr>
          <p:cNvPr id="4" name="Group 3">
            <a:extLst>
              <a:ext uri="{FF2B5EF4-FFF2-40B4-BE49-F238E27FC236}">
                <a16:creationId xmlns:a16="http://schemas.microsoft.com/office/drawing/2014/main" id="{6C1B2030-D231-C947-6BBE-F68B3688946A}"/>
              </a:ext>
            </a:extLst>
          </p:cNvPr>
          <p:cNvGrpSpPr/>
          <p:nvPr/>
        </p:nvGrpSpPr>
        <p:grpSpPr>
          <a:xfrm>
            <a:off x="10207258" y="0"/>
            <a:ext cx="1984742" cy="500288"/>
            <a:chOff x="10207258" y="0"/>
            <a:chExt cx="1984742" cy="500288"/>
          </a:xfrm>
        </p:grpSpPr>
        <p:grpSp>
          <p:nvGrpSpPr>
            <p:cNvPr id="5" name="Group 4">
              <a:extLst>
                <a:ext uri="{FF2B5EF4-FFF2-40B4-BE49-F238E27FC236}">
                  <a16:creationId xmlns:a16="http://schemas.microsoft.com/office/drawing/2014/main" id="{D26D482A-9F51-E176-FFC8-E50DC46E212E}"/>
                </a:ext>
              </a:extLst>
            </p:cNvPr>
            <p:cNvGrpSpPr/>
            <p:nvPr/>
          </p:nvGrpSpPr>
          <p:grpSpPr>
            <a:xfrm>
              <a:off x="10207258" y="0"/>
              <a:ext cx="1984742" cy="500288"/>
              <a:chOff x="10207258" y="0"/>
              <a:chExt cx="1984742" cy="500288"/>
            </a:xfrm>
          </p:grpSpPr>
          <p:sp>
            <p:nvSpPr>
              <p:cNvPr id="7" name="Rounded Rectangle 6">
                <a:extLst>
                  <a:ext uri="{FF2B5EF4-FFF2-40B4-BE49-F238E27FC236}">
                    <a16:creationId xmlns:a16="http://schemas.microsoft.com/office/drawing/2014/main" id="{803D2029-B41D-2E7F-415B-08C326628D13}"/>
                  </a:ext>
                </a:extLst>
              </p:cNvPr>
              <p:cNvSpPr/>
              <p:nvPr/>
            </p:nvSpPr>
            <p:spPr>
              <a:xfrm>
                <a:off x="10207259" y="0"/>
                <a:ext cx="1984740" cy="500288"/>
              </a:xfrm>
              <a:prstGeom prst="roundRect">
                <a:avLst>
                  <a:gd name="adj" fmla="val 5000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FA2E67-28C0-80FF-B4BF-7BA1E3C5A953}"/>
                  </a:ext>
                </a:extLst>
              </p:cNvPr>
              <p:cNvSpPr/>
              <p:nvPr/>
            </p:nvSpPr>
            <p:spPr>
              <a:xfrm>
                <a:off x="11776364" y="1"/>
                <a:ext cx="415636" cy="500287"/>
              </a:xfrm>
              <a:prstGeom prst="rect">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770B24-C05E-0C6B-7B53-21B32D57A8BC}"/>
                  </a:ext>
                </a:extLst>
              </p:cNvPr>
              <p:cNvSpPr/>
              <p:nvPr/>
            </p:nvSpPr>
            <p:spPr>
              <a:xfrm>
                <a:off x="10207258" y="1"/>
                <a:ext cx="944493" cy="255180"/>
              </a:xfrm>
              <a:prstGeom prst="rect">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65991E15-E38B-AB26-99FB-43342AB243F6}"/>
                </a:ext>
              </a:extLst>
            </p:cNvPr>
            <p:cNvSpPr txBox="1"/>
            <p:nvPr/>
          </p:nvSpPr>
          <p:spPr>
            <a:xfrm>
              <a:off x="10313581" y="56326"/>
              <a:ext cx="1878418" cy="369332"/>
            </a:xfrm>
            <a:prstGeom prst="rect">
              <a:avLst/>
            </a:prstGeom>
            <a:noFill/>
          </p:spPr>
          <p:txBody>
            <a:bodyPr wrap="square" lIns="0" tIns="0" rIns="91440" bIns="0">
              <a:spAutoFit/>
            </a:bodyPr>
            <a:lstStyle/>
            <a:p>
              <a:pPr marL="0" indent="0" algn="r">
                <a:buNone/>
              </a:pPr>
              <a:r>
                <a:rPr lang="en-US" sz="1200" i="0">
                  <a:solidFill>
                    <a:schemeClr val="bg1"/>
                  </a:solidFill>
                  <a:latin typeface="Gilroy Medium" panose="00000600000000000000" pitchFamily="50" charset="0"/>
                  <a:cs typeface="Arial" panose="020B0604020202020204" pitchFamily="34" charset="0"/>
                </a:rPr>
                <a:t>Use in customer meeting. Do not leave behind</a:t>
              </a:r>
            </a:p>
          </p:txBody>
        </p:sp>
      </p:grpSp>
      <p:pic>
        <p:nvPicPr>
          <p:cNvPr id="11" name="Picture 10" descr="A can of soda with a yellow and green label&#10;&#10;Description automatically generated">
            <a:extLst>
              <a:ext uri="{FF2B5EF4-FFF2-40B4-BE49-F238E27FC236}">
                <a16:creationId xmlns:a16="http://schemas.microsoft.com/office/drawing/2014/main" id="{8D5BDC45-7AA6-31D0-851A-8D04266E2A7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973643" y="2575564"/>
            <a:ext cx="497191" cy="878947"/>
          </a:xfrm>
          <a:prstGeom prst="rect">
            <a:avLst/>
          </a:prstGeom>
        </p:spPr>
      </p:pic>
      <p:pic>
        <p:nvPicPr>
          <p:cNvPr id="16" name="Picture 15" descr="A can of soda with a yellow and green label&#10;&#10;Description automatically generated">
            <a:extLst>
              <a:ext uri="{FF2B5EF4-FFF2-40B4-BE49-F238E27FC236}">
                <a16:creationId xmlns:a16="http://schemas.microsoft.com/office/drawing/2014/main" id="{3A7B09C5-53D4-29E4-E9F8-B065200F5C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0209" y="2584107"/>
            <a:ext cx="435190" cy="849346"/>
          </a:xfrm>
          <a:prstGeom prst="rect">
            <a:avLst/>
          </a:prstGeom>
        </p:spPr>
      </p:pic>
      <p:pic>
        <p:nvPicPr>
          <p:cNvPr id="17" name="Picture 16" descr="A can of soda with a cartoon dog&#10;&#10;Description automatically generated">
            <a:extLst>
              <a:ext uri="{FF2B5EF4-FFF2-40B4-BE49-F238E27FC236}">
                <a16:creationId xmlns:a16="http://schemas.microsoft.com/office/drawing/2014/main" id="{882CCF12-C39E-E62D-B36C-09BF5BC675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4386" y="2585681"/>
            <a:ext cx="435190" cy="847772"/>
          </a:xfrm>
          <a:prstGeom prst="rect">
            <a:avLst/>
          </a:prstGeom>
        </p:spPr>
      </p:pic>
      <p:grpSp>
        <p:nvGrpSpPr>
          <p:cNvPr id="18" name="Group 17">
            <a:extLst>
              <a:ext uri="{FF2B5EF4-FFF2-40B4-BE49-F238E27FC236}">
                <a16:creationId xmlns:a16="http://schemas.microsoft.com/office/drawing/2014/main" id="{426B0200-EAB8-EE2D-2BAA-F3AE1B4D4538}"/>
              </a:ext>
            </a:extLst>
          </p:cNvPr>
          <p:cNvGrpSpPr/>
          <p:nvPr/>
        </p:nvGrpSpPr>
        <p:grpSpPr>
          <a:xfrm>
            <a:off x="8594493" y="2665034"/>
            <a:ext cx="1276728" cy="768419"/>
            <a:chOff x="8580950" y="3251965"/>
            <a:chExt cx="1415538" cy="851964"/>
          </a:xfrm>
        </p:grpSpPr>
        <p:pic>
          <p:nvPicPr>
            <p:cNvPr id="19" name="Picture 18" descr="A can of soda with a yellow and green label&#10;&#10;Description automatically generated">
              <a:extLst>
                <a:ext uri="{FF2B5EF4-FFF2-40B4-BE49-F238E27FC236}">
                  <a16:creationId xmlns:a16="http://schemas.microsoft.com/office/drawing/2014/main" id="{AA6CA782-1339-BFBA-2250-D4815848556D}"/>
                </a:ext>
              </a:extLst>
            </p:cNvPr>
            <p:cNvPicPr>
              <a:picLocks/>
            </p:cNvPicPr>
            <p:nvPr/>
          </p:nvPicPr>
          <p:blipFill rotWithShape="1">
            <a:blip r:embed="rId6" cstate="screen">
              <a:extLst>
                <a:ext uri="{28A0092B-C50C-407E-A947-70E740481C1C}">
                  <a14:useLocalDpi xmlns:a14="http://schemas.microsoft.com/office/drawing/2010/main"/>
                </a:ext>
              </a:extLst>
            </a:blip>
            <a:srcRect l="4783" r="4301"/>
            <a:stretch/>
          </p:blipFill>
          <p:spPr>
            <a:xfrm>
              <a:off x="9558338" y="3251965"/>
              <a:ext cx="438150" cy="851964"/>
            </a:xfrm>
            <a:prstGeom prst="rect">
              <a:avLst/>
            </a:prstGeom>
          </p:spPr>
        </p:pic>
        <p:pic>
          <p:nvPicPr>
            <p:cNvPr id="20" name="Picture 19" descr="A close up of a can&#10;&#10;Description automatically generated">
              <a:extLst>
                <a:ext uri="{FF2B5EF4-FFF2-40B4-BE49-F238E27FC236}">
                  <a16:creationId xmlns:a16="http://schemas.microsoft.com/office/drawing/2014/main" id="{0752A7B4-2794-A6ED-8BE7-856E2A88D1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69644" y="3263673"/>
              <a:ext cx="419658" cy="837719"/>
            </a:xfrm>
            <a:prstGeom prst="rect">
              <a:avLst/>
            </a:prstGeom>
          </p:spPr>
        </p:pic>
        <p:pic>
          <p:nvPicPr>
            <p:cNvPr id="21" name="Picture 20" descr="A close up of a can&#10;&#10;Description automatically generated">
              <a:extLst>
                <a:ext uri="{FF2B5EF4-FFF2-40B4-BE49-F238E27FC236}">
                  <a16:creationId xmlns:a16="http://schemas.microsoft.com/office/drawing/2014/main" id="{AAAD905C-E326-479C-F146-F25E62F1AC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80950" y="3265249"/>
              <a:ext cx="419658" cy="837719"/>
            </a:xfrm>
            <a:prstGeom prst="rect">
              <a:avLst/>
            </a:prstGeom>
          </p:spPr>
        </p:pic>
      </p:grpSp>
      <p:sp>
        <p:nvSpPr>
          <p:cNvPr id="22" name="Left Brace 21">
            <a:extLst>
              <a:ext uri="{FF2B5EF4-FFF2-40B4-BE49-F238E27FC236}">
                <a16:creationId xmlns:a16="http://schemas.microsoft.com/office/drawing/2014/main" id="{318BAA9E-943A-7ECB-B8FF-39BBC14D8729}"/>
              </a:ext>
            </a:extLst>
          </p:cNvPr>
          <p:cNvSpPr/>
          <p:nvPr/>
        </p:nvSpPr>
        <p:spPr>
          <a:xfrm rot="5400000">
            <a:off x="10791263" y="1893193"/>
            <a:ext cx="200055" cy="1025403"/>
          </a:xfrm>
          <a:prstGeom prst="leftBrace">
            <a:avLst>
              <a:gd name="adj1" fmla="val 50612"/>
              <a:gd name="adj2" fmla="val 50000"/>
            </a:avLst>
          </a:prstGeom>
          <a:ln w="12700">
            <a:solidFill>
              <a:srgbClr val="01345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3725E12-B3E6-AB60-B8A0-3A4B252636A4}"/>
              </a:ext>
            </a:extLst>
          </p:cNvPr>
          <p:cNvSpPr txBox="1"/>
          <p:nvPr/>
        </p:nvSpPr>
        <p:spPr>
          <a:xfrm>
            <a:off x="8555936" y="2263793"/>
            <a:ext cx="1353842"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13459"/>
                </a:solidFill>
                <a:effectLst/>
                <a:uLnTx/>
                <a:uFillTx/>
                <a:ea typeface="+mn-ea"/>
                <a:cs typeface="+mn-cs"/>
              </a:rPr>
              <a:t>Primarily </a:t>
            </a:r>
            <a:br>
              <a:rPr kumimoji="0" lang="en-US" sz="1000" b="0" u="none" strike="noStrike" kern="1200" cap="none" spc="0" normalizeH="0" baseline="0" noProof="0">
                <a:ln>
                  <a:noFill/>
                </a:ln>
                <a:solidFill>
                  <a:srgbClr val="013459"/>
                </a:solidFill>
                <a:effectLst/>
                <a:uLnTx/>
                <a:uFillTx/>
                <a:ea typeface="+mn-ea"/>
                <a:cs typeface="+mn-cs"/>
              </a:rPr>
            </a:br>
            <a:r>
              <a:rPr kumimoji="0" lang="en-US" sz="1000" b="0" u="none" strike="noStrike" kern="1200" cap="none" spc="0" normalizeH="0" baseline="0" noProof="0">
                <a:ln>
                  <a:noFill/>
                </a:ln>
                <a:solidFill>
                  <a:srgbClr val="013459"/>
                </a:solidFill>
                <a:effectLst/>
                <a:uLnTx/>
                <a:uFillTx/>
                <a:ea typeface="+mn-ea"/>
                <a:cs typeface="+mn-cs"/>
              </a:rPr>
              <a:t>Healthcare</a:t>
            </a:r>
          </a:p>
        </p:txBody>
      </p:sp>
      <p:sp>
        <p:nvSpPr>
          <p:cNvPr id="24" name="TextBox 23">
            <a:extLst>
              <a:ext uri="{FF2B5EF4-FFF2-40B4-BE49-F238E27FC236}">
                <a16:creationId xmlns:a16="http://schemas.microsoft.com/office/drawing/2014/main" id="{4A82DA46-D0A4-87B0-D210-0FB95B0D1180}"/>
              </a:ext>
            </a:extLst>
          </p:cNvPr>
          <p:cNvSpPr txBox="1"/>
          <p:nvPr/>
        </p:nvSpPr>
        <p:spPr>
          <a:xfrm>
            <a:off x="10353006" y="1989386"/>
            <a:ext cx="1120556" cy="27130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13459"/>
                </a:solidFill>
                <a:effectLst/>
                <a:uLnTx/>
                <a:uFillTx/>
                <a:ea typeface="+mn-ea"/>
                <a:cs typeface="+mn-cs"/>
              </a:rPr>
              <a:t>WEST 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13459"/>
                </a:solidFill>
                <a:effectLst/>
                <a:uLnTx/>
                <a:uFillTx/>
                <a:ea typeface="+mn-ea"/>
                <a:cs typeface="+mn-cs"/>
              </a:rPr>
              <a:t>Primarily Lodging</a:t>
            </a:r>
          </a:p>
        </p:txBody>
      </p:sp>
      <p:pic>
        <p:nvPicPr>
          <p:cNvPr id="25" name="Picture 24" descr="A close up of a can&#10;&#10;Description automatically generated">
            <a:extLst>
              <a:ext uri="{FF2B5EF4-FFF2-40B4-BE49-F238E27FC236}">
                <a16:creationId xmlns:a16="http://schemas.microsoft.com/office/drawing/2014/main" id="{D46921AB-5AAC-9358-ACEB-90F51D87ED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8447" y="2376552"/>
            <a:ext cx="426659" cy="1056902"/>
          </a:xfrm>
          <a:prstGeom prst="rect">
            <a:avLst/>
          </a:prstGeom>
        </p:spPr>
      </p:pic>
      <p:pic>
        <p:nvPicPr>
          <p:cNvPr id="26" name="Picture 25" descr="A can of soda with red and green text&#10;&#10;Description automatically generated">
            <a:extLst>
              <a:ext uri="{FF2B5EF4-FFF2-40B4-BE49-F238E27FC236}">
                <a16:creationId xmlns:a16="http://schemas.microsoft.com/office/drawing/2014/main" id="{06437920-FFB6-8AF2-CA43-F47DDDBE99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28856" y="2382198"/>
            <a:ext cx="416497" cy="1051256"/>
          </a:xfrm>
          <a:prstGeom prst="rect">
            <a:avLst/>
          </a:prstGeom>
        </p:spPr>
      </p:pic>
      <p:pic>
        <p:nvPicPr>
          <p:cNvPr id="27" name="Picture 26">
            <a:extLst>
              <a:ext uri="{FF2B5EF4-FFF2-40B4-BE49-F238E27FC236}">
                <a16:creationId xmlns:a16="http://schemas.microsoft.com/office/drawing/2014/main" id="{4E1F0F94-C9EB-417A-78FF-5A279C72D95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26266" y="2390978"/>
            <a:ext cx="409542" cy="1042475"/>
          </a:xfrm>
          <a:prstGeom prst="rect">
            <a:avLst/>
          </a:prstGeom>
        </p:spPr>
      </p:pic>
      <p:pic>
        <p:nvPicPr>
          <p:cNvPr id="28" name="Picture 27" descr="A close up of a can&#10;&#10;Description automatically generated">
            <a:extLst>
              <a:ext uri="{FF2B5EF4-FFF2-40B4-BE49-F238E27FC236}">
                <a16:creationId xmlns:a16="http://schemas.microsoft.com/office/drawing/2014/main" id="{21C30C7B-D2C4-493D-754F-714C6FC32BA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14775" y="2602722"/>
            <a:ext cx="427231" cy="830731"/>
          </a:xfrm>
          <a:prstGeom prst="rect">
            <a:avLst/>
          </a:prstGeom>
        </p:spPr>
      </p:pic>
      <p:pic>
        <p:nvPicPr>
          <p:cNvPr id="29" name="Picture 28" descr="A close up of a soda can&#10;&#10;Description automatically generated">
            <a:extLst>
              <a:ext uri="{FF2B5EF4-FFF2-40B4-BE49-F238E27FC236}">
                <a16:creationId xmlns:a16="http://schemas.microsoft.com/office/drawing/2014/main" id="{D2FC9ED5-FDC1-2B78-E8E1-E5FDB71859F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91558" y="2605171"/>
            <a:ext cx="434988" cy="845811"/>
          </a:xfrm>
          <a:prstGeom prst="rect">
            <a:avLst/>
          </a:prstGeom>
        </p:spPr>
      </p:pic>
      <p:pic>
        <p:nvPicPr>
          <p:cNvPr id="30" name="Picture 29" descr="A can of soda with red and blue design&#10;&#10;Description automatically generated">
            <a:extLst>
              <a:ext uri="{FF2B5EF4-FFF2-40B4-BE49-F238E27FC236}">
                <a16:creationId xmlns:a16="http://schemas.microsoft.com/office/drawing/2014/main" id="{21786952-C83E-2806-7E86-91B3D4E55B8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07067" y="2586775"/>
            <a:ext cx="434988" cy="845811"/>
          </a:xfrm>
          <a:prstGeom prst="rect">
            <a:avLst/>
          </a:prstGeom>
        </p:spPr>
      </p:pic>
      <p:pic>
        <p:nvPicPr>
          <p:cNvPr id="31" name="Picture 30" descr="A can of soda with a yellow and green label&#10;&#10;Description automatically generated">
            <a:extLst>
              <a:ext uri="{FF2B5EF4-FFF2-40B4-BE49-F238E27FC236}">
                <a16:creationId xmlns:a16="http://schemas.microsoft.com/office/drawing/2014/main" id="{D9C607FC-A7F9-7AAF-41F9-0C4F776C4F3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071015" y="2537786"/>
            <a:ext cx="313606" cy="894800"/>
          </a:xfrm>
          <a:prstGeom prst="rect">
            <a:avLst/>
          </a:prstGeom>
        </p:spPr>
      </p:pic>
      <p:pic>
        <p:nvPicPr>
          <p:cNvPr id="32" name="Picture 31" descr="A close up of a can&#10;&#10;Description automatically generated">
            <a:extLst>
              <a:ext uri="{FF2B5EF4-FFF2-40B4-BE49-F238E27FC236}">
                <a16:creationId xmlns:a16="http://schemas.microsoft.com/office/drawing/2014/main" id="{49692774-174F-3125-EF54-34FA91249CE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98552" y="2531100"/>
            <a:ext cx="309519" cy="895302"/>
          </a:xfrm>
          <a:prstGeom prst="rect">
            <a:avLst/>
          </a:prstGeom>
        </p:spPr>
      </p:pic>
      <p:pic>
        <p:nvPicPr>
          <p:cNvPr id="33" name="Picture 32" descr="A can of soda with a logo&#10;&#10;Description automatically generated">
            <a:extLst>
              <a:ext uri="{FF2B5EF4-FFF2-40B4-BE49-F238E27FC236}">
                <a16:creationId xmlns:a16="http://schemas.microsoft.com/office/drawing/2014/main" id="{D0827E63-7D7F-1E12-213D-EEDA5927772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748405" y="2535370"/>
            <a:ext cx="308352" cy="891925"/>
          </a:xfrm>
          <a:prstGeom prst="rect">
            <a:avLst/>
          </a:prstGeom>
        </p:spPr>
      </p:pic>
      <p:pic>
        <p:nvPicPr>
          <p:cNvPr id="34" name="Picture 33">
            <a:extLst>
              <a:ext uri="{FF2B5EF4-FFF2-40B4-BE49-F238E27FC236}">
                <a16:creationId xmlns:a16="http://schemas.microsoft.com/office/drawing/2014/main" id="{78707C81-C22A-F388-C530-44BBEE65FE8A}"/>
              </a:ext>
            </a:extLst>
          </p:cNvPr>
          <p:cNvPicPr>
            <a:picLocks noChangeAspect="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l="27976" r="26377" b="7164"/>
          <a:stretch>
            <a:fillRect/>
          </a:stretch>
        </p:blipFill>
        <p:spPr>
          <a:xfrm>
            <a:off x="7722949" y="2514849"/>
            <a:ext cx="441579" cy="898083"/>
          </a:xfrm>
          <a:prstGeom prst="roundRect">
            <a:avLst/>
          </a:prstGeom>
        </p:spPr>
      </p:pic>
      <p:sp>
        <p:nvSpPr>
          <p:cNvPr id="47" name="TextBox 46">
            <a:extLst>
              <a:ext uri="{FF2B5EF4-FFF2-40B4-BE49-F238E27FC236}">
                <a16:creationId xmlns:a16="http://schemas.microsoft.com/office/drawing/2014/main" id="{36AA8F63-1C9B-E302-05AC-0E44622511EB}"/>
              </a:ext>
            </a:extLst>
          </p:cNvPr>
          <p:cNvSpPr txBox="1"/>
          <p:nvPr/>
        </p:nvSpPr>
        <p:spPr>
          <a:xfrm>
            <a:off x="4960720" y="1220976"/>
            <a:ext cx="227056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u="none" strike="noStrike" kern="1200" cap="none" spc="0" normalizeH="0" baseline="0" noProof="0">
                <a:ln>
                  <a:noFill/>
                </a:ln>
                <a:solidFill>
                  <a:srgbClr val="013459"/>
                </a:solidFill>
                <a:effectLst/>
                <a:uLnTx/>
                <a:uFillTx/>
                <a:ea typeface="+mn-ea"/>
                <a:cs typeface="+mn-cs"/>
              </a:rPr>
              <a:t>Available now</a:t>
            </a:r>
          </a:p>
        </p:txBody>
      </p:sp>
      <p:grpSp>
        <p:nvGrpSpPr>
          <p:cNvPr id="48" name="Group 47">
            <a:extLst>
              <a:ext uri="{FF2B5EF4-FFF2-40B4-BE49-F238E27FC236}">
                <a16:creationId xmlns:a16="http://schemas.microsoft.com/office/drawing/2014/main" id="{2E4A7E76-9DFF-7416-7004-49BD9BDD07C9}"/>
              </a:ext>
            </a:extLst>
          </p:cNvPr>
          <p:cNvGrpSpPr/>
          <p:nvPr/>
        </p:nvGrpSpPr>
        <p:grpSpPr>
          <a:xfrm>
            <a:off x="780340" y="4715502"/>
            <a:ext cx="1419380" cy="962874"/>
            <a:chOff x="998069" y="4983117"/>
            <a:chExt cx="1561742" cy="1059449"/>
          </a:xfrm>
          <a:effectLst/>
        </p:grpSpPr>
        <p:pic>
          <p:nvPicPr>
            <p:cNvPr id="49" name="Picture 48" descr="A green can of soda&#10;&#10;Description automatically generated">
              <a:extLst>
                <a:ext uri="{FF2B5EF4-FFF2-40B4-BE49-F238E27FC236}">
                  <a16:creationId xmlns:a16="http://schemas.microsoft.com/office/drawing/2014/main" id="{D8707200-1C8B-D5E9-E94B-2DF13CC2C9C6}"/>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23054" r="23054"/>
            <a:stretch/>
          </p:blipFill>
          <p:spPr>
            <a:xfrm>
              <a:off x="998069" y="4983119"/>
              <a:ext cx="570964" cy="1059447"/>
            </a:xfrm>
            <a:prstGeom prst="rect">
              <a:avLst/>
            </a:prstGeom>
          </p:spPr>
        </p:pic>
        <p:pic>
          <p:nvPicPr>
            <p:cNvPr id="50" name="Picture 49" descr="A can of soda with a green and orange label&#10;&#10;Description automatically generated">
              <a:extLst>
                <a:ext uri="{FF2B5EF4-FFF2-40B4-BE49-F238E27FC236}">
                  <a16:creationId xmlns:a16="http://schemas.microsoft.com/office/drawing/2014/main" id="{3E76C26F-4FC2-ACBE-88E3-BBC5912BA3F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22445" r="22445"/>
            <a:stretch/>
          </p:blipFill>
          <p:spPr>
            <a:xfrm>
              <a:off x="1985215" y="4983117"/>
              <a:ext cx="574596" cy="1042646"/>
            </a:xfrm>
            <a:prstGeom prst="rect">
              <a:avLst/>
            </a:prstGeom>
          </p:spPr>
        </p:pic>
        <p:pic>
          <p:nvPicPr>
            <p:cNvPr id="51" name="Picture 50" descr="A can of soda with a green and red label&#10;&#10;Description automatically generated">
              <a:extLst>
                <a:ext uri="{FF2B5EF4-FFF2-40B4-BE49-F238E27FC236}">
                  <a16:creationId xmlns:a16="http://schemas.microsoft.com/office/drawing/2014/main" id="{1BCBDF22-671C-C88A-84D2-2D7D8723225E}"/>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24732" r="24732"/>
            <a:stretch/>
          </p:blipFill>
          <p:spPr>
            <a:xfrm>
              <a:off x="1511882" y="4983118"/>
              <a:ext cx="530484" cy="1049717"/>
            </a:xfrm>
            <a:prstGeom prst="rect">
              <a:avLst/>
            </a:prstGeom>
          </p:spPr>
        </p:pic>
      </p:grpSp>
      <p:pic>
        <p:nvPicPr>
          <p:cNvPr id="52" name="Picture 51" descr="A can of lemonade&#10;&#10;Description automatically generated">
            <a:extLst>
              <a:ext uri="{FF2B5EF4-FFF2-40B4-BE49-F238E27FC236}">
                <a16:creationId xmlns:a16="http://schemas.microsoft.com/office/drawing/2014/main" id="{3525728F-8513-F9E5-59EF-F329E2207F6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865621" y="4738627"/>
            <a:ext cx="508406" cy="920885"/>
          </a:xfrm>
          <a:prstGeom prst="rect">
            <a:avLst/>
          </a:prstGeom>
          <a:effectLst/>
        </p:spPr>
      </p:pic>
      <p:pic>
        <p:nvPicPr>
          <p:cNvPr id="54" name="Picture 53" descr="A can of iced tea&#10;&#10;Description automatically generated">
            <a:extLst>
              <a:ext uri="{FF2B5EF4-FFF2-40B4-BE49-F238E27FC236}">
                <a16:creationId xmlns:a16="http://schemas.microsoft.com/office/drawing/2014/main" id="{D0E56A02-3FAC-0CD1-23D9-FCDD3C34DC82}"/>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689298" y="4763748"/>
            <a:ext cx="457590" cy="879586"/>
          </a:xfrm>
          <a:prstGeom prst="rect">
            <a:avLst/>
          </a:prstGeom>
          <a:effectLst/>
        </p:spPr>
      </p:pic>
      <p:grpSp>
        <p:nvGrpSpPr>
          <p:cNvPr id="55" name="Group 54">
            <a:extLst>
              <a:ext uri="{FF2B5EF4-FFF2-40B4-BE49-F238E27FC236}">
                <a16:creationId xmlns:a16="http://schemas.microsoft.com/office/drawing/2014/main" id="{4C1AA25C-9503-1099-9474-16D4F438B522}"/>
              </a:ext>
            </a:extLst>
          </p:cNvPr>
          <p:cNvGrpSpPr/>
          <p:nvPr/>
        </p:nvGrpSpPr>
        <p:grpSpPr>
          <a:xfrm>
            <a:off x="2814242" y="4399587"/>
            <a:ext cx="1462857" cy="1278789"/>
            <a:chOff x="3294044" y="4738391"/>
            <a:chExt cx="1547722" cy="1352975"/>
          </a:xfrm>
          <a:effectLst/>
        </p:grpSpPr>
        <p:pic>
          <p:nvPicPr>
            <p:cNvPr id="56" name="Picture 55" descr="A black and gold star with a letter&#10;&#10;Description automatically generated">
              <a:extLst>
                <a:ext uri="{FF2B5EF4-FFF2-40B4-BE49-F238E27FC236}">
                  <a16:creationId xmlns:a16="http://schemas.microsoft.com/office/drawing/2014/main" id="{9B9F8CC0-D136-15A0-870D-E877A60A675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294044" y="4738391"/>
              <a:ext cx="527015" cy="1352975"/>
            </a:xfrm>
            <a:prstGeom prst="rect">
              <a:avLst/>
            </a:prstGeom>
          </p:spPr>
        </p:pic>
        <p:pic>
          <p:nvPicPr>
            <p:cNvPr id="57" name="Picture 56" descr="A white can with a black label&#10;&#10;Description automatically generated">
              <a:extLst>
                <a:ext uri="{FF2B5EF4-FFF2-40B4-BE49-F238E27FC236}">
                  <a16:creationId xmlns:a16="http://schemas.microsoft.com/office/drawing/2014/main" id="{AC28372A-AAD4-618B-677A-36D15BAAEC8D}"/>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l="11087" t="8535" r="11087" b="8535"/>
            <a:stretch/>
          </p:blipFill>
          <p:spPr>
            <a:xfrm>
              <a:off x="4390281" y="4888629"/>
              <a:ext cx="451485" cy="1202736"/>
            </a:xfrm>
            <a:prstGeom prst="rect">
              <a:avLst/>
            </a:prstGeom>
          </p:spPr>
        </p:pic>
        <p:pic>
          <p:nvPicPr>
            <p:cNvPr id="58" name="Picture 57" descr="A close up of a beverage can&#10;&#10;Description automatically generated">
              <a:extLst>
                <a:ext uri="{FF2B5EF4-FFF2-40B4-BE49-F238E27FC236}">
                  <a16:creationId xmlns:a16="http://schemas.microsoft.com/office/drawing/2014/main" id="{0BEACA6E-6C01-8258-D1CB-44DE4DA5F401}"/>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855016" y="4792947"/>
              <a:ext cx="528027" cy="1298417"/>
            </a:xfrm>
            <a:prstGeom prst="rect">
              <a:avLst/>
            </a:prstGeom>
          </p:spPr>
        </p:pic>
      </p:grpSp>
      <p:pic>
        <p:nvPicPr>
          <p:cNvPr id="61" name="Picture 60" descr="A green can of soda&#10;&#10;Description automatically generated">
            <a:extLst>
              <a:ext uri="{FF2B5EF4-FFF2-40B4-BE49-F238E27FC236}">
                <a16:creationId xmlns:a16="http://schemas.microsoft.com/office/drawing/2014/main" id="{2A1BE644-3264-B29F-0AB1-7934F745CEC2}"/>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t="7" r="19270" b="1"/>
          <a:stretch/>
        </p:blipFill>
        <p:spPr>
          <a:xfrm>
            <a:off x="4930479" y="4661326"/>
            <a:ext cx="483866" cy="988437"/>
          </a:xfrm>
          <a:prstGeom prst="rect">
            <a:avLst/>
          </a:prstGeom>
          <a:effectLst/>
        </p:spPr>
      </p:pic>
      <p:pic>
        <p:nvPicPr>
          <p:cNvPr id="62" name="Picture 61" descr="A bottle of liquid with blue text&#10;&#10;Description automatically generated">
            <a:extLst>
              <a:ext uri="{FF2B5EF4-FFF2-40B4-BE49-F238E27FC236}">
                <a16:creationId xmlns:a16="http://schemas.microsoft.com/office/drawing/2014/main" id="{7939AD1C-6D75-CCC3-0BAA-2C12935F1741}"/>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l="5646" r="12568" b="1014"/>
          <a:stretch/>
        </p:blipFill>
        <p:spPr>
          <a:xfrm>
            <a:off x="5452480" y="4157160"/>
            <a:ext cx="569209" cy="1530023"/>
          </a:xfrm>
          <a:prstGeom prst="rect">
            <a:avLst/>
          </a:prstGeom>
          <a:effectLst/>
        </p:spPr>
      </p:pic>
      <p:pic>
        <p:nvPicPr>
          <p:cNvPr id="63" name="Picture 62" descr="A can of tea with a label&#10;&#10;Description automatically generated">
            <a:extLst>
              <a:ext uri="{FF2B5EF4-FFF2-40B4-BE49-F238E27FC236}">
                <a16:creationId xmlns:a16="http://schemas.microsoft.com/office/drawing/2014/main" id="{2F89BD70-3E4F-E6B0-D001-517A85FDE002}"/>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7668998" y="4738628"/>
            <a:ext cx="419562" cy="914670"/>
          </a:xfrm>
          <a:prstGeom prst="rect">
            <a:avLst/>
          </a:prstGeom>
        </p:spPr>
      </p:pic>
      <p:pic>
        <p:nvPicPr>
          <p:cNvPr id="64" name="Picture 63" descr="A can of tea with a logo&#10;&#10;Description automatically generated">
            <a:extLst>
              <a:ext uri="{FF2B5EF4-FFF2-40B4-BE49-F238E27FC236}">
                <a16:creationId xmlns:a16="http://schemas.microsoft.com/office/drawing/2014/main" id="{C3F44908-2BBF-0271-5975-E313414D2F42}"/>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193922" y="4753319"/>
            <a:ext cx="419562" cy="914670"/>
          </a:xfrm>
          <a:prstGeom prst="rect">
            <a:avLst/>
          </a:prstGeom>
        </p:spPr>
      </p:pic>
      <p:pic>
        <p:nvPicPr>
          <p:cNvPr id="53" name="Picture 52" descr="A bottle of coffee with a logo&#10;&#10;Description automatically generated">
            <a:extLst>
              <a:ext uri="{FF2B5EF4-FFF2-40B4-BE49-F238E27FC236}">
                <a16:creationId xmlns:a16="http://schemas.microsoft.com/office/drawing/2014/main" id="{C4E8DC23-CAA6-3DC4-7865-B64536D5EA0A}"/>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589930" y="4464955"/>
            <a:ext cx="451138" cy="1203034"/>
          </a:xfrm>
          <a:prstGeom prst="rect">
            <a:avLst/>
          </a:prstGeom>
          <a:effectLst/>
        </p:spPr>
      </p:pic>
      <p:sp>
        <p:nvSpPr>
          <p:cNvPr id="74" name="Rectangle: Rounded Corners 20">
            <a:extLst>
              <a:ext uri="{FF2B5EF4-FFF2-40B4-BE49-F238E27FC236}">
                <a16:creationId xmlns:a16="http://schemas.microsoft.com/office/drawing/2014/main" id="{FA1039FE-D8E7-B7DA-89FF-E84D964A303B}"/>
              </a:ext>
            </a:extLst>
          </p:cNvPr>
          <p:cNvSpPr/>
          <p:nvPr/>
        </p:nvSpPr>
        <p:spPr>
          <a:xfrm>
            <a:off x="9125273" y="4579308"/>
            <a:ext cx="343750" cy="9882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2" descr="Starbucks Cold Brew - Chocolate Cream">
            <a:extLst>
              <a:ext uri="{FF2B5EF4-FFF2-40B4-BE49-F238E27FC236}">
                <a16:creationId xmlns:a16="http://schemas.microsoft.com/office/drawing/2014/main" id="{5686066C-5BD0-A300-9536-08C364D40E29}"/>
              </a:ext>
            </a:extLst>
          </p:cNvPr>
          <p:cNvPicPr>
            <a:picLocks noChangeAspect="1" noChangeArrowheads="1"/>
          </p:cNvPicPr>
          <p:nvPr/>
        </p:nvPicPr>
        <p:blipFill rotWithShape="1">
          <a:blip r:embed="rId32" cstate="screen">
            <a:clrChange>
              <a:clrFrom>
                <a:srgbClr val="FFFFFF"/>
              </a:clrFrom>
              <a:clrTo>
                <a:srgbClr val="FFFFFF">
                  <a:alpha val="0"/>
                </a:srgbClr>
              </a:clrTo>
            </a:clrChange>
            <a:extLst>
              <a:ext uri="{28A0092B-C50C-407E-A947-70E740481C1C}">
                <a14:useLocalDpi xmlns:a14="http://schemas.microsoft.com/office/drawing/2010/main"/>
              </a:ext>
            </a:extLst>
          </a:blip>
          <a:srcRect l="10930" t="1836" r="9582" b="2601"/>
          <a:stretch>
            <a:fillRect/>
          </a:stretch>
        </p:blipFill>
        <p:spPr bwMode="auto">
          <a:xfrm>
            <a:off x="9089258" y="4473622"/>
            <a:ext cx="421801" cy="1183250"/>
          </a:xfrm>
          <a:prstGeom prst="roundRect">
            <a:avLst/>
          </a:prstGeom>
          <a:noFill/>
          <a:extLst>
            <a:ext uri="{909E8E84-426E-40DD-AFC4-6F175D3DCCD1}">
              <a14:hiddenFill xmlns:a14="http://schemas.microsoft.com/office/drawing/2010/main">
                <a:solidFill>
                  <a:srgbClr val="FFFFFF"/>
                </a:solidFill>
              </a14:hiddenFill>
            </a:ext>
          </a:extLst>
        </p:spPr>
      </p:pic>
      <p:sp>
        <p:nvSpPr>
          <p:cNvPr id="76" name="Rectangle: Rounded Corners 28">
            <a:extLst>
              <a:ext uri="{FF2B5EF4-FFF2-40B4-BE49-F238E27FC236}">
                <a16:creationId xmlns:a16="http://schemas.microsoft.com/office/drawing/2014/main" id="{83F5C93D-6915-B773-383D-57D637854B70}"/>
              </a:ext>
            </a:extLst>
          </p:cNvPr>
          <p:cNvSpPr/>
          <p:nvPr/>
        </p:nvSpPr>
        <p:spPr>
          <a:xfrm>
            <a:off x="9607387" y="5025550"/>
            <a:ext cx="251214" cy="55651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5E452DEA-4D3E-9DA2-7AF6-12CEA9DE826A}"/>
              </a:ext>
            </a:extLst>
          </p:cNvPr>
          <p:cNvPicPr>
            <a:picLocks noChangeAspect="1"/>
          </p:cNvPicPr>
          <p:nvPr/>
        </p:nvPicPr>
        <p:blipFill>
          <a:blip r:embed="rId33" cstate="screen">
            <a:clrChange>
              <a:clrFrom>
                <a:srgbClr val="FFFFFF"/>
              </a:clrFrom>
              <a:clrTo>
                <a:srgbClr val="FFFFFF">
                  <a:alpha val="0"/>
                </a:srgbClr>
              </a:clrTo>
            </a:clrChange>
            <a:extLst>
              <a:ext uri="{28A0092B-C50C-407E-A947-70E740481C1C}">
                <a14:useLocalDpi xmlns:a14="http://schemas.microsoft.com/office/drawing/2010/main"/>
              </a:ext>
            </a:extLst>
          </a:blip>
          <a:srcRect l="11563" t="1756" r="10468" b="1140"/>
          <a:stretch>
            <a:fillRect/>
          </a:stretch>
        </p:blipFill>
        <p:spPr>
          <a:xfrm>
            <a:off x="9542173" y="4962588"/>
            <a:ext cx="329395" cy="683720"/>
          </a:xfrm>
          <a:prstGeom prst="roundRect">
            <a:avLst/>
          </a:prstGeom>
        </p:spPr>
      </p:pic>
      <p:sp>
        <p:nvSpPr>
          <p:cNvPr id="78" name="Rectangle: Rounded Corners 223">
            <a:extLst>
              <a:ext uri="{FF2B5EF4-FFF2-40B4-BE49-F238E27FC236}">
                <a16:creationId xmlns:a16="http://schemas.microsoft.com/office/drawing/2014/main" id="{97FFB44F-14A9-DEE8-8A27-E2EAD473B9B7}"/>
              </a:ext>
            </a:extLst>
          </p:cNvPr>
          <p:cNvSpPr/>
          <p:nvPr/>
        </p:nvSpPr>
        <p:spPr>
          <a:xfrm>
            <a:off x="9960589" y="4724168"/>
            <a:ext cx="269683" cy="92783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62994825-9745-99E1-7B88-BD29CBB9F0A3}"/>
              </a:ext>
            </a:extLst>
          </p:cNvPr>
          <p:cNvPicPr>
            <a:picLocks noChangeAspect="1"/>
          </p:cNvPicPr>
          <p:nvPr/>
        </p:nvPicPr>
        <p:blipFill>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rcRect l="11061" t="1575" r="10341" b="1575"/>
          <a:stretch>
            <a:fillRect/>
          </a:stretch>
        </p:blipFill>
        <p:spPr>
          <a:xfrm>
            <a:off x="9908919" y="4669993"/>
            <a:ext cx="347107" cy="997996"/>
          </a:xfrm>
          <a:prstGeom prst="roundRect">
            <a:avLst/>
          </a:prstGeom>
        </p:spPr>
      </p:pic>
      <p:sp>
        <p:nvSpPr>
          <p:cNvPr id="87" name="TextBox 86">
            <a:extLst>
              <a:ext uri="{FF2B5EF4-FFF2-40B4-BE49-F238E27FC236}">
                <a16:creationId xmlns:a16="http://schemas.microsoft.com/office/drawing/2014/main" id="{5BC463F1-4368-4DB7-2C36-66493F376D51}"/>
              </a:ext>
            </a:extLst>
          </p:cNvPr>
          <p:cNvSpPr txBox="1"/>
          <p:nvPr/>
        </p:nvSpPr>
        <p:spPr>
          <a:xfrm>
            <a:off x="3751704" y="232426"/>
            <a:ext cx="4688592" cy="184666"/>
          </a:xfrm>
          <a:prstGeom prst="rect">
            <a:avLst/>
          </a:prstGeom>
          <a:noFill/>
        </p:spPr>
        <p:txBody>
          <a:bodyPr wrap="square" lIns="0" tIns="0" rIns="91440" bIns="0">
            <a:spAutoFit/>
          </a:bodyPr>
          <a:lstStyle/>
          <a:p>
            <a:pPr marL="0" indent="0" algn="r">
              <a:buNone/>
            </a:pPr>
            <a:r>
              <a:rPr lang="en-US" sz="1200" i="0">
                <a:solidFill>
                  <a:srgbClr val="013459"/>
                </a:solidFill>
                <a:highlight>
                  <a:srgbClr val="FFFF00"/>
                </a:highlight>
                <a:latin typeface="Gilroy Medium" panose="00000600000000000000" pitchFamily="50" charset="0"/>
                <a:cs typeface="Arial" panose="020B0604020202020204" pitchFamily="34" charset="0"/>
              </a:rPr>
              <a:t>*Update and confirm assortment with marketing in your area*</a:t>
            </a:r>
          </a:p>
        </p:txBody>
      </p:sp>
      <p:pic>
        <p:nvPicPr>
          <p:cNvPr id="3" name="Picture 2" descr="A can of soda with a mountain theme&#10;&#10;Description automatically generated">
            <a:extLst>
              <a:ext uri="{FF2B5EF4-FFF2-40B4-BE49-F238E27FC236}">
                <a16:creationId xmlns:a16="http://schemas.microsoft.com/office/drawing/2014/main" id="{D03B6372-9446-A457-EB1B-04E0EBD3A387}"/>
              </a:ext>
            </a:extLst>
          </p:cNvPr>
          <p:cNvPicPr>
            <a:picLocks noChangeAspect="1"/>
          </p:cNvPicPr>
          <p:nvPr/>
        </p:nvPicPr>
        <p:blipFill rotWithShape="1">
          <a:blip r:embed="rId35"/>
          <a:srcRect l="10325" t="8638" r="10458" b="9616"/>
          <a:stretch/>
        </p:blipFill>
        <p:spPr>
          <a:xfrm>
            <a:off x="4892801" y="2584722"/>
            <a:ext cx="459562" cy="853628"/>
          </a:xfrm>
          <a:prstGeom prst="rect">
            <a:avLst/>
          </a:prstGeom>
        </p:spPr>
      </p:pic>
      <p:pic>
        <p:nvPicPr>
          <p:cNvPr id="35" name="Picture 34" descr="A can of soda with water drops&#10;&#10;Description automatically generated">
            <a:extLst>
              <a:ext uri="{FF2B5EF4-FFF2-40B4-BE49-F238E27FC236}">
                <a16:creationId xmlns:a16="http://schemas.microsoft.com/office/drawing/2014/main" id="{52909944-7926-67D2-3B2C-1CEE02908D35}"/>
              </a:ext>
            </a:extLst>
          </p:cNvPr>
          <p:cNvPicPr>
            <a:picLocks noChangeAspect="1"/>
          </p:cNvPicPr>
          <p:nvPr/>
        </p:nvPicPr>
        <p:blipFill rotWithShape="1">
          <a:blip r:embed="rId36"/>
          <a:srcRect l="22551" t="11591" r="19176" b="6157"/>
          <a:stretch/>
        </p:blipFill>
        <p:spPr>
          <a:xfrm>
            <a:off x="5449210" y="2584722"/>
            <a:ext cx="459561" cy="853628"/>
          </a:xfrm>
          <a:prstGeom prst="rect">
            <a:avLst/>
          </a:prstGeom>
        </p:spPr>
      </p:pic>
      <p:pic>
        <p:nvPicPr>
          <p:cNvPr id="38" name="Picture 37" descr="A can of soda with water drops&#10;&#10;Description automatically generated">
            <a:extLst>
              <a:ext uri="{FF2B5EF4-FFF2-40B4-BE49-F238E27FC236}">
                <a16:creationId xmlns:a16="http://schemas.microsoft.com/office/drawing/2014/main" id="{E64C3CFD-40A9-55B9-B295-24A1C253E160}"/>
              </a:ext>
            </a:extLst>
          </p:cNvPr>
          <p:cNvPicPr>
            <a:picLocks noChangeAspect="1"/>
          </p:cNvPicPr>
          <p:nvPr/>
        </p:nvPicPr>
        <p:blipFill rotWithShape="1">
          <a:blip r:embed="rId37"/>
          <a:srcRect l="22958" r="22854"/>
          <a:stretch/>
        </p:blipFill>
        <p:spPr>
          <a:xfrm>
            <a:off x="4328515" y="2584722"/>
            <a:ext cx="462561" cy="853628"/>
          </a:xfrm>
          <a:prstGeom prst="rect">
            <a:avLst/>
          </a:prstGeom>
        </p:spPr>
      </p:pic>
      <p:pic>
        <p:nvPicPr>
          <p:cNvPr id="13" name="Picture 12" descr="A blue and black logo&#10;&#10;Description automatically generated">
            <a:extLst>
              <a:ext uri="{FF2B5EF4-FFF2-40B4-BE49-F238E27FC236}">
                <a16:creationId xmlns:a16="http://schemas.microsoft.com/office/drawing/2014/main" id="{94184029-7449-DA44-FB3E-C019E3A1B05B}"/>
              </a:ext>
            </a:extLst>
          </p:cNvPr>
          <p:cNvPicPr>
            <a:picLocks noChangeAspect="1"/>
          </p:cNvPicPr>
          <p:nvPr/>
        </p:nvPicPr>
        <p:blipFill rotWithShape="1">
          <a:blip r:embed="rId38"/>
          <a:srcRect b="20442"/>
          <a:stretch/>
        </p:blipFill>
        <p:spPr>
          <a:xfrm>
            <a:off x="10032099" y="5636960"/>
            <a:ext cx="1038916" cy="554045"/>
          </a:xfrm>
          <a:prstGeom prst="rect">
            <a:avLst/>
          </a:prstGeom>
        </p:spPr>
      </p:pic>
      <p:pic>
        <p:nvPicPr>
          <p:cNvPr id="14" name="Picture 13" descr="A blue and black logo&#10;&#10;Description automatically generated">
            <a:extLst>
              <a:ext uri="{FF2B5EF4-FFF2-40B4-BE49-F238E27FC236}">
                <a16:creationId xmlns:a16="http://schemas.microsoft.com/office/drawing/2014/main" id="{5904C408-4104-1D03-F055-BC628C7A4A56}"/>
              </a:ext>
            </a:extLst>
          </p:cNvPr>
          <p:cNvPicPr>
            <a:picLocks noChangeAspect="1"/>
          </p:cNvPicPr>
          <p:nvPr/>
        </p:nvPicPr>
        <p:blipFill rotWithShape="1">
          <a:blip r:embed="rId39"/>
          <a:srcRect t="37176" b="-670"/>
          <a:stretch>
            <a:fillRect/>
          </a:stretch>
        </p:blipFill>
        <p:spPr>
          <a:xfrm>
            <a:off x="507493" y="305709"/>
            <a:ext cx="1842725" cy="846431"/>
          </a:xfrm>
          <a:prstGeom prst="rect">
            <a:avLst/>
          </a:prstGeom>
        </p:spPr>
      </p:pic>
    </p:spTree>
    <p:extLst>
      <p:ext uri="{BB962C8B-B14F-4D97-AF65-F5344CB8AC3E}">
        <p14:creationId xmlns:p14="http://schemas.microsoft.com/office/powerpoint/2010/main" val="1349925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430D"/>
        </a:solidFill>
        <a:effectLst/>
      </p:bgPr>
    </p:bg>
    <p:spTree>
      <p:nvGrpSpPr>
        <p:cNvPr id="1" name="">
          <a:extLst>
            <a:ext uri="{FF2B5EF4-FFF2-40B4-BE49-F238E27FC236}">
              <a16:creationId xmlns:a16="http://schemas.microsoft.com/office/drawing/2014/main" id="{9A0C5F9A-1CA2-540F-4C06-4F9ED62FA37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52848F8-20F2-DDFF-E80D-5F78C8639545}"/>
              </a:ext>
            </a:extLst>
          </p:cNvPr>
          <p:cNvSpPr>
            <a:spLocks noGrp="1"/>
          </p:cNvSpPr>
          <p:nvPr>
            <p:ph type="ctrTitle"/>
          </p:nvPr>
        </p:nvSpPr>
        <p:spPr>
          <a:xfrm>
            <a:off x="304796" y="1023948"/>
            <a:ext cx="11582402" cy="2284807"/>
          </a:xfrm>
        </p:spPr>
        <p:txBody>
          <a:bodyPr/>
          <a:lstStyle/>
          <a:p>
            <a:r>
              <a:rPr lang="en-US">
                <a:solidFill>
                  <a:srgbClr val="BFDE7D"/>
                </a:solidFill>
              </a:rPr>
              <a:t>Tools &amp; RESOURCES</a:t>
            </a:r>
          </a:p>
        </p:txBody>
      </p:sp>
      <p:pic>
        <p:nvPicPr>
          <p:cNvPr id="2" name="Picture 1">
            <a:extLst>
              <a:ext uri="{FF2B5EF4-FFF2-40B4-BE49-F238E27FC236}">
                <a16:creationId xmlns:a16="http://schemas.microsoft.com/office/drawing/2014/main" id="{91825C32-9F06-5166-913F-E9B509B7BDE2}"/>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229601" y="2970484"/>
            <a:ext cx="3657594" cy="2480733"/>
          </a:xfrm>
          <a:prstGeom prst="roundRect">
            <a:avLst>
              <a:gd name="adj" fmla="val 2523"/>
            </a:avLst>
          </a:prstGeom>
        </p:spPr>
      </p:pic>
      <p:sp>
        <p:nvSpPr>
          <p:cNvPr id="4" name="Text Placeholder 11">
            <a:extLst>
              <a:ext uri="{FF2B5EF4-FFF2-40B4-BE49-F238E27FC236}">
                <a16:creationId xmlns:a16="http://schemas.microsoft.com/office/drawing/2014/main" id="{B5DB4EFE-8CD1-CD65-6300-FBC1404122E5}"/>
              </a:ext>
            </a:extLst>
          </p:cNvPr>
          <p:cNvSpPr txBox="1">
            <a:spLocks/>
          </p:cNvSpPr>
          <p:nvPr/>
        </p:nvSpPr>
        <p:spPr>
          <a:xfrm>
            <a:off x="304800" y="2970484"/>
            <a:ext cx="3657595" cy="2480733"/>
          </a:xfrm>
          <a:prstGeom prst="roundRect">
            <a:avLst>
              <a:gd name="adj" fmla="val 2643"/>
            </a:avLst>
          </a:prstGeom>
          <a:solidFill>
            <a:schemeClr val="bg1">
              <a:alpha val="20000"/>
            </a:schemeClr>
          </a:solidFill>
        </p:spPr>
        <p:txBody>
          <a:bodyPr lIns="182880" tIns="457200" rIns="182880" anchor="t" anchorCtr="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itle 14">
            <a:extLst>
              <a:ext uri="{FF2B5EF4-FFF2-40B4-BE49-F238E27FC236}">
                <a16:creationId xmlns:a16="http://schemas.microsoft.com/office/drawing/2014/main" id="{79A450A8-8D6D-6B15-4BBC-E002E656CAA0}"/>
              </a:ext>
            </a:extLst>
          </p:cNvPr>
          <p:cNvSpPr txBox="1">
            <a:spLocks/>
          </p:cNvSpPr>
          <p:nvPr/>
        </p:nvSpPr>
        <p:spPr>
          <a:xfrm>
            <a:off x="8229596"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chemeClr val="bg1"/>
                </a:solidFill>
              </a:rPr>
              <a:t>Tools &amp; resources</a:t>
            </a:r>
          </a:p>
        </p:txBody>
      </p:sp>
      <p:sp>
        <p:nvSpPr>
          <p:cNvPr id="16" name="Rounded Rectangle 15">
            <a:extLst>
              <a:ext uri="{FF2B5EF4-FFF2-40B4-BE49-F238E27FC236}">
                <a16:creationId xmlns:a16="http://schemas.microsoft.com/office/drawing/2014/main" id="{D93A6D8B-2DA6-79B9-9648-9F5D1C890027}"/>
              </a:ext>
            </a:extLst>
          </p:cNvPr>
          <p:cNvSpPr/>
          <p:nvPr/>
        </p:nvSpPr>
        <p:spPr>
          <a:xfrm>
            <a:off x="652253" y="3647026"/>
            <a:ext cx="924415" cy="924415"/>
          </a:xfrm>
          <a:prstGeom prst="roundRect">
            <a:avLst>
              <a:gd name="adj" fmla="val 7512"/>
            </a:avLst>
          </a:prstGeom>
          <a:solidFill>
            <a:schemeClr val="bg1">
              <a:alpha val="148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logo of a leaf in a circle&#10;&#10;Description automatically generated">
            <a:extLst>
              <a:ext uri="{FF2B5EF4-FFF2-40B4-BE49-F238E27FC236}">
                <a16:creationId xmlns:a16="http://schemas.microsoft.com/office/drawing/2014/main" id="{1B6A291C-7881-360B-F28F-30AE618B9FEE}"/>
              </a:ext>
            </a:extLst>
          </p:cNvPr>
          <p:cNvPicPr>
            <a:picLocks noChangeAspect="1"/>
          </p:cNvPicPr>
          <p:nvPr/>
        </p:nvPicPr>
        <p:blipFill>
          <a:blip r:embed="rId3" cstate="screen">
            <a:alphaModFix amt="4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53646" y="3717399"/>
            <a:ext cx="721629" cy="783669"/>
          </a:xfrm>
          <a:prstGeom prst="rect">
            <a:avLst/>
          </a:prstGeom>
        </p:spPr>
      </p:pic>
      <p:sp>
        <p:nvSpPr>
          <p:cNvPr id="14" name="Rounded Rectangle 13">
            <a:extLst>
              <a:ext uri="{FF2B5EF4-FFF2-40B4-BE49-F238E27FC236}">
                <a16:creationId xmlns:a16="http://schemas.microsoft.com/office/drawing/2014/main" id="{D15EE2EC-87E5-7BDE-6323-B124AA5344A1}"/>
              </a:ext>
            </a:extLst>
          </p:cNvPr>
          <p:cNvSpPr/>
          <p:nvPr/>
        </p:nvSpPr>
        <p:spPr>
          <a:xfrm>
            <a:off x="2690526" y="3647026"/>
            <a:ext cx="924415" cy="924415"/>
          </a:xfrm>
          <a:prstGeom prst="roundRect">
            <a:avLst>
              <a:gd name="adj" fmla="val 7512"/>
            </a:avLst>
          </a:prstGeom>
          <a:solidFill>
            <a:schemeClr val="bg1">
              <a:alpha val="148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logo of a hand and a globe&#10;&#10;Description automatically generated">
            <a:extLst>
              <a:ext uri="{FF2B5EF4-FFF2-40B4-BE49-F238E27FC236}">
                <a16:creationId xmlns:a16="http://schemas.microsoft.com/office/drawing/2014/main" id="{0020E2AD-6FD9-A56C-1CED-0C307B2C611A}"/>
              </a:ext>
            </a:extLst>
          </p:cNvPr>
          <p:cNvPicPr>
            <a:picLocks noChangeAspect="1"/>
          </p:cNvPicPr>
          <p:nvPr/>
        </p:nvPicPr>
        <p:blipFill>
          <a:blip r:embed="rId5" cstate="screen">
            <a:alphaModFix amt="46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2791919" y="3717399"/>
            <a:ext cx="721629" cy="783669"/>
          </a:xfrm>
          <a:prstGeom prst="rect">
            <a:avLst/>
          </a:prstGeom>
        </p:spPr>
      </p:pic>
      <p:sp>
        <p:nvSpPr>
          <p:cNvPr id="11" name="Rounded Rectangle 10">
            <a:extLst>
              <a:ext uri="{FF2B5EF4-FFF2-40B4-BE49-F238E27FC236}">
                <a16:creationId xmlns:a16="http://schemas.microsoft.com/office/drawing/2014/main" id="{DCCBAE71-1223-9A86-14FC-67EE8702D13B}"/>
              </a:ext>
            </a:extLst>
          </p:cNvPr>
          <p:cNvSpPr/>
          <p:nvPr/>
        </p:nvSpPr>
        <p:spPr>
          <a:xfrm>
            <a:off x="1671390" y="3647026"/>
            <a:ext cx="924415" cy="924415"/>
          </a:xfrm>
          <a:prstGeom prst="roundRect">
            <a:avLst>
              <a:gd name="adj" fmla="val 7512"/>
            </a:avLst>
          </a:prstGeom>
          <a:solidFill>
            <a:schemeClr val="bg1">
              <a:alpha val="148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green windmill with green arrows&#10;&#10;Description automatically generated">
            <a:extLst>
              <a:ext uri="{FF2B5EF4-FFF2-40B4-BE49-F238E27FC236}">
                <a16:creationId xmlns:a16="http://schemas.microsoft.com/office/drawing/2014/main" id="{E34AB93C-4DA3-0AF8-78AF-7ACE80010439}"/>
              </a:ext>
            </a:extLst>
          </p:cNvPr>
          <p:cNvPicPr>
            <a:picLocks noChangeAspect="1"/>
          </p:cNvPicPr>
          <p:nvPr/>
        </p:nvPicPr>
        <p:blipFill>
          <a:blip r:embed="rId7" cstate="screen">
            <a:alphaModFix amt="4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1772783" y="3717399"/>
            <a:ext cx="721628" cy="783669"/>
          </a:xfrm>
          <a:prstGeom prst="rect">
            <a:avLst/>
          </a:prstGeom>
        </p:spPr>
      </p:pic>
      <p:sp>
        <p:nvSpPr>
          <p:cNvPr id="18" name="Title 14">
            <a:extLst>
              <a:ext uri="{FF2B5EF4-FFF2-40B4-BE49-F238E27FC236}">
                <a16:creationId xmlns:a16="http://schemas.microsoft.com/office/drawing/2014/main" id="{B404D6A7-C87F-C027-CFB2-6A6586F5C608}"/>
              </a:ext>
            </a:extLst>
          </p:cNvPr>
          <p:cNvSpPr txBox="1">
            <a:spLocks/>
          </p:cNvSpPr>
          <p:nvPr/>
        </p:nvSpPr>
        <p:spPr>
          <a:xfrm>
            <a:off x="316089"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rgbClr val="B9D488"/>
                </a:solidFill>
              </a:rPr>
              <a:t>strategy</a:t>
            </a:r>
          </a:p>
        </p:txBody>
      </p:sp>
      <p:pic>
        <p:nvPicPr>
          <p:cNvPr id="6" name="Picture 5">
            <a:extLst>
              <a:ext uri="{FF2B5EF4-FFF2-40B4-BE49-F238E27FC236}">
                <a16:creationId xmlns:a16="http://schemas.microsoft.com/office/drawing/2014/main" id="{4B73A4F8-7E0E-9CE3-E5BE-042C796F24C0}"/>
              </a:ext>
            </a:extLst>
          </p:cNvPr>
          <p:cNvPicPr>
            <a:picLocks noChangeAspect="1"/>
          </p:cNvPicPr>
          <p:nvPr/>
        </p:nvPicPr>
        <p:blipFill rotWithShape="1">
          <a:blip r:embed="rId9" cstate="screen">
            <a:alphaModFix amt="43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4267196" y="2970484"/>
            <a:ext cx="3668896" cy="2480733"/>
          </a:xfrm>
          <a:prstGeom prst="roundRect">
            <a:avLst>
              <a:gd name="adj" fmla="val 2464"/>
            </a:avLst>
          </a:prstGeom>
        </p:spPr>
      </p:pic>
      <p:sp>
        <p:nvSpPr>
          <p:cNvPr id="7" name="Title 14">
            <a:extLst>
              <a:ext uri="{FF2B5EF4-FFF2-40B4-BE49-F238E27FC236}">
                <a16:creationId xmlns:a16="http://schemas.microsoft.com/office/drawing/2014/main" id="{E0991395-CF21-0FBF-5935-06BD99A5DE06}"/>
              </a:ext>
            </a:extLst>
          </p:cNvPr>
          <p:cNvSpPr txBox="1">
            <a:spLocks/>
          </p:cNvSpPr>
          <p:nvPr/>
        </p:nvSpPr>
        <p:spPr>
          <a:xfrm>
            <a:off x="4278493"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rgbClr val="B9D488"/>
                </a:solidFill>
              </a:rPr>
              <a:t>SELL STORY</a:t>
            </a:r>
          </a:p>
        </p:txBody>
      </p:sp>
      <p:pic>
        <p:nvPicPr>
          <p:cNvPr id="3" name="Picture 2">
            <a:extLst>
              <a:ext uri="{FF2B5EF4-FFF2-40B4-BE49-F238E27FC236}">
                <a16:creationId xmlns:a16="http://schemas.microsoft.com/office/drawing/2014/main" id="{218E4A41-0093-76A4-0DE2-C964E29EC02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spTree>
    <p:extLst>
      <p:ext uri="{BB962C8B-B14F-4D97-AF65-F5344CB8AC3E}">
        <p14:creationId xmlns:p14="http://schemas.microsoft.com/office/powerpoint/2010/main" val="3453085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F440D"/>
        </a:solidFill>
        <a:effectLst/>
      </p:bgPr>
    </p:bg>
    <p:spTree>
      <p:nvGrpSpPr>
        <p:cNvPr id="1" name=""/>
        <p:cNvGrpSpPr/>
        <p:nvPr/>
      </p:nvGrpSpPr>
      <p:grpSpPr>
        <a:xfrm>
          <a:off x="0" y="0"/>
          <a:ext cx="0" cy="0"/>
          <a:chOff x="0" y="0"/>
          <a:chExt cx="0" cy="0"/>
        </a:xfrm>
      </p:grpSpPr>
      <p:pic>
        <p:nvPicPr>
          <p:cNvPr id="3" name="Picture Placeholder 6" descr="A person holding potatoes in their hands&#10;&#10;AI-generated content may be incorrect.">
            <a:extLst>
              <a:ext uri="{FF2B5EF4-FFF2-40B4-BE49-F238E27FC236}">
                <a16:creationId xmlns:a16="http://schemas.microsoft.com/office/drawing/2014/main" id="{B496955B-2A15-D5D7-828B-9AFC8381A46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0"/>
            <a:ext cx="6096000" cy="6858000"/>
          </a:xfrm>
          <a:prstGeom prst="rect">
            <a:avLst/>
          </a:prstGeom>
        </p:spPr>
      </p:pic>
      <p:sp>
        <p:nvSpPr>
          <p:cNvPr id="2" name="TextBox 1">
            <a:extLst>
              <a:ext uri="{FF2B5EF4-FFF2-40B4-BE49-F238E27FC236}">
                <a16:creationId xmlns:a16="http://schemas.microsoft.com/office/drawing/2014/main" id="{983E2F8B-8C17-B2F0-2FB0-412B6CFC571C}"/>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Gilroy Medium" panose="00000600000000000000" pitchFamily="50" charset="0"/>
              </a:rPr>
              <a:pPr algn="r"/>
              <a:t>33</a:t>
            </a:fld>
            <a:endParaRPr lang="en-US" sz="1350">
              <a:solidFill>
                <a:schemeClr val="bg1"/>
              </a:solidFill>
              <a:latin typeface="Gilroy Medium" panose="00000600000000000000" pitchFamily="50" charset="0"/>
            </a:endParaRPr>
          </a:p>
        </p:txBody>
      </p:sp>
      <p:pic>
        <p:nvPicPr>
          <p:cNvPr id="22" name="Picture 21" descr="A logo with white text and colorful shapes&#10;&#10;Description automatically generated with medium confidence">
            <a:extLst>
              <a:ext uri="{FF2B5EF4-FFF2-40B4-BE49-F238E27FC236}">
                <a16:creationId xmlns:a16="http://schemas.microsoft.com/office/drawing/2014/main" id="{37055F7F-798B-44AD-89EA-AB50374600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16" y="80457"/>
            <a:ext cx="2041456" cy="1148319"/>
          </a:xfrm>
          <a:prstGeom prst="rect">
            <a:avLst/>
          </a:prstGeom>
        </p:spPr>
      </p:pic>
      <p:sp>
        <p:nvSpPr>
          <p:cNvPr id="24" name="Text Placeholder 8">
            <a:extLst>
              <a:ext uri="{FF2B5EF4-FFF2-40B4-BE49-F238E27FC236}">
                <a16:creationId xmlns:a16="http://schemas.microsoft.com/office/drawing/2014/main" id="{79E59AE6-7E70-E2BE-33B9-35BB90C6357F}"/>
              </a:ext>
            </a:extLst>
          </p:cNvPr>
          <p:cNvSpPr txBox="1">
            <a:spLocks/>
          </p:cNvSpPr>
          <p:nvPr/>
        </p:nvSpPr>
        <p:spPr>
          <a:xfrm>
            <a:off x="304800" y="1719004"/>
            <a:ext cx="5638800" cy="2140616"/>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pPr>
            <a:r>
              <a:rPr lang="en-US" sz="4400">
                <a:solidFill>
                  <a:srgbClr val="8DBE29"/>
                </a:solidFill>
                <a:latin typeface="+mj-lt"/>
              </a:rPr>
              <a:t>WHAT IS PARTNERS FOR TOMORROW?</a:t>
            </a:r>
          </a:p>
          <a:p>
            <a:r>
              <a:rPr lang="en-US" sz="1800">
                <a:solidFill>
                  <a:srgbClr val="BFDF7D"/>
                </a:solidFill>
              </a:rPr>
              <a:t>A Portfolio of Advantaged</a:t>
            </a:r>
            <a:br>
              <a:rPr lang="en-US" sz="1800">
                <a:solidFill>
                  <a:srgbClr val="BFDF7D"/>
                </a:solidFill>
              </a:rPr>
            </a:br>
            <a:r>
              <a:rPr lang="en-US" sz="1800">
                <a:solidFill>
                  <a:srgbClr val="BFDF7D"/>
                </a:solidFill>
              </a:rPr>
              <a:t>Sustainability Solutions.</a:t>
            </a:r>
          </a:p>
        </p:txBody>
      </p:sp>
      <p:sp>
        <p:nvSpPr>
          <p:cNvPr id="27" name="Text Placeholder 8">
            <a:extLst>
              <a:ext uri="{FF2B5EF4-FFF2-40B4-BE49-F238E27FC236}">
                <a16:creationId xmlns:a16="http://schemas.microsoft.com/office/drawing/2014/main" id="{C57C6B80-3877-BCAF-4661-A7290CEEB3BB}"/>
              </a:ext>
            </a:extLst>
          </p:cNvPr>
          <p:cNvSpPr txBox="1">
            <a:spLocks/>
          </p:cNvSpPr>
          <p:nvPr/>
        </p:nvSpPr>
        <p:spPr>
          <a:xfrm>
            <a:off x="740736" y="4349847"/>
            <a:ext cx="2247013" cy="1232246"/>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8DBE29"/>
                </a:solidFill>
              </a:rPr>
              <a:t>Mutually beneficial </a:t>
            </a:r>
            <a:br>
              <a:rPr lang="en-US" sz="1800">
                <a:solidFill>
                  <a:srgbClr val="8DBE29"/>
                </a:solidFill>
              </a:rPr>
            </a:br>
            <a:r>
              <a:rPr lang="en-US" sz="1800">
                <a:solidFill>
                  <a:srgbClr val="8DBE29"/>
                </a:solidFill>
              </a:rPr>
              <a:t>for our customers </a:t>
            </a:r>
            <a:br>
              <a:rPr lang="en-US" sz="1800">
                <a:solidFill>
                  <a:srgbClr val="8DBE29"/>
                </a:solidFill>
              </a:rPr>
            </a:br>
            <a:r>
              <a:rPr lang="en-US" sz="1800">
                <a:solidFill>
                  <a:srgbClr val="8DBE29"/>
                </a:solidFill>
              </a:rPr>
              <a:t>and PepsiCo</a:t>
            </a:r>
          </a:p>
          <a:p>
            <a:endParaRPr lang="en-US" sz="1800">
              <a:solidFill>
                <a:srgbClr val="8DBE29"/>
              </a:solidFill>
            </a:endParaRPr>
          </a:p>
        </p:txBody>
      </p:sp>
      <p:sp>
        <p:nvSpPr>
          <p:cNvPr id="28" name="Text Placeholder 8">
            <a:extLst>
              <a:ext uri="{FF2B5EF4-FFF2-40B4-BE49-F238E27FC236}">
                <a16:creationId xmlns:a16="http://schemas.microsoft.com/office/drawing/2014/main" id="{6991B016-C19F-64E7-8DF5-44D53144F938}"/>
              </a:ext>
            </a:extLst>
          </p:cNvPr>
          <p:cNvSpPr txBox="1">
            <a:spLocks/>
          </p:cNvSpPr>
          <p:nvPr/>
        </p:nvSpPr>
        <p:spPr>
          <a:xfrm>
            <a:off x="3556592" y="4349847"/>
            <a:ext cx="2247013" cy="1232246"/>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8DBE29"/>
                </a:solidFill>
              </a:rPr>
              <a:t>Driving progress toward sustainability goals and commercial value</a:t>
            </a:r>
          </a:p>
        </p:txBody>
      </p:sp>
      <p:pic>
        <p:nvPicPr>
          <p:cNvPr id="29" name="Picture 28">
            <a:extLst>
              <a:ext uri="{FF2B5EF4-FFF2-40B4-BE49-F238E27FC236}">
                <a16:creationId xmlns:a16="http://schemas.microsoft.com/office/drawing/2014/main" id="{5A85AA94-D618-CDFD-F1A5-EFCD1817E0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 y="3976577"/>
            <a:ext cx="486903" cy="486903"/>
          </a:xfrm>
          <a:prstGeom prst="rect">
            <a:avLst/>
          </a:prstGeom>
        </p:spPr>
      </p:pic>
      <p:pic>
        <p:nvPicPr>
          <p:cNvPr id="30" name="Picture 29">
            <a:extLst>
              <a:ext uri="{FF2B5EF4-FFF2-40B4-BE49-F238E27FC236}">
                <a16:creationId xmlns:a16="http://schemas.microsoft.com/office/drawing/2014/main" id="{3A0AFEA5-148F-DA8B-0E65-A8C8F3EED2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3416" y="3976577"/>
            <a:ext cx="486903" cy="486903"/>
          </a:xfrm>
          <a:prstGeom prst="rect">
            <a:avLst/>
          </a:prstGeom>
        </p:spPr>
      </p:pic>
      <p:pic>
        <p:nvPicPr>
          <p:cNvPr id="4" name="Picture 3">
            <a:extLst>
              <a:ext uri="{FF2B5EF4-FFF2-40B4-BE49-F238E27FC236}">
                <a16:creationId xmlns:a16="http://schemas.microsoft.com/office/drawing/2014/main" id="{0B4826DC-B0C6-505F-2FCC-FABC82C0C5F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pic>
        <p:nvPicPr>
          <p:cNvPr id="5" name="Picture 4">
            <a:extLst>
              <a:ext uri="{FF2B5EF4-FFF2-40B4-BE49-F238E27FC236}">
                <a16:creationId xmlns:a16="http://schemas.microsoft.com/office/drawing/2014/main" id="{A0D221CA-762D-976B-6B97-B9243A2D506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54897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D910A"/>
        </a:solidFill>
        <a:effectLst/>
      </p:bgPr>
    </p:bg>
    <p:spTree>
      <p:nvGrpSpPr>
        <p:cNvPr id="1" name="">
          <a:extLst>
            <a:ext uri="{FF2B5EF4-FFF2-40B4-BE49-F238E27FC236}">
              <a16:creationId xmlns:a16="http://schemas.microsoft.com/office/drawing/2014/main" id="{AF6AABBF-A6E2-486B-1584-220DFBB8B9B8}"/>
            </a:ext>
          </a:extLst>
        </p:cNvPr>
        <p:cNvGrpSpPr/>
        <p:nvPr/>
      </p:nvGrpSpPr>
      <p:grpSpPr>
        <a:xfrm>
          <a:off x="0" y="0"/>
          <a:ext cx="0" cy="0"/>
          <a:chOff x="0" y="0"/>
          <a:chExt cx="0" cy="0"/>
        </a:xfrm>
      </p:grpSpPr>
      <p:pic>
        <p:nvPicPr>
          <p:cNvPr id="20" name="Picture 19" descr="A green leaves on a black background&#10;&#10;Description automatically generated">
            <a:extLst>
              <a:ext uri="{FF2B5EF4-FFF2-40B4-BE49-F238E27FC236}">
                <a16:creationId xmlns:a16="http://schemas.microsoft.com/office/drawing/2014/main" id="{902B1E01-821F-3245-6C9F-67FC9BA920A5}"/>
              </a:ext>
            </a:extLst>
          </p:cNvPr>
          <p:cNvPicPr>
            <a:picLocks noChangeAspect="1"/>
          </p:cNvPicPr>
          <p:nvPr/>
        </p:nvPicPr>
        <p:blipFill rotWithShape="1">
          <a:blip r:embed="rId3"/>
          <a:srcRect t="26349" r="23966"/>
          <a:stretch/>
        </p:blipFill>
        <p:spPr>
          <a:xfrm>
            <a:off x="10571433" y="12095"/>
            <a:ext cx="1620567" cy="1898156"/>
          </a:xfrm>
          <a:prstGeom prst="rect">
            <a:avLst/>
          </a:prstGeom>
        </p:spPr>
      </p:pic>
      <p:pic>
        <p:nvPicPr>
          <p:cNvPr id="8" name="Picture 7" descr="A green circle with black background&#10;&#10;Description automatically generated">
            <a:extLst>
              <a:ext uri="{FF2B5EF4-FFF2-40B4-BE49-F238E27FC236}">
                <a16:creationId xmlns:a16="http://schemas.microsoft.com/office/drawing/2014/main" id="{772C65E7-7755-9B93-BF7E-E3AC6DF35B2E}"/>
              </a:ext>
            </a:extLst>
          </p:cNvPr>
          <p:cNvPicPr>
            <a:picLocks noChangeAspect="1"/>
          </p:cNvPicPr>
          <p:nvPr/>
        </p:nvPicPr>
        <p:blipFill rotWithShape="1">
          <a:blip r:embed="rId4"/>
          <a:srcRect t="50346"/>
          <a:stretch/>
        </p:blipFill>
        <p:spPr>
          <a:xfrm>
            <a:off x="2251631" y="0"/>
            <a:ext cx="7688738" cy="3817757"/>
          </a:xfrm>
          <a:prstGeom prst="rect">
            <a:avLst/>
          </a:prstGeom>
        </p:spPr>
      </p:pic>
      <p:pic>
        <p:nvPicPr>
          <p:cNvPr id="30" name="Picture 29" descr="A green leaves on a black background&#10;&#10;Description automatically generated">
            <a:extLst>
              <a:ext uri="{FF2B5EF4-FFF2-40B4-BE49-F238E27FC236}">
                <a16:creationId xmlns:a16="http://schemas.microsoft.com/office/drawing/2014/main" id="{CC7ED949-3B98-62F2-B762-9445C80B4435}"/>
              </a:ext>
            </a:extLst>
          </p:cNvPr>
          <p:cNvPicPr>
            <a:picLocks noChangeAspect="1"/>
          </p:cNvPicPr>
          <p:nvPr/>
        </p:nvPicPr>
        <p:blipFill rotWithShape="1">
          <a:blip r:embed="rId5"/>
          <a:srcRect l="41168" b="15263"/>
          <a:stretch/>
        </p:blipFill>
        <p:spPr>
          <a:xfrm>
            <a:off x="0" y="3591041"/>
            <a:ext cx="2133668" cy="3218579"/>
          </a:xfrm>
          <a:prstGeom prst="rect">
            <a:avLst/>
          </a:prstGeom>
        </p:spPr>
      </p:pic>
      <p:pic>
        <p:nvPicPr>
          <p:cNvPr id="28" name="Picture 27" descr="A green oval with black background&#10;&#10;Description automatically generated">
            <a:extLst>
              <a:ext uri="{FF2B5EF4-FFF2-40B4-BE49-F238E27FC236}">
                <a16:creationId xmlns:a16="http://schemas.microsoft.com/office/drawing/2014/main" id="{AC35D4F1-9580-314C-06B2-3833E51AD143}"/>
              </a:ext>
            </a:extLst>
          </p:cNvPr>
          <p:cNvPicPr>
            <a:picLocks noChangeAspect="1"/>
          </p:cNvPicPr>
          <p:nvPr/>
        </p:nvPicPr>
        <p:blipFill>
          <a:blip r:embed="rId6"/>
          <a:stretch>
            <a:fillRect/>
          </a:stretch>
        </p:blipFill>
        <p:spPr>
          <a:xfrm rot="20894198" flipH="1">
            <a:off x="91141" y="2227577"/>
            <a:ext cx="1326574" cy="2414382"/>
          </a:xfrm>
          <a:prstGeom prst="rect">
            <a:avLst/>
          </a:prstGeom>
        </p:spPr>
      </p:pic>
      <p:pic>
        <p:nvPicPr>
          <p:cNvPr id="15" name="Picture 14" descr="A blue circle with black background&#10;&#10;Description automatically generated">
            <a:extLst>
              <a:ext uri="{FF2B5EF4-FFF2-40B4-BE49-F238E27FC236}">
                <a16:creationId xmlns:a16="http://schemas.microsoft.com/office/drawing/2014/main" id="{F6988EC7-308A-5290-919A-1D587A961BC3}"/>
              </a:ext>
            </a:extLst>
          </p:cNvPr>
          <p:cNvPicPr>
            <a:picLocks noChangeAspect="1"/>
          </p:cNvPicPr>
          <p:nvPr/>
        </p:nvPicPr>
        <p:blipFill rotWithShape="1">
          <a:blip r:embed="rId7"/>
          <a:srcRect t="50467"/>
          <a:stretch/>
        </p:blipFill>
        <p:spPr>
          <a:xfrm>
            <a:off x="4227769" y="7503271"/>
            <a:ext cx="7688740" cy="3808471"/>
          </a:xfrm>
          <a:prstGeom prst="rect">
            <a:avLst/>
          </a:prstGeom>
        </p:spPr>
      </p:pic>
      <p:pic>
        <p:nvPicPr>
          <p:cNvPr id="18" name="Picture 17">
            <a:extLst>
              <a:ext uri="{FF2B5EF4-FFF2-40B4-BE49-F238E27FC236}">
                <a16:creationId xmlns:a16="http://schemas.microsoft.com/office/drawing/2014/main" id="{88073F2B-B032-98BB-FB2C-5C1265F739D2}"/>
              </a:ext>
            </a:extLst>
          </p:cNvPr>
          <p:cNvPicPr>
            <a:picLocks noChangeAspect="1"/>
          </p:cNvPicPr>
          <p:nvPr/>
        </p:nvPicPr>
        <p:blipFill>
          <a:blip r:embed="rId8"/>
          <a:srcRect/>
          <a:stretch/>
        </p:blipFill>
        <p:spPr>
          <a:xfrm>
            <a:off x="3006726" y="2659978"/>
            <a:ext cx="1161288" cy="1161288"/>
          </a:xfrm>
          <a:prstGeom prst="rect">
            <a:avLst/>
          </a:prstGeom>
        </p:spPr>
      </p:pic>
      <p:pic>
        <p:nvPicPr>
          <p:cNvPr id="16" name="Picture 15">
            <a:extLst>
              <a:ext uri="{FF2B5EF4-FFF2-40B4-BE49-F238E27FC236}">
                <a16:creationId xmlns:a16="http://schemas.microsoft.com/office/drawing/2014/main" id="{6AB19E99-71E3-7A88-1DEB-DF87554B777A}"/>
              </a:ext>
            </a:extLst>
          </p:cNvPr>
          <p:cNvPicPr>
            <a:picLocks noChangeAspect="1"/>
          </p:cNvPicPr>
          <p:nvPr/>
        </p:nvPicPr>
        <p:blipFill>
          <a:blip r:embed="rId9"/>
          <a:srcRect/>
          <a:stretch/>
        </p:blipFill>
        <p:spPr>
          <a:xfrm>
            <a:off x="7966065" y="2675634"/>
            <a:ext cx="1162050" cy="1162050"/>
          </a:xfrm>
          <a:prstGeom prst="rect">
            <a:avLst/>
          </a:prstGeom>
        </p:spPr>
      </p:pic>
      <p:sp>
        <p:nvSpPr>
          <p:cNvPr id="4" name="Title 27">
            <a:extLst>
              <a:ext uri="{FF2B5EF4-FFF2-40B4-BE49-F238E27FC236}">
                <a16:creationId xmlns:a16="http://schemas.microsoft.com/office/drawing/2014/main" id="{3C327559-A1AC-F954-C52B-D7B7020B6B13}"/>
              </a:ext>
            </a:extLst>
          </p:cNvPr>
          <p:cNvSpPr txBox="1">
            <a:spLocks/>
          </p:cNvSpPr>
          <p:nvPr/>
        </p:nvSpPr>
        <p:spPr>
          <a:xfrm>
            <a:off x="3429000" y="1024837"/>
            <a:ext cx="533400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ctr"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BFDF7D"/>
                </a:solidFill>
                <a:effectLst/>
                <a:uLnTx/>
                <a:uFillTx/>
                <a:latin typeface="GT Pressura LCG Black"/>
                <a:ea typeface="+mj-ea"/>
                <a:cs typeface="+mj-cs"/>
              </a:rPr>
              <a:t>PARTNERS FOR TOMORROW:</a:t>
            </a:r>
          </a:p>
          <a:p>
            <a:pPr marL="0" marR="0" lvl="0" indent="0" algn="ctr"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prstClr val="white"/>
                </a:solidFill>
                <a:effectLst/>
                <a:uLnTx/>
                <a:uFillTx/>
                <a:latin typeface="GT Pressura LCG Black"/>
                <a:ea typeface="+mj-ea"/>
                <a:cs typeface="+mj-cs"/>
              </a:rPr>
              <a:t>Solutions that span key sustainability categories</a:t>
            </a:r>
          </a:p>
        </p:txBody>
      </p:sp>
      <p:sp>
        <p:nvSpPr>
          <p:cNvPr id="10" name="TextBox 9">
            <a:extLst>
              <a:ext uri="{FF2B5EF4-FFF2-40B4-BE49-F238E27FC236}">
                <a16:creationId xmlns:a16="http://schemas.microsoft.com/office/drawing/2014/main" id="{5D5674D1-816A-BD55-1D62-3823A21C4F14}"/>
              </a:ext>
            </a:extLst>
          </p:cNvPr>
          <p:cNvSpPr txBox="1"/>
          <p:nvPr/>
        </p:nvSpPr>
        <p:spPr>
          <a:xfrm>
            <a:off x="759082" y="3159953"/>
            <a:ext cx="1807470" cy="849463"/>
          </a:xfrm>
          <a:prstGeom prst="rect">
            <a:avLst/>
          </a:prstGeom>
          <a:noFill/>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srgbClr val="BFDF7D"/>
                </a:solidFill>
                <a:effectLst/>
                <a:uLnTx/>
                <a:uFillTx/>
                <a:latin typeface="GT Pressura LCG Black"/>
                <a:ea typeface="+mn-ea"/>
                <a:cs typeface="+mn-cs"/>
              </a:rPr>
              <a:t>AGRICULTURE FOR TOMORROW</a:t>
            </a:r>
          </a:p>
          <a:p>
            <a:pPr marL="0" marR="0" lvl="0" indent="0" algn="ctr" defTabSz="457200" rtl="0" eaLnBrk="1" fontAlgn="auto" latinLnBrk="0" hangingPunct="1">
              <a:lnSpc>
                <a:spcPts val="18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Sow Positive (Sow+)</a:t>
            </a:r>
          </a:p>
        </p:txBody>
      </p:sp>
      <p:sp>
        <p:nvSpPr>
          <p:cNvPr id="11" name="TextBox 10">
            <a:extLst>
              <a:ext uri="{FF2B5EF4-FFF2-40B4-BE49-F238E27FC236}">
                <a16:creationId xmlns:a16="http://schemas.microsoft.com/office/drawing/2014/main" id="{3E6CB5F4-2301-7D99-74D3-93A0CF9A20FC}"/>
              </a:ext>
            </a:extLst>
          </p:cNvPr>
          <p:cNvSpPr txBox="1"/>
          <p:nvPr/>
        </p:nvSpPr>
        <p:spPr>
          <a:xfrm>
            <a:off x="2683635" y="4014731"/>
            <a:ext cx="1807470" cy="1862048"/>
          </a:xfrm>
          <a:prstGeom prst="rect">
            <a:avLst/>
          </a:prstGeom>
          <a:noFill/>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srgbClr val="BFDF7D"/>
                </a:solidFill>
                <a:effectLst/>
                <a:uLnTx/>
                <a:uFillTx/>
                <a:latin typeface="GT Pressura LCG Black"/>
                <a:ea typeface="+mn-ea"/>
                <a:cs typeface="+mn-cs"/>
              </a:rPr>
              <a:t>LEARNING FOR TOMORROW</a:t>
            </a:r>
          </a:p>
          <a:p>
            <a:pPr marL="0" marR="0" lvl="0" indent="0" algn="ctr" defTabSz="457200" rtl="0" eaLnBrk="1" fontAlgn="auto" latinLnBrk="0" hangingPunct="1">
              <a:lnSpc>
                <a:spcPts val="18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Sustainability Summit</a:t>
            </a:r>
          </a:p>
          <a:p>
            <a:pPr marL="0" marR="0" lvl="0" indent="0" algn="ctr" defTabSz="457200" rtl="0" eaLnBrk="1" fontAlgn="auto" latinLnBrk="0" hangingPunct="1">
              <a:lnSpc>
                <a:spcPts val="18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Sustainability Action Center</a:t>
            </a:r>
          </a:p>
          <a:p>
            <a:pPr marL="0" marR="0" lvl="0" indent="0" algn="ctr" defTabSz="457200" rtl="0" eaLnBrk="1" fontAlgn="auto" latinLnBrk="0" hangingPunct="1">
              <a:lnSpc>
                <a:spcPts val="18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FDF7D"/>
              </a:solidFill>
              <a:effectLst/>
              <a:uLnTx/>
              <a:uFillTx/>
              <a:latin typeface="GT Pressura LCG Black"/>
              <a:ea typeface="+mn-ea"/>
              <a:cs typeface="+mn-cs"/>
            </a:endParaRPr>
          </a:p>
        </p:txBody>
      </p:sp>
      <p:sp>
        <p:nvSpPr>
          <p:cNvPr id="12" name="TextBox 11">
            <a:extLst>
              <a:ext uri="{FF2B5EF4-FFF2-40B4-BE49-F238E27FC236}">
                <a16:creationId xmlns:a16="http://schemas.microsoft.com/office/drawing/2014/main" id="{969F4C7F-0E2C-EC2E-70FF-1AFB95FCD6AA}"/>
              </a:ext>
            </a:extLst>
          </p:cNvPr>
          <p:cNvSpPr txBox="1"/>
          <p:nvPr/>
        </p:nvSpPr>
        <p:spPr>
          <a:xfrm>
            <a:off x="5210941" y="4686505"/>
            <a:ext cx="1807470" cy="1092607"/>
          </a:xfrm>
          <a:prstGeom prst="rect">
            <a:avLst/>
          </a:prstGeom>
          <a:noFill/>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srgbClr val="BFDF7D"/>
                </a:solidFill>
                <a:effectLst/>
                <a:uLnTx/>
                <a:uFillTx/>
                <a:latin typeface="GT Pressura LCG Black"/>
                <a:ea typeface="+mn-ea"/>
                <a:cs typeface="+mn-cs"/>
              </a:rPr>
              <a:t>ENERGY</a:t>
            </a:r>
            <a:br>
              <a:rPr kumimoji="0" lang="en-US" sz="1800" b="0" i="0" u="none" strike="noStrike" kern="1200" cap="none" spc="0" normalizeH="0" baseline="0" noProof="0">
                <a:ln>
                  <a:noFill/>
                </a:ln>
                <a:solidFill>
                  <a:srgbClr val="BFDF7D"/>
                </a:solidFill>
                <a:effectLst/>
                <a:uLnTx/>
                <a:uFillTx/>
                <a:latin typeface="GT Pressura LCG Black"/>
                <a:ea typeface="+mn-ea"/>
                <a:cs typeface="+mn-cs"/>
              </a:rPr>
            </a:br>
            <a:r>
              <a:rPr kumimoji="0" lang="en-US" sz="1800" b="0" i="0" u="none" strike="noStrike" kern="1200" cap="none" spc="0" normalizeH="0" baseline="0" noProof="0">
                <a:ln>
                  <a:noFill/>
                </a:ln>
                <a:solidFill>
                  <a:srgbClr val="BFDF7D"/>
                </a:solidFill>
                <a:effectLst/>
                <a:uLnTx/>
                <a:uFillTx/>
                <a:latin typeface="GT Pressura LCG Black"/>
                <a:ea typeface="+mn-ea"/>
                <a:cs typeface="+mn-cs"/>
              </a:rPr>
              <a:t>FOR TOMORROW</a:t>
            </a:r>
          </a:p>
          <a:p>
            <a:pPr marL="0" marR="0" lvl="0" indent="0" algn="ctr" defTabSz="457200" rtl="0" eaLnBrk="1" fontAlgn="auto" latinLnBrk="0" hangingPunct="1">
              <a:lnSpc>
                <a:spcPts val="18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pep+ </a:t>
            </a:r>
            <a:r>
              <a:rPr kumimoji="0" lang="en-US" sz="1400" b="0" i="0" u="none" strike="noStrike" kern="1200" cap="none" spc="0" normalizeH="0" baseline="0" noProof="0" err="1">
                <a:ln>
                  <a:noFill/>
                </a:ln>
                <a:solidFill>
                  <a:prstClr val="white"/>
                </a:solidFill>
                <a:effectLst/>
                <a:uLnTx/>
                <a:uFillTx/>
                <a:latin typeface="Gilroy Medium"/>
                <a:ea typeface="+mn-ea"/>
                <a:cs typeface="+mn-cs"/>
              </a:rPr>
              <a:t>REnew</a:t>
            </a:r>
            <a:endParaRPr kumimoji="0" lang="en-US" sz="1400" b="0" i="0" u="none" strike="noStrike" kern="1200" cap="none" spc="0" normalizeH="0" baseline="0" noProof="0">
              <a:ln>
                <a:noFill/>
              </a:ln>
              <a:solidFill>
                <a:prstClr val="white"/>
              </a:solidFill>
              <a:effectLst/>
              <a:uLnTx/>
              <a:uFillTx/>
              <a:latin typeface="Gilroy Medium"/>
              <a:ea typeface="+mn-ea"/>
              <a:cs typeface="+mn-cs"/>
            </a:endParaRPr>
          </a:p>
          <a:p>
            <a:pPr marL="0" marR="0" lvl="0" indent="0" algn="ctr" defTabSz="457200" rtl="0" eaLnBrk="1" fontAlgn="auto" latinLnBrk="0" hangingPunct="1">
              <a:lnSpc>
                <a:spcPts val="18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FDF7D"/>
              </a:solidFill>
              <a:effectLst/>
              <a:uLnTx/>
              <a:uFillTx/>
              <a:latin typeface="GT Pressura LCG Black"/>
              <a:ea typeface="+mn-ea"/>
              <a:cs typeface="+mn-cs"/>
            </a:endParaRPr>
          </a:p>
        </p:txBody>
      </p:sp>
      <p:sp>
        <p:nvSpPr>
          <p:cNvPr id="13" name="TextBox 12">
            <a:extLst>
              <a:ext uri="{FF2B5EF4-FFF2-40B4-BE49-F238E27FC236}">
                <a16:creationId xmlns:a16="http://schemas.microsoft.com/office/drawing/2014/main" id="{32F38975-9382-AE59-7AEE-A7EF26C0B9E8}"/>
              </a:ext>
            </a:extLst>
          </p:cNvPr>
          <p:cNvSpPr txBox="1"/>
          <p:nvPr/>
        </p:nvSpPr>
        <p:spPr>
          <a:xfrm>
            <a:off x="7641767" y="4040960"/>
            <a:ext cx="1807470" cy="1092607"/>
          </a:xfrm>
          <a:prstGeom prst="rect">
            <a:avLst/>
          </a:prstGeom>
          <a:noFill/>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srgbClr val="BFDF7D"/>
                </a:solidFill>
                <a:effectLst/>
                <a:uLnTx/>
                <a:uFillTx/>
                <a:latin typeface="GT Pressura LCG Black"/>
                <a:ea typeface="+mn-ea"/>
                <a:cs typeface="+mn-cs"/>
              </a:rPr>
              <a:t>PACKAGING </a:t>
            </a:r>
            <a:br>
              <a:rPr kumimoji="0" lang="en-US" sz="1800" b="0" i="0" u="none" strike="noStrike" kern="1200" cap="none" spc="0" normalizeH="0" baseline="0" noProof="0">
                <a:ln>
                  <a:noFill/>
                </a:ln>
                <a:solidFill>
                  <a:srgbClr val="BFDF7D"/>
                </a:solidFill>
                <a:effectLst/>
                <a:uLnTx/>
                <a:uFillTx/>
                <a:latin typeface="GT Pressura LCG Black"/>
                <a:ea typeface="+mn-ea"/>
                <a:cs typeface="+mn-cs"/>
              </a:rPr>
            </a:br>
            <a:r>
              <a:rPr kumimoji="0" lang="en-US" sz="1800" b="0" i="0" u="none" strike="noStrike" kern="1200" cap="none" spc="0" normalizeH="0" baseline="0" noProof="0">
                <a:ln>
                  <a:noFill/>
                </a:ln>
                <a:solidFill>
                  <a:srgbClr val="BFDF7D"/>
                </a:solidFill>
                <a:effectLst/>
                <a:uLnTx/>
                <a:uFillTx/>
                <a:latin typeface="GT Pressura LCG Black"/>
                <a:ea typeface="+mn-ea"/>
                <a:cs typeface="+mn-cs"/>
              </a:rPr>
              <a:t>FOR TOMORROW</a:t>
            </a:r>
          </a:p>
          <a:p>
            <a:pPr marL="0" marR="0" lvl="0" indent="0" algn="ctr" defTabSz="457200" rtl="0" eaLnBrk="1" fontAlgn="auto" latinLnBrk="0" hangingPunct="1">
              <a:lnSpc>
                <a:spcPts val="18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Sustainable Cups</a:t>
            </a:r>
          </a:p>
          <a:p>
            <a:pPr marL="0" marR="0" lvl="0" indent="0" algn="ctr" defTabSz="457200" rtl="0" eaLnBrk="1" fontAlgn="auto" latinLnBrk="0" hangingPunct="1">
              <a:lnSpc>
                <a:spcPts val="18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FDF7D"/>
              </a:solidFill>
              <a:effectLst/>
              <a:uLnTx/>
              <a:uFillTx/>
              <a:latin typeface="GT Pressura LCG Black"/>
              <a:ea typeface="+mn-ea"/>
              <a:cs typeface="+mn-cs"/>
            </a:endParaRPr>
          </a:p>
        </p:txBody>
      </p:sp>
      <p:sp>
        <p:nvSpPr>
          <p:cNvPr id="14" name="TextBox 13">
            <a:extLst>
              <a:ext uri="{FF2B5EF4-FFF2-40B4-BE49-F238E27FC236}">
                <a16:creationId xmlns:a16="http://schemas.microsoft.com/office/drawing/2014/main" id="{544009FC-A879-C82D-913A-4489D7B93203}"/>
              </a:ext>
            </a:extLst>
          </p:cNvPr>
          <p:cNvSpPr txBox="1"/>
          <p:nvPr/>
        </p:nvSpPr>
        <p:spPr>
          <a:xfrm>
            <a:off x="9678734" y="3159953"/>
            <a:ext cx="1807470" cy="2246769"/>
          </a:xfrm>
          <a:prstGeom prst="rect">
            <a:avLst/>
          </a:prstGeom>
          <a:noFill/>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srgbClr val="BFDF7D"/>
                </a:solidFill>
                <a:effectLst/>
                <a:uLnTx/>
                <a:uFillTx/>
                <a:latin typeface="GT Pressura LCG Black"/>
                <a:ea typeface="+mn-ea"/>
                <a:cs typeface="+mn-cs"/>
              </a:rPr>
              <a:t>RECYCLING </a:t>
            </a:r>
            <a:br>
              <a:rPr kumimoji="0" lang="en-US" sz="1800" b="0" i="0" u="none" strike="noStrike" kern="1200" cap="none" spc="0" normalizeH="0" baseline="0" noProof="0">
                <a:ln>
                  <a:noFill/>
                </a:ln>
                <a:solidFill>
                  <a:srgbClr val="BFDF7D"/>
                </a:solidFill>
                <a:effectLst/>
                <a:uLnTx/>
                <a:uFillTx/>
                <a:latin typeface="GT Pressura LCG Black"/>
                <a:ea typeface="+mn-ea"/>
                <a:cs typeface="+mn-cs"/>
              </a:rPr>
            </a:br>
            <a:r>
              <a:rPr kumimoji="0" lang="en-US" sz="1800" b="0" i="0" u="none" strike="noStrike" kern="1200" cap="none" spc="0" normalizeH="0" baseline="0" noProof="0">
                <a:ln>
                  <a:noFill/>
                </a:ln>
                <a:solidFill>
                  <a:srgbClr val="BFDF7D"/>
                </a:solidFill>
                <a:effectLst/>
                <a:uLnTx/>
                <a:uFillTx/>
                <a:latin typeface="GT Pressura LCG Black"/>
                <a:ea typeface="+mn-ea"/>
                <a:cs typeface="+mn-cs"/>
              </a:rPr>
              <a:t>FOR TOMORROW</a:t>
            </a:r>
          </a:p>
          <a:p>
            <a:pPr marL="0" marR="0" lvl="0" indent="0" algn="ctr" defTabSz="457200" rtl="0" eaLnBrk="1" fontAlgn="auto" latinLnBrk="0" hangingPunct="1">
              <a:lnSpc>
                <a:spcPts val="18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CIRQU</a:t>
            </a:r>
          </a:p>
          <a:p>
            <a:pPr marL="0" marR="0" lvl="0" indent="0" algn="ctr" defTabSz="457200" rtl="0" eaLnBrk="1" fontAlgn="auto" latinLnBrk="0" hangingPunct="1">
              <a:lnSpc>
                <a:spcPts val="18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Oscar Sort</a:t>
            </a:r>
          </a:p>
          <a:p>
            <a:pPr marL="0" marR="0" lvl="0" indent="0" algn="ctr" defTabSz="457200" rtl="0" eaLnBrk="1" fontAlgn="auto" latinLnBrk="0" hangingPunct="1">
              <a:lnSpc>
                <a:spcPts val="18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Recycling Bins</a:t>
            </a:r>
          </a:p>
          <a:p>
            <a:pPr marL="0" marR="0" lvl="0" indent="0" algn="ctr" defTabSz="457200" rtl="0" eaLnBrk="1" fontAlgn="auto" latinLnBrk="0" hangingPunct="1">
              <a:lnSpc>
                <a:spcPts val="18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Olyn’s Reverse Vending</a:t>
            </a:r>
          </a:p>
          <a:p>
            <a:pPr marL="0" marR="0" lvl="0" indent="0" algn="ctr" defTabSz="457200" rtl="0" eaLnBrk="1" fontAlgn="auto" latinLnBrk="0" hangingPunct="1">
              <a:lnSpc>
                <a:spcPts val="18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FDF7D"/>
              </a:solidFill>
              <a:effectLst/>
              <a:uLnTx/>
              <a:uFillTx/>
              <a:latin typeface="GT Pressura LCG Black"/>
              <a:ea typeface="+mn-ea"/>
              <a:cs typeface="+mn-cs"/>
            </a:endParaRPr>
          </a:p>
        </p:txBody>
      </p:sp>
      <p:pic>
        <p:nvPicPr>
          <p:cNvPr id="19" name="Picture 18">
            <a:extLst>
              <a:ext uri="{FF2B5EF4-FFF2-40B4-BE49-F238E27FC236}">
                <a16:creationId xmlns:a16="http://schemas.microsoft.com/office/drawing/2014/main" id="{1DA06ABA-F250-45DF-4BAB-0C53B0F15F94}"/>
              </a:ext>
            </a:extLst>
          </p:cNvPr>
          <p:cNvPicPr>
            <a:picLocks noChangeAspect="1"/>
          </p:cNvPicPr>
          <p:nvPr/>
        </p:nvPicPr>
        <p:blipFill>
          <a:blip r:embed="rId10"/>
          <a:srcRect/>
          <a:stretch/>
        </p:blipFill>
        <p:spPr>
          <a:xfrm>
            <a:off x="5539178" y="3331752"/>
            <a:ext cx="1161288" cy="1161288"/>
          </a:xfrm>
          <a:prstGeom prst="rect">
            <a:avLst/>
          </a:prstGeom>
        </p:spPr>
      </p:pic>
      <p:pic>
        <p:nvPicPr>
          <p:cNvPr id="17" name="Picture 16">
            <a:extLst>
              <a:ext uri="{FF2B5EF4-FFF2-40B4-BE49-F238E27FC236}">
                <a16:creationId xmlns:a16="http://schemas.microsoft.com/office/drawing/2014/main" id="{D6C957E4-A623-47AA-8B2A-99A86B7B0FC5}"/>
              </a:ext>
            </a:extLst>
          </p:cNvPr>
          <p:cNvPicPr>
            <a:picLocks noChangeAspect="1"/>
          </p:cNvPicPr>
          <p:nvPr/>
        </p:nvPicPr>
        <p:blipFill>
          <a:blip r:embed="rId11"/>
          <a:srcRect/>
          <a:stretch/>
        </p:blipFill>
        <p:spPr>
          <a:xfrm>
            <a:off x="1084995" y="1805200"/>
            <a:ext cx="1161288" cy="1161288"/>
          </a:xfrm>
          <a:prstGeom prst="rect">
            <a:avLst/>
          </a:prstGeom>
        </p:spPr>
      </p:pic>
      <p:pic>
        <p:nvPicPr>
          <p:cNvPr id="21" name="Picture 20">
            <a:extLst>
              <a:ext uri="{FF2B5EF4-FFF2-40B4-BE49-F238E27FC236}">
                <a16:creationId xmlns:a16="http://schemas.microsoft.com/office/drawing/2014/main" id="{3A7BC686-A738-5640-E429-72E2744A2BB6}"/>
              </a:ext>
            </a:extLst>
          </p:cNvPr>
          <p:cNvPicPr>
            <a:picLocks noChangeAspect="1"/>
          </p:cNvPicPr>
          <p:nvPr/>
        </p:nvPicPr>
        <p:blipFill>
          <a:blip r:embed="rId12"/>
          <a:srcRect/>
          <a:stretch/>
        </p:blipFill>
        <p:spPr>
          <a:xfrm>
            <a:off x="9999002" y="1805200"/>
            <a:ext cx="1161288" cy="1161288"/>
          </a:xfrm>
          <a:prstGeom prst="rect">
            <a:avLst/>
          </a:prstGeom>
        </p:spPr>
      </p:pic>
      <p:pic>
        <p:nvPicPr>
          <p:cNvPr id="24" name="Picture 23">
            <a:extLst>
              <a:ext uri="{FF2B5EF4-FFF2-40B4-BE49-F238E27FC236}">
                <a16:creationId xmlns:a16="http://schemas.microsoft.com/office/drawing/2014/main" id="{C3FA43A8-DC5A-A6D7-3F3E-CB6BB718CCDD}"/>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25" name="TextBox 24">
            <a:extLst>
              <a:ext uri="{FF2B5EF4-FFF2-40B4-BE49-F238E27FC236}">
                <a16:creationId xmlns:a16="http://schemas.microsoft.com/office/drawing/2014/main" id="{88799CA8-1ACE-3460-C79A-777B8A5E5818}"/>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BFE07D"/>
                </a:solidFill>
                <a:effectLst/>
                <a:uLnTx/>
                <a:uFillTx/>
                <a:latin typeface="Gilroy Medium" panose="00000600000000000000" pitchFamily="50" charset="0"/>
                <a:ea typeface="+mn-ea"/>
                <a:cs typeface="+mn-cs"/>
              </a:rPr>
              <a:t>confidential and proprietary</a:t>
            </a:r>
          </a:p>
        </p:txBody>
      </p:sp>
      <p:sp>
        <p:nvSpPr>
          <p:cNvPr id="22" name="Rounded Rectangle 21">
            <a:extLst>
              <a:ext uri="{FF2B5EF4-FFF2-40B4-BE49-F238E27FC236}">
                <a16:creationId xmlns:a16="http://schemas.microsoft.com/office/drawing/2014/main" id="{9580F086-9A39-4CC8-BC60-DEDCBFF95826}"/>
              </a:ext>
            </a:extLst>
          </p:cNvPr>
          <p:cNvSpPr/>
          <p:nvPr/>
        </p:nvSpPr>
        <p:spPr>
          <a:xfrm>
            <a:off x="4485344" y="5984011"/>
            <a:ext cx="3221312" cy="599183"/>
          </a:xfrm>
          <a:prstGeom prst="roundRect">
            <a:avLst>
              <a:gd name="adj" fmla="val 17814"/>
            </a:avLst>
          </a:prstGeom>
          <a:solidFill>
            <a:srgbClr val="2B66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FE07D"/>
                </a:solidFill>
                <a:effectLst/>
                <a:uLnTx/>
                <a:uFillTx/>
                <a:latin typeface="GT Pressura LCG Black"/>
                <a:ea typeface="+mn-ea"/>
                <a:cs typeface="+mn-cs"/>
              </a:rPr>
              <a:t>CLICK HERE TO VISIT </a:t>
            </a:r>
            <a:r>
              <a:rPr kumimoji="0" lang="en-US" sz="1200" b="0" i="0" u="none" strike="noStrike" kern="1200" cap="none" spc="0" normalizeH="0" baseline="0" noProof="0">
                <a:ln>
                  <a:noFill/>
                </a:ln>
                <a:solidFill>
                  <a:srgbClr val="BFE07D"/>
                </a:solidFill>
                <a:effectLst/>
                <a:uLnTx/>
                <a:uFillTx/>
                <a:latin typeface="GT Pressura LCG Black"/>
                <a:ea typeface="+mn-ea"/>
                <a:cs typeface="+mn-cs"/>
                <a:hlinkClick r:id="rId14">
                  <a:extLst>
                    <a:ext uri="{A12FA001-AC4F-418D-AE19-62706E023703}">
                      <ahyp:hlinkClr xmlns:ahyp="http://schemas.microsoft.com/office/drawing/2018/hyperlinkcolor" val="tx"/>
                    </a:ext>
                  </a:extLst>
                </a:hlinkClick>
              </a:rPr>
              <a:t>PARTNERSFORTOMORROW.COM</a:t>
            </a:r>
            <a:endParaRPr kumimoji="0" lang="en-US" sz="1200" b="0" i="0" u="none" strike="noStrike" kern="1200" cap="none" spc="0" normalizeH="0" baseline="0" noProof="0">
              <a:ln>
                <a:noFill/>
              </a:ln>
              <a:solidFill>
                <a:srgbClr val="BFE07D"/>
              </a:solidFill>
              <a:effectLst/>
              <a:uLnTx/>
              <a:uFillTx/>
              <a:latin typeface="GT Pressura LCG Black"/>
              <a:ea typeface="+mn-ea"/>
              <a:cs typeface="+mn-cs"/>
            </a:endParaRPr>
          </a:p>
        </p:txBody>
      </p:sp>
    </p:spTree>
    <p:extLst>
      <p:ext uri="{BB962C8B-B14F-4D97-AF65-F5344CB8AC3E}">
        <p14:creationId xmlns:p14="http://schemas.microsoft.com/office/powerpoint/2010/main" val="3716878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7">
            <a:extLst>
              <a:ext uri="{FF2B5EF4-FFF2-40B4-BE49-F238E27FC236}">
                <a16:creationId xmlns:a16="http://schemas.microsoft.com/office/drawing/2014/main" id="{9CFE8C65-6499-836A-C135-1FD9BDF5186C}"/>
              </a:ext>
            </a:extLst>
          </p:cNvPr>
          <p:cNvSpPr txBox="1">
            <a:spLocks/>
          </p:cNvSpPr>
          <p:nvPr/>
        </p:nvSpPr>
        <p:spPr>
          <a:xfrm>
            <a:off x="304799" y="2459736"/>
            <a:ext cx="471324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3900"/>
              </a:lnSpc>
            </a:pPr>
            <a:r>
              <a:rPr lang="en-US" sz="4400">
                <a:solidFill>
                  <a:srgbClr val="013459"/>
                </a:solidFill>
              </a:rPr>
              <a:t>We are working to improve recycling rates across the </a:t>
            </a:r>
            <a:r>
              <a:rPr lang="en-US" sz="4400" err="1">
                <a:solidFill>
                  <a:srgbClr val="013459"/>
                </a:solidFill>
              </a:rPr>
              <a:t>usa</a:t>
            </a:r>
            <a:endParaRPr lang="en-US" sz="4400">
              <a:solidFill>
                <a:srgbClr val="013459"/>
              </a:solidFill>
            </a:endParaRPr>
          </a:p>
        </p:txBody>
      </p:sp>
      <p:sp>
        <p:nvSpPr>
          <p:cNvPr id="23" name="Text Placeholder 4">
            <a:extLst>
              <a:ext uri="{FF2B5EF4-FFF2-40B4-BE49-F238E27FC236}">
                <a16:creationId xmlns:a16="http://schemas.microsoft.com/office/drawing/2014/main" id="{5A0A274A-5D3F-55CC-CCAD-9DA6284845BC}"/>
              </a:ext>
            </a:extLst>
          </p:cNvPr>
          <p:cNvSpPr txBox="1">
            <a:spLocks/>
          </p:cNvSpPr>
          <p:nvPr/>
        </p:nvSpPr>
        <p:spPr>
          <a:xfrm>
            <a:off x="6266688" y="307751"/>
            <a:ext cx="5614416" cy="18288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Customer Programs</a:t>
            </a:r>
            <a:endParaRPr lang="en-US" sz="1400" b="0">
              <a:solidFill>
                <a:srgbClr val="013459"/>
              </a:solidFill>
            </a:endParaRPr>
          </a:p>
        </p:txBody>
      </p:sp>
      <p:sp>
        <p:nvSpPr>
          <p:cNvPr id="24" name="Text Placeholder 4">
            <a:extLst>
              <a:ext uri="{FF2B5EF4-FFF2-40B4-BE49-F238E27FC236}">
                <a16:creationId xmlns:a16="http://schemas.microsoft.com/office/drawing/2014/main" id="{E50105D6-A61D-1ADB-ADDA-FF25759DFCD9}"/>
              </a:ext>
            </a:extLst>
          </p:cNvPr>
          <p:cNvSpPr txBox="1">
            <a:spLocks/>
          </p:cNvSpPr>
          <p:nvPr/>
        </p:nvSpPr>
        <p:spPr>
          <a:xfrm>
            <a:off x="6266688" y="4296254"/>
            <a:ext cx="5614416" cy="18288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Industry Partnership</a:t>
            </a:r>
            <a:endParaRPr lang="en-US" sz="1400" b="0">
              <a:solidFill>
                <a:srgbClr val="013459"/>
              </a:solidFill>
            </a:endParaRPr>
          </a:p>
        </p:txBody>
      </p:sp>
      <p:sp>
        <p:nvSpPr>
          <p:cNvPr id="25" name="Text Placeholder 4">
            <a:extLst>
              <a:ext uri="{FF2B5EF4-FFF2-40B4-BE49-F238E27FC236}">
                <a16:creationId xmlns:a16="http://schemas.microsoft.com/office/drawing/2014/main" id="{27176FAD-7EDA-FD75-C1D6-2951374BB03C}"/>
              </a:ext>
            </a:extLst>
          </p:cNvPr>
          <p:cNvSpPr txBox="1">
            <a:spLocks/>
          </p:cNvSpPr>
          <p:nvPr/>
        </p:nvSpPr>
        <p:spPr>
          <a:xfrm>
            <a:off x="6266688" y="2302002"/>
            <a:ext cx="5614416" cy="18288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13459"/>
                </a:solidFill>
              </a:rPr>
              <a:t>Infrastructure Investment</a:t>
            </a:r>
            <a:endParaRPr lang="en-US" sz="1400" b="0">
              <a:solidFill>
                <a:srgbClr val="013459"/>
              </a:solidFill>
            </a:endParaRPr>
          </a:p>
        </p:txBody>
      </p:sp>
      <p:pic>
        <p:nvPicPr>
          <p:cNvPr id="29" name="Picture 28">
            <a:extLst>
              <a:ext uri="{FF2B5EF4-FFF2-40B4-BE49-F238E27FC236}">
                <a16:creationId xmlns:a16="http://schemas.microsoft.com/office/drawing/2014/main" id="{3103B98F-265B-5DDC-7F65-F1CE45CC54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7605" y="1158686"/>
            <a:ext cx="1461382" cy="339995"/>
          </a:xfrm>
          <a:prstGeom prst="rect">
            <a:avLst/>
          </a:prstGeom>
        </p:spPr>
      </p:pic>
      <p:pic>
        <p:nvPicPr>
          <p:cNvPr id="31" name="Picture 30" descr="A picture containing text, clipart&#10;&#10;Description automatically generated">
            <a:extLst>
              <a:ext uri="{FF2B5EF4-FFF2-40B4-BE49-F238E27FC236}">
                <a16:creationId xmlns:a16="http://schemas.microsoft.com/office/drawing/2014/main" id="{5CDAEEE0-D095-66C4-033E-CC6F69BF97B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15986" y="3023834"/>
            <a:ext cx="2067900" cy="630023"/>
          </a:xfrm>
          <a:prstGeom prst="rect">
            <a:avLst/>
          </a:prstGeom>
        </p:spPr>
      </p:pic>
      <p:pic>
        <p:nvPicPr>
          <p:cNvPr id="32" name="Picture 31">
            <a:extLst>
              <a:ext uri="{FF2B5EF4-FFF2-40B4-BE49-F238E27FC236}">
                <a16:creationId xmlns:a16="http://schemas.microsoft.com/office/drawing/2014/main" id="{90652DF3-4772-F617-B76F-72D97659C2D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211" t="5125" r="5160"/>
          <a:stretch/>
        </p:blipFill>
        <p:spPr>
          <a:xfrm>
            <a:off x="9155936" y="4432479"/>
            <a:ext cx="2596640" cy="1564342"/>
          </a:xfrm>
          <a:prstGeom prst="roundRect">
            <a:avLst>
              <a:gd name="adj" fmla="val 2851"/>
            </a:avLst>
          </a:prstGeom>
        </p:spPr>
      </p:pic>
      <p:grpSp>
        <p:nvGrpSpPr>
          <p:cNvPr id="34" name="Group 33">
            <a:extLst>
              <a:ext uri="{FF2B5EF4-FFF2-40B4-BE49-F238E27FC236}">
                <a16:creationId xmlns:a16="http://schemas.microsoft.com/office/drawing/2014/main" id="{1B73194B-A2B2-0554-1858-55073CD17D69}"/>
              </a:ext>
            </a:extLst>
          </p:cNvPr>
          <p:cNvGrpSpPr/>
          <p:nvPr/>
        </p:nvGrpSpPr>
        <p:grpSpPr>
          <a:xfrm>
            <a:off x="7301808" y="5034446"/>
            <a:ext cx="1688099" cy="494870"/>
            <a:chOff x="9372540" y="6030090"/>
            <a:chExt cx="2480466" cy="727154"/>
          </a:xfrm>
        </p:grpSpPr>
        <p:sp>
          <p:nvSpPr>
            <p:cNvPr id="35" name="Rectangle: Rounded Corners 1218">
              <a:extLst>
                <a:ext uri="{FF2B5EF4-FFF2-40B4-BE49-F238E27FC236}">
                  <a16:creationId xmlns:a16="http://schemas.microsoft.com/office/drawing/2014/main" id="{5C319207-9F0F-6857-680C-98D6A5E2F31F}"/>
                </a:ext>
              </a:extLst>
            </p:cNvPr>
            <p:cNvSpPr/>
            <p:nvPr/>
          </p:nvSpPr>
          <p:spPr>
            <a:xfrm>
              <a:off x="9372540" y="6030090"/>
              <a:ext cx="2480466" cy="727154"/>
            </a:xfrm>
            <a:prstGeom prst="roundRect">
              <a:avLst>
                <a:gd name="adj" fmla="val 50000"/>
              </a:avLst>
            </a:prstGeom>
            <a:solidFill>
              <a:schemeClr val="accent5">
                <a:lumMod val="20000"/>
                <a:lumOff val="80000"/>
              </a:schemeClr>
            </a:solidFill>
            <a:ln>
              <a:solidFill>
                <a:schemeClr val="bg1">
                  <a:alpha val="4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6" name="Picture 2" descr="American Beverage announces new brand name to reflect its distinct identity  | 2021-01-25 | Beverage Industry">
              <a:extLst>
                <a:ext uri="{FF2B5EF4-FFF2-40B4-BE49-F238E27FC236}">
                  <a16:creationId xmlns:a16="http://schemas.microsoft.com/office/drawing/2014/main" id="{75847FD8-748B-3BA8-B8D2-23E4E369C124}"/>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578915" y="6104394"/>
              <a:ext cx="2067716" cy="578546"/>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9" descr="A picture containing graphical user interface&#10;&#10;Description automatically generated">
            <a:extLst>
              <a:ext uri="{FF2B5EF4-FFF2-40B4-BE49-F238E27FC236}">
                <a16:creationId xmlns:a16="http://schemas.microsoft.com/office/drawing/2014/main" id="{25782658-CBCB-9FB3-2004-E3A9E4B4DC1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1981" t="24229" r="28239" b="25557"/>
          <a:stretch/>
        </p:blipFill>
        <p:spPr>
          <a:xfrm>
            <a:off x="6554098" y="5385225"/>
            <a:ext cx="621603" cy="588189"/>
          </a:xfrm>
          <a:prstGeom prst="rect">
            <a:avLst/>
          </a:prstGeom>
        </p:spPr>
      </p:pic>
      <p:pic>
        <p:nvPicPr>
          <p:cNvPr id="3" name="Picture 2">
            <a:extLst>
              <a:ext uri="{FF2B5EF4-FFF2-40B4-BE49-F238E27FC236}">
                <a16:creationId xmlns:a16="http://schemas.microsoft.com/office/drawing/2014/main" id="{376C6619-5CA4-43FC-F5BA-440FCADEA23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pic>
        <p:nvPicPr>
          <p:cNvPr id="4" name="Picture 3">
            <a:extLst>
              <a:ext uri="{FF2B5EF4-FFF2-40B4-BE49-F238E27FC236}">
                <a16:creationId xmlns:a16="http://schemas.microsoft.com/office/drawing/2014/main" id="{FDE9AA28-99BD-8BE9-7A6F-E5E0A9B1F31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pic>
        <p:nvPicPr>
          <p:cNvPr id="7" name="Picture 6">
            <a:extLst>
              <a:ext uri="{FF2B5EF4-FFF2-40B4-BE49-F238E27FC236}">
                <a16:creationId xmlns:a16="http://schemas.microsoft.com/office/drawing/2014/main" id="{DA15050A-A6DD-0147-69CE-C512E74CD8A1}"/>
              </a:ext>
            </a:extLst>
          </p:cNvPr>
          <p:cNvPicPr>
            <a:picLocks noChangeAspect="1"/>
          </p:cNvPicPr>
          <p:nvPr/>
        </p:nvPicPr>
        <p:blipFill>
          <a:blip r:embed="rId10"/>
          <a:srcRect/>
          <a:stretch/>
        </p:blipFill>
        <p:spPr>
          <a:xfrm rot="20467921">
            <a:off x="350851" y="-296692"/>
            <a:ext cx="2340209" cy="2281494"/>
          </a:xfrm>
          <a:prstGeom prst="rect">
            <a:avLst/>
          </a:prstGeom>
        </p:spPr>
      </p:pic>
      <p:pic>
        <p:nvPicPr>
          <p:cNvPr id="2" name="Picture 1" descr="Logo&#10;&#10;Description automatically generated">
            <a:extLst>
              <a:ext uri="{FF2B5EF4-FFF2-40B4-BE49-F238E27FC236}">
                <a16:creationId xmlns:a16="http://schemas.microsoft.com/office/drawing/2014/main" id="{2FB0D435-F08D-006E-1D84-7C0344F9711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10202985" y="844055"/>
            <a:ext cx="945936" cy="945936"/>
          </a:xfrm>
          <a:prstGeom prst="rect">
            <a:avLst/>
          </a:prstGeom>
          <a:effectLst>
            <a:outerShdw blurRad="50800" dist="38100" dir="2700000" algn="tl" rotWithShape="0">
              <a:prstClr val="black">
                <a:alpha val="22000"/>
              </a:prstClr>
            </a:outerShdw>
          </a:effectLst>
        </p:spPr>
      </p:pic>
      <p:pic>
        <p:nvPicPr>
          <p:cNvPr id="5" name="Picture 2" descr="Oscar Sort: Zero-Touch Zero-Waste Stations — Intuitive AI">
            <a:extLst>
              <a:ext uri="{FF2B5EF4-FFF2-40B4-BE49-F238E27FC236}">
                <a16:creationId xmlns:a16="http://schemas.microsoft.com/office/drawing/2014/main" id="{6C653AB3-CD9C-4993-DA09-DE175DFE17C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r="16864"/>
          <a:stretch/>
        </p:blipFill>
        <p:spPr bwMode="auto">
          <a:xfrm>
            <a:off x="8587459" y="1132380"/>
            <a:ext cx="1257054" cy="343275"/>
          </a:xfrm>
          <a:prstGeom prst="rect">
            <a:avLst/>
          </a:prstGeom>
          <a:noFill/>
          <a:effectLst>
            <a:outerShdw blurRad="50800" dist="38100" dir="2700000" algn="tl" rotWithShape="0">
              <a:prstClr val="black">
                <a:alpha val="22000"/>
              </a:prstClr>
            </a:outerShdw>
          </a:effectLst>
          <a:extLst>
            <a:ext uri="{909E8E84-426E-40DD-AFC4-6F175D3DCCD1}">
              <a14:hiddenFill xmlns:a14="http://schemas.microsoft.com/office/drawing/2010/main">
                <a:solidFill>
                  <a:srgbClr val="FFFFFF"/>
                </a:solidFill>
              </a14:hiddenFill>
            </a:ext>
          </a:extLst>
        </p:spPr>
      </p:pic>
      <p:pic>
        <p:nvPicPr>
          <p:cNvPr id="8" name="Picture 14" descr="Together, Transforming Recycling for Good | The Recycling Partnership">
            <a:extLst>
              <a:ext uri="{FF2B5EF4-FFF2-40B4-BE49-F238E27FC236}">
                <a16:creationId xmlns:a16="http://schemas.microsoft.com/office/drawing/2014/main" id="{D3DFB788-2240-D312-F228-C3F7F97A026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6820360" y="3086509"/>
            <a:ext cx="1908795" cy="504674"/>
          </a:xfrm>
          <a:prstGeom prst="rect">
            <a:avLst/>
          </a:prstGeom>
          <a:noFill/>
          <a:effectLst>
            <a:outerShdw blurRad="50800" dist="38100" dir="2700000" algn="tl" rotWithShape="0">
              <a:prstClr val="black">
                <a:alpha val="22000"/>
              </a:prstClr>
            </a:outerShdw>
          </a:effectLst>
          <a:extLst>
            <a:ext uri="{909E8E84-426E-40DD-AFC4-6F175D3DCCD1}">
              <a14:hiddenFill xmlns:a14="http://schemas.microsoft.com/office/drawing/2010/main">
                <a:solidFill>
                  <a:srgbClr val="FFFFFF"/>
                </a:solidFill>
              </a14:hiddenFill>
            </a:ext>
          </a:extLst>
        </p:spPr>
      </p:pic>
      <p:pic>
        <p:nvPicPr>
          <p:cNvPr id="9" name="Picture 4" descr="Sustainability | Ohio Beverage Association">
            <a:extLst>
              <a:ext uri="{FF2B5EF4-FFF2-40B4-BE49-F238E27FC236}">
                <a16:creationId xmlns:a16="http://schemas.microsoft.com/office/drawing/2014/main" id="{4B05C9BC-09CC-2FA6-4B1E-E228DBDD5A61}"/>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6544694" y="4714311"/>
            <a:ext cx="588190" cy="588188"/>
          </a:xfrm>
          <a:prstGeom prst="rect">
            <a:avLst/>
          </a:prstGeom>
          <a:noFill/>
          <a:effectLst>
            <a:outerShdw blurRad="50800" dist="38100" dir="2700000" algn="tl" rotWithShape="0">
              <a:prstClr val="black">
                <a:alpha val="22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31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7">
            <a:extLst>
              <a:ext uri="{FF2B5EF4-FFF2-40B4-BE49-F238E27FC236}">
                <a16:creationId xmlns:a16="http://schemas.microsoft.com/office/drawing/2014/main" id="{49E59F8D-8182-EDD4-61FB-CC21822CE1B3}"/>
              </a:ext>
            </a:extLst>
          </p:cNvPr>
          <p:cNvSpPr txBox="1">
            <a:spLocks/>
          </p:cNvSpPr>
          <p:nvPr/>
        </p:nvSpPr>
        <p:spPr>
          <a:xfrm>
            <a:off x="6400795" y="313111"/>
            <a:ext cx="3771905"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F8F5F3"/>
                </a:solidFill>
              </a:rPr>
              <a:t>MEET OSCAR SORT!</a:t>
            </a:r>
          </a:p>
        </p:txBody>
      </p:sp>
      <p:sp>
        <p:nvSpPr>
          <p:cNvPr id="11" name="Text Placeholder 3">
            <a:extLst>
              <a:ext uri="{FF2B5EF4-FFF2-40B4-BE49-F238E27FC236}">
                <a16:creationId xmlns:a16="http://schemas.microsoft.com/office/drawing/2014/main" id="{3F3AB5D2-9F64-B9E2-7BE1-8D0ADEBBA42B}"/>
              </a:ext>
            </a:extLst>
          </p:cNvPr>
          <p:cNvSpPr txBox="1">
            <a:spLocks/>
          </p:cNvSpPr>
          <p:nvPr/>
        </p:nvSpPr>
        <p:spPr>
          <a:xfrm>
            <a:off x="6400795" y="651387"/>
            <a:ext cx="3331535" cy="316592"/>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13459"/>
                </a:solidFill>
              </a:rPr>
              <a:t>The smart recycling sorting solution</a:t>
            </a:r>
          </a:p>
        </p:txBody>
      </p:sp>
      <p:sp>
        <p:nvSpPr>
          <p:cNvPr id="18" name="Text Placeholder 3">
            <a:extLst>
              <a:ext uri="{FF2B5EF4-FFF2-40B4-BE49-F238E27FC236}">
                <a16:creationId xmlns:a16="http://schemas.microsoft.com/office/drawing/2014/main" id="{3844AAD1-FAA1-1471-4787-D223EBC4E779}"/>
              </a:ext>
            </a:extLst>
          </p:cNvPr>
          <p:cNvSpPr txBox="1">
            <a:spLocks/>
          </p:cNvSpPr>
          <p:nvPr/>
        </p:nvSpPr>
        <p:spPr>
          <a:xfrm>
            <a:off x="6400794" y="1241425"/>
            <a:ext cx="4417386" cy="1172166"/>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A5CBEE"/>
                </a:solidFill>
              </a:rPr>
              <a:t>Oscar Sort is an AI trash sorting assistant that will guide customers to sort items into the correct streams in a fun and engaging way. Using advanced AI vision detection, Oscar Sort is designed to seamlessly integrate with your facility.</a:t>
            </a:r>
          </a:p>
        </p:txBody>
      </p:sp>
      <p:pic>
        <p:nvPicPr>
          <p:cNvPr id="1026" name="Picture 2" descr="Oscar Sort – Partners For Tomorrow">
            <a:extLst>
              <a:ext uri="{FF2B5EF4-FFF2-40B4-BE49-F238E27FC236}">
                <a16:creationId xmlns:a16="http://schemas.microsoft.com/office/drawing/2014/main" id="{28196CE2-CDF0-5F87-656C-463D7AFBC20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3172" r="12828"/>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1AC6A5-0C55-94E2-C8B1-4F94B26FD1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86645" y="3927299"/>
            <a:ext cx="3331535" cy="832885"/>
          </a:xfrm>
          <a:prstGeom prst="rect">
            <a:avLst/>
          </a:prstGeom>
        </p:spPr>
      </p:pic>
      <p:pic>
        <p:nvPicPr>
          <p:cNvPr id="2" name="Picture 1">
            <a:extLst>
              <a:ext uri="{FF2B5EF4-FFF2-40B4-BE49-F238E27FC236}">
                <a16:creationId xmlns:a16="http://schemas.microsoft.com/office/drawing/2014/main" id="{5C87AA41-0BA0-0D57-2F1D-F9C7625CDA6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3" name="TextBox 2">
            <a:extLst>
              <a:ext uri="{FF2B5EF4-FFF2-40B4-BE49-F238E27FC236}">
                <a16:creationId xmlns:a16="http://schemas.microsoft.com/office/drawing/2014/main" id="{A5BF3953-40E1-D69D-64C6-3BE2E0BD3756}"/>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spTree>
    <p:extLst>
      <p:ext uri="{BB962C8B-B14F-4D97-AF65-F5344CB8AC3E}">
        <p14:creationId xmlns:p14="http://schemas.microsoft.com/office/powerpoint/2010/main" val="1274513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 Same Side Corner Rectangle 22">
            <a:extLst>
              <a:ext uri="{FF2B5EF4-FFF2-40B4-BE49-F238E27FC236}">
                <a16:creationId xmlns:a16="http://schemas.microsoft.com/office/drawing/2014/main" id="{6A34CD44-B7DA-32B3-DD94-615CF0B11A09}"/>
              </a:ext>
            </a:extLst>
          </p:cNvPr>
          <p:cNvSpPr/>
          <p:nvPr/>
        </p:nvSpPr>
        <p:spPr>
          <a:xfrm>
            <a:off x="304798" y="1219201"/>
            <a:ext cx="2072642" cy="163576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Same Side Corner Rectangle 23">
            <a:extLst>
              <a:ext uri="{FF2B5EF4-FFF2-40B4-BE49-F238E27FC236}">
                <a16:creationId xmlns:a16="http://schemas.microsoft.com/office/drawing/2014/main" id="{2E39A662-B80A-6C97-7256-E7BAF6AA3926}"/>
              </a:ext>
            </a:extLst>
          </p:cNvPr>
          <p:cNvSpPr/>
          <p:nvPr/>
        </p:nvSpPr>
        <p:spPr>
          <a:xfrm>
            <a:off x="2682238" y="1219201"/>
            <a:ext cx="2072642" cy="163576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Same Side Corner Rectangle 24">
            <a:extLst>
              <a:ext uri="{FF2B5EF4-FFF2-40B4-BE49-F238E27FC236}">
                <a16:creationId xmlns:a16="http://schemas.microsoft.com/office/drawing/2014/main" id="{80160C17-A30E-0DD5-5B3E-2A9DFCA39246}"/>
              </a:ext>
            </a:extLst>
          </p:cNvPr>
          <p:cNvSpPr/>
          <p:nvPr/>
        </p:nvSpPr>
        <p:spPr>
          <a:xfrm>
            <a:off x="5059678" y="1219201"/>
            <a:ext cx="2072642" cy="163576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Same Side Corner Rectangle 25">
            <a:extLst>
              <a:ext uri="{FF2B5EF4-FFF2-40B4-BE49-F238E27FC236}">
                <a16:creationId xmlns:a16="http://schemas.microsoft.com/office/drawing/2014/main" id="{7125D1A7-C984-3675-EF9C-C5BF8528382A}"/>
              </a:ext>
            </a:extLst>
          </p:cNvPr>
          <p:cNvSpPr/>
          <p:nvPr/>
        </p:nvSpPr>
        <p:spPr>
          <a:xfrm>
            <a:off x="7437118" y="1219201"/>
            <a:ext cx="2072642" cy="163576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Same Side Corner Rectangle 26">
            <a:extLst>
              <a:ext uri="{FF2B5EF4-FFF2-40B4-BE49-F238E27FC236}">
                <a16:creationId xmlns:a16="http://schemas.microsoft.com/office/drawing/2014/main" id="{2F8872EA-BCAB-7178-A70C-F20E4471B8B5}"/>
              </a:ext>
            </a:extLst>
          </p:cNvPr>
          <p:cNvSpPr/>
          <p:nvPr/>
        </p:nvSpPr>
        <p:spPr>
          <a:xfrm>
            <a:off x="9814557" y="1219201"/>
            <a:ext cx="2072642" cy="163576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2B779804-BEDC-2E78-DE00-C412797EA0E5}"/>
              </a:ext>
            </a:extLst>
          </p:cNvPr>
          <p:cNvSpPr/>
          <p:nvPr/>
        </p:nvSpPr>
        <p:spPr>
          <a:xfrm rot="10800000">
            <a:off x="2682238" y="2775892"/>
            <a:ext cx="2072642" cy="2862905"/>
          </a:xfrm>
          <a:prstGeom prst="round2SameRect">
            <a:avLst>
              <a:gd name="adj1" fmla="val 51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a:extLst>
              <a:ext uri="{FF2B5EF4-FFF2-40B4-BE49-F238E27FC236}">
                <a16:creationId xmlns:a16="http://schemas.microsoft.com/office/drawing/2014/main" id="{7D69548E-1F4F-0DDE-D6DB-989493444B0D}"/>
              </a:ext>
            </a:extLst>
          </p:cNvPr>
          <p:cNvSpPr/>
          <p:nvPr/>
        </p:nvSpPr>
        <p:spPr>
          <a:xfrm rot="10800000">
            <a:off x="5059678" y="2775892"/>
            <a:ext cx="2072642" cy="2862905"/>
          </a:xfrm>
          <a:prstGeom prst="round2SameRect">
            <a:avLst>
              <a:gd name="adj1" fmla="val 51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15A5E3DB-FCBB-18F0-1FAB-881B3B5E9900}"/>
              </a:ext>
            </a:extLst>
          </p:cNvPr>
          <p:cNvSpPr/>
          <p:nvPr/>
        </p:nvSpPr>
        <p:spPr>
          <a:xfrm rot="10800000">
            <a:off x="7437118" y="2775892"/>
            <a:ext cx="2072642" cy="2862905"/>
          </a:xfrm>
          <a:prstGeom prst="round2SameRect">
            <a:avLst>
              <a:gd name="adj1" fmla="val 51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Same Side Corner Rectangle 19">
            <a:extLst>
              <a:ext uri="{FF2B5EF4-FFF2-40B4-BE49-F238E27FC236}">
                <a16:creationId xmlns:a16="http://schemas.microsoft.com/office/drawing/2014/main" id="{0D55247D-6F0F-A970-13D2-886588235401}"/>
              </a:ext>
            </a:extLst>
          </p:cNvPr>
          <p:cNvSpPr/>
          <p:nvPr/>
        </p:nvSpPr>
        <p:spPr>
          <a:xfrm rot="10800000">
            <a:off x="9814558" y="2775892"/>
            <a:ext cx="2072642" cy="2862905"/>
          </a:xfrm>
          <a:prstGeom prst="round2SameRect">
            <a:avLst>
              <a:gd name="adj1" fmla="val 51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18F6A673-0AC9-21BB-FC42-9227496E42E3}"/>
              </a:ext>
            </a:extLst>
          </p:cNvPr>
          <p:cNvSpPr/>
          <p:nvPr/>
        </p:nvSpPr>
        <p:spPr>
          <a:xfrm rot="10800000">
            <a:off x="304798" y="2775892"/>
            <a:ext cx="2072642" cy="2862905"/>
          </a:xfrm>
          <a:prstGeom prst="round2SameRect">
            <a:avLst>
              <a:gd name="adj1" fmla="val 51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621295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013459"/>
                </a:solidFill>
              </a:rPr>
              <a:t>The </a:t>
            </a:r>
            <a:r>
              <a:rPr lang="en-US">
                <a:solidFill>
                  <a:srgbClr val="A4C8EB"/>
                </a:solidFill>
              </a:rPr>
              <a:t>Oscar</a:t>
            </a:r>
            <a:r>
              <a:rPr lang="en-US">
                <a:solidFill>
                  <a:srgbClr val="013459"/>
                </a:solidFill>
              </a:rPr>
              <a:t> experience</a:t>
            </a:r>
          </a:p>
        </p:txBody>
      </p:sp>
      <p:sp>
        <p:nvSpPr>
          <p:cNvPr id="55" name="TextBox 54">
            <a:extLst>
              <a:ext uri="{FF2B5EF4-FFF2-40B4-BE49-F238E27FC236}">
                <a16:creationId xmlns:a16="http://schemas.microsoft.com/office/drawing/2014/main" id="{6C7ED985-4782-7D6A-5411-F33273BA1512}"/>
              </a:ext>
            </a:extLst>
          </p:cNvPr>
          <p:cNvSpPr txBox="1"/>
          <p:nvPr/>
        </p:nvSpPr>
        <p:spPr>
          <a:xfrm>
            <a:off x="304798" y="2775893"/>
            <a:ext cx="2011682" cy="2289544"/>
          </a:xfrm>
          <a:prstGeom prst="rect">
            <a:avLst/>
          </a:prstGeom>
          <a:noFill/>
        </p:spPr>
        <p:txBody>
          <a:bodyPr wrap="square" lIns="137160" tIns="182880" rIns="137160" bIns="0" rtlCol="0">
            <a:noAutofit/>
          </a:bodyPr>
          <a:lstStyle/>
          <a:p>
            <a:pPr>
              <a:lnSpc>
                <a:spcPts val="1700"/>
              </a:lnSpc>
            </a:pPr>
            <a:r>
              <a:rPr lang="en-US">
                <a:solidFill>
                  <a:srgbClr val="A4C8EB"/>
                </a:solidFill>
                <a:latin typeface="+mj-lt"/>
              </a:rPr>
              <a:t>1. OSCAR IS IDLE</a:t>
            </a:r>
          </a:p>
          <a:p>
            <a:pPr>
              <a:spcBef>
                <a:spcPts val="600"/>
              </a:spcBef>
            </a:pPr>
            <a:r>
              <a:rPr lang="en-US" sz="1400" b="0" i="0" u="none" strike="noStrike">
                <a:solidFill>
                  <a:schemeClr val="bg1"/>
                </a:solidFill>
                <a:effectLst/>
              </a:rPr>
              <a:t>Consumer may view mix of Third-Party Ad Content (aligning with your exclusions) and your own static or video messaging</a:t>
            </a:r>
          </a:p>
        </p:txBody>
      </p:sp>
      <p:sp>
        <p:nvSpPr>
          <p:cNvPr id="2" name="TextBox 1">
            <a:extLst>
              <a:ext uri="{FF2B5EF4-FFF2-40B4-BE49-F238E27FC236}">
                <a16:creationId xmlns:a16="http://schemas.microsoft.com/office/drawing/2014/main" id="{062F1BC7-24A3-E45B-963F-826AE01A8BAF}"/>
              </a:ext>
            </a:extLst>
          </p:cNvPr>
          <p:cNvSpPr txBox="1"/>
          <p:nvPr/>
        </p:nvSpPr>
        <p:spPr>
          <a:xfrm>
            <a:off x="2697478" y="2775893"/>
            <a:ext cx="2011682" cy="2289544"/>
          </a:xfrm>
          <a:prstGeom prst="rect">
            <a:avLst/>
          </a:prstGeom>
          <a:noFill/>
        </p:spPr>
        <p:txBody>
          <a:bodyPr wrap="square" lIns="137160" tIns="182880" rIns="137160" bIns="0" rtlCol="0">
            <a:noAutofit/>
          </a:bodyPr>
          <a:lstStyle/>
          <a:p>
            <a:pPr>
              <a:lnSpc>
                <a:spcPts val="1700"/>
              </a:lnSpc>
            </a:pPr>
            <a:r>
              <a:rPr lang="en-US">
                <a:solidFill>
                  <a:srgbClr val="A4C8EB"/>
                </a:solidFill>
                <a:latin typeface="+mj-lt"/>
              </a:rPr>
              <a:t>2. APPROACH</a:t>
            </a:r>
          </a:p>
          <a:p>
            <a:pPr>
              <a:spcBef>
                <a:spcPts val="600"/>
              </a:spcBef>
            </a:pPr>
            <a:r>
              <a:rPr lang="en-US" sz="1400" b="0" i="0" u="none" strike="noStrike">
                <a:solidFill>
                  <a:schemeClr val="bg1"/>
                </a:solidFill>
                <a:effectLst/>
              </a:rPr>
              <a:t>Oscar introduces itself and instructs how to show an item</a:t>
            </a:r>
          </a:p>
        </p:txBody>
      </p:sp>
      <p:sp>
        <p:nvSpPr>
          <p:cNvPr id="4" name="TextBox 3">
            <a:extLst>
              <a:ext uri="{FF2B5EF4-FFF2-40B4-BE49-F238E27FC236}">
                <a16:creationId xmlns:a16="http://schemas.microsoft.com/office/drawing/2014/main" id="{615D303E-2021-9D6D-50D6-1C6FD8DF4B2E}"/>
              </a:ext>
            </a:extLst>
          </p:cNvPr>
          <p:cNvSpPr txBox="1"/>
          <p:nvPr/>
        </p:nvSpPr>
        <p:spPr>
          <a:xfrm>
            <a:off x="5090158" y="2775893"/>
            <a:ext cx="2011682" cy="2289544"/>
          </a:xfrm>
          <a:prstGeom prst="rect">
            <a:avLst/>
          </a:prstGeom>
          <a:noFill/>
        </p:spPr>
        <p:txBody>
          <a:bodyPr wrap="square" lIns="137160" tIns="182880" rIns="137160" bIns="0" rtlCol="0">
            <a:noAutofit/>
          </a:bodyPr>
          <a:lstStyle/>
          <a:p>
            <a:pPr>
              <a:lnSpc>
                <a:spcPts val="1700"/>
              </a:lnSpc>
            </a:pPr>
            <a:r>
              <a:rPr lang="en-US">
                <a:solidFill>
                  <a:srgbClr val="A4C8EB"/>
                </a:solidFill>
                <a:latin typeface="+mj-lt"/>
              </a:rPr>
              <a:t>3. SORT</a:t>
            </a:r>
          </a:p>
          <a:p>
            <a:pPr>
              <a:spcBef>
                <a:spcPts val="600"/>
              </a:spcBef>
            </a:pPr>
            <a:r>
              <a:rPr lang="en-US" sz="1400" b="0" i="0" u="none" strike="noStrike">
                <a:solidFill>
                  <a:schemeClr val="bg1"/>
                </a:solidFill>
                <a:effectLst/>
              </a:rPr>
              <a:t>Oscar then instructs how to sort the item in the correct bin</a:t>
            </a:r>
          </a:p>
        </p:txBody>
      </p:sp>
      <p:sp>
        <p:nvSpPr>
          <p:cNvPr id="5" name="TextBox 4">
            <a:extLst>
              <a:ext uri="{FF2B5EF4-FFF2-40B4-BE49-F238E27FC236}">
                <a16:creationId xmlns:a16="http://schemas.microsoft.com/office/drawing/2014/main" id="{2653448F-D73C-699A-68BC-55DFDE6DE115}"/>
              </a:ext>
            </a:extLst>
          </p:cNvPr>
          <p:cNvSpPr txBox="1"/>
          <p:nvPr/>
        </p:nvSpPr>
        <p:spPr>
          <a:xfrm>
            <a:off x="7482838" y="2775893"/>
            <a:ext cx="2011682" cy="2289544"/>
          </a:xfrm>
          <a:prstGeom prst="rect">
            <a:avLst/>
          </a:prstGeom>
          <a:noFill/>
        </p:spPr>
        <p:txBody>
          <a:bodyPr wrap="square" lIns="137160" tIns="182880" rIns="137160" bIns="0" rtlCol="0">
            <a:noAutofit/>
          </a:bodyPr>
          <a:lstStyle/>
          <a:p>
            <a:pPr>
              <a:lnSpc>
                <a:spcPts val="1700"/>
              </a:lnSpc>
            </a:pPr>
            <a:r>
              <a:rPr lang="en-US">
                <a:solidFill>
                  <a:srgbClr val="A4C8EB"/>
                </a:solidFill>
                <a:latin typeface="+mj-lt"/>
              </a:rPr>
              <a:t>4. FEEDBACK/</a:t>
            </a:r>
            <a:br>
              <a:rPr lang="en-US">
                <a:solidFill>
                  <a:srgbClr val="A4C8EB"/>
                </a:solidFill>
                <a:latin typeface="+mj-lt"/>
              </a:rPr>
            </a:br>
            <a:r>
              <a:rPr lang="en-US">
                <a:solidFill>
                  <a:srgbClr val="A4C8EB"/>
                </a:solidFill>
                <a:latin typeface="+mj-lt"/>
              </a:rPr>
              <a:t>REWARD</a:t>
            </a:r>
          </a:p>
          <a:p>
            <a:pPr>
              <a:spcBef>
                <a:spcPts val="600"/>
              </a:spcBef>
            </a:pPr>
            <a:r>
              <a:rPr lang="en-US" sz="1400" b="0" i="0" u="none" strike="noStrike">
                <a:solidFill>
                  <a:schemeClr val="bg1"/>
                </a:solidFill>
                <a:effectLst/>
              </a:rPr>
              <a:t>Oscar responds </a:t>
            </a:r>
            <a:br>
              <a:rPr lang="en-US" sz="1400" b="0" i="0" u="none" strike="noStrike">
                <a:solidFill>
                  <a:schemeClr val="bg1"/>
                </a:solidFill>
                <a:effectLst/>
              </a:rPr>
            </a:br>
            <a:r>
              <a:rPr lang="en-US" sz="1400" b="0" i="0" u="none" strike="noStrike">
                <a:solidFill>
                  <a:schemeClr val="bg1"/>
                </a:solidFill>
                <a:effectLst/>
              </a:rPr>
              <a:t>with real time good job/bad job feedback. </a:t>
            </a:r>
          </a:p>
          <a:p>
            <a:pPr>
              <a:spcBef>
                <a:spcPts val="600"/>
              </a:spcBef>
            </a:pPr>
            <a:r>
              <a:rPr lang="en-US" sz="1400" b="0" i="0" u="none" strike="noStrike">
                <a:solidFill>
                  <a:schemeClr val="bg1"/>
                </a:solidFill>
                <a:effectLst/>
              </a:rPr>
              <a:t>Strategic PEP reward campaigns possible across multiple Oscars during </a:t>
            </a:r>
            <a:br>
              <a:rPr lang="en-US" sz="1400" b="0" i="0" u="none" strike="noStrike">
                <a:solidFill>
                  <a:schemeClr val="bg1"/>
                </a:solidFill>
                <a:effectLst/>
              </a:rPr>
            </a:br>
            <a:r>
              <a:rPr lang="en-US" sz="1400" b="0" i="0" u="none" strike="noStrike">
                <a:solidFill>
                  <a:schemeClr val="bg1"/>
                </a:solidFill>
                <a:effectLst/>
              </a:rPr>
              <a:t>a specified time.</a:t>
            </a:r>
          </a:p>
          <a:p>
            <a:pPr>
              <a:spcBef>
                <a:spcPts val="600"/>
              </a:spcBef>
            </a:pPr>
            <a:endParaRPr lang="en-US" sz="1400" b="0" i="0" u="none" strike="noStrike">
              <a:solidFill>
                <a:srgbClr val="013459"/>
              </a:solidFill>
              <a:effectLst/>
            </a:endParaRPr>
          </a:p>
        </p:txBody>
      </p:sp>
      <p:sp>
        <p:nvSpPr>
          <p:cNvPr id="6" name="TextBox 5">
            <a:extLst>
              <a:ext uri="{FF2B5EF4-FFF2-40B4-BE49-F238E27FC236}">
                <a16:creationId xmlns:a16="http://schemas.microsoft.com/office/drawing/2014/main" id="{6A98CAE1-55A8-F34E-B66E-E307B9F43C92}"/>
              </a:ext>
            </a:extLst>
          </p:cNvPr>
          <p:cNvSpPr txBox="1"/>
          <p:nvPr/>
        </p:nvSpPr>
        <p:spPr>
          <a:xfrm>
            <a:off x="9875519" y="2775893"/>
            <a:ext cx="2011682" cy="2289544"/>
          </a:xfrm>
          <a:prstGeom prst="rect">
            <a:avLst/>
          </a:prstGeom>
          <a:noFill/>
        </p:spPr>
        <p:txBody>
          <a:bodyPr wrap="square" lIns="137160" tIns="182880" rIns="137160" bIns="0" rtlCol="0">
            <a:noAutofit/>
          </a:bodyPr>
          <a:lstStyle/>
          <a:p>
            <a:pPr>
              <a:lnSpc>
                <a:spcPts val="1700"/>
              </a:lnSpc>
            </a:pPr>
            <a:r>
              <a:rPr lang="en-US">
                <a:solidFill>
                  <a:srgbClr val="A4C8EB"/>
                </a:solidFill>
                <a:latin typeface="+mj-lt"/>
              </a:rPr>
              <a:t>5. TRIVIA</a:t>
            </a:r>
          </a:p>
          <a:p>
            <a:pPr>
              <a:spcBef>
                <a:spcPts val="600"/>
              </a:spcBef>
            </a:pPr>
            <a:r>
              <a:rPr lang="en-US" sz="1400" b="0" i="0" u="none" strike="noStrike">
                <a:solidFill>
                  <a:schemeClr val="bg1"/>
                </a:solidFill>
                <a:effectLst/>
              </a:rPr>
              <a:t>Intuitive AI may choose to display </a:t>
            </a:r>
            <a:br>
              <a:rPr lang="en-US" sz="1400" b="0" i="0" u="none" strike="noStrike">
                <a:solidFill>
                  <a:schemeClr val="bg1"/>
                </a:solidFill>
                <a:effectLst/>
              </a:rPr>
            </a:br>
            <a:r>
              <a:rPr lang="en-US" sz="1400" b="0" i="0" u="none" strike="noStrike">
                <a:solidFill>
                  <a:schemeClr val="bg1"/>
                </a:solidFill>
                <a:effectLst/>
              </a:rPr>
              <a:t>a quiz or trivia to engage users with environmental or climate literacy content.</a:t>
            </a:r>
          </a:p>
        </p:txBody>
      </p:sp>
      <p:pic>
        <p:nvPicPr>
          <p:cNvPr id="21" name="Google Shape;215;p37">
            <a:extLst>
              <a:ext uri="{FF2B5EF4-FFF2-40B4-BE49-F238E27FC236}">
                <a16:creationId xmlns:a16="http://schemas.microsoft.com/office/drawing/2014/main" id="{C17F2263-398D-797D-0FCD-609802EE218E}"/>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681286" y="4141489"/>
            <a:ext cx="2072643" cy="1264457"/>
          </a:xfrm>
          <a:prstGeom prst="rect">
            <a:avLst/>
          </a:prstGeom>
          <a:noFill/>
          <a:ln>
            <a:noFill/>
          </a:ln>
        </p:spPr>
      </p:pic>
      <p:pic>
        <p:nvPicPr>
          <p:cNvPr id="22" name="Google Shape;211;p37">
            <a:extLst>
              <a:ext uri="{FF2B5EF4-FFF2-40B4-BE49-F238E27FC236}">
                <a16:creationId xmlns:a16="http://schemas.microsoft.com/office/drawing/2014/main" id="{F81085F8-9961-409C-7825-6BD2F41A7921}"/>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8878" y="4141489"/>
            <a:ext cx="2072491" cy="1204234"/>
          </a:xfrm>
          <a:prstGeom prst="rect">
            <a:avLst/>
          </a:prstGeom>
          <a:noFill/>
          <a:ln>
            <a:noFill/>
          </a:ln>
        </p:spPr>
      </p:pic>
      <p:pic>
        <p:nvPicPr>
          <p:cNvPr id="28" name="Google Shape;205;p37">
            <a:extLst>
              <a:ext uri="{FF2B5EF4-FFF2-40B4-BE49-F238E27FC236}">
                <a16:creationId xmlns:a16="http://schemas.microsoft.com/office/drawing/2014/main" id="{8F4A7CE0-C356-EB1D-8ADA-64111358DB2F}"/>
              </a:ext>
            </a:extLst>
          </p:cNvPr>
          <p:cNvPicPr preferRelativeResize="0"/>
          <p:nvPr/>
        </p:nvPicPr>
        <p:blipFill>
          <a:blip r:embed="rId5">
            <a:alphaModFix/>
          </a:blip>
          <a:stretch>
            <a:fillRect/>
          </a:stretch>
        </p:blipFill>
        <p:spPr>
          <a:xfrm>
            <a:off x="725437" y="1457792"/>
            <a:ext cx="1231363" cy="1122566"/>
          </a:xfrm>
          <a:prstGeom prst="rect">
            <a:avLst/>
          </a:prstGeom>
          <a:noFill/>
          <a:ln>
            <a:noFill/>
          </a:ln>
        </p:spPr>
      </p:pic>
      <p:pic>
        <p:nvPicPr>
          <p:cNvPr id="29" name="Google Shape;206;p37">
            <a:extLst>
              <a:ext uri="{FF2B5EF4-FFF2-40B4-BE49-F238E27FC236}">
                <a16:creationId xmlns:a16="http://schemas.microsoft.com/office/drawing/2014/main" id="{E4E73E91-D866-EF9E-8882-658A4A72E94E}"/>
              </a:ext>
            </a:extLst>
          </p:cNvPr>
          <p:cNvPicPr preferRelativeResize="0"/>
          <p:nvPr/>
        </p:nvPicPr>
        <p:blipFill>
          <a:blip r:embed="rId6">
            <a:alphaModFix/>
          </a:blip>
          <a:stretch>
            <a:fillRect/>
          </a:stretch>
        </p:blipFill>
        <p:spPr>
          <a:xfrm>
            <a:off x="3364840" y="1405651"/>
            <a:ext cx="676958" cy="1226848"/>
          </a:xfrm>
          <a:prstGeom prst="rect">
            <a:avLst/>
          </a:prstGeom>
          <a:noFill/>
          <a:ln>
            <a:noFill/>
          </a:ln>
        </p:spPr>
      </p:pic>
      <p:pic>
        <p:nvPicPr>
          <p:cNvPr id="30" name="Google Shape;207;p37">
            <a:extLst>
              <a:ext uri="{FF2B5EF4-FFF2-40B4-BE49-F238E27FC236}">
                <a16:creationId xmlns:a16="http://schemas.microsoft.com/office/drawing/2014/main" id="{CDDECC9A-C6ED-E0A2-CBF3-97ACF1BEF752}"/>
              </a:ext>
            </a:extLst>
          </p:cNvPr>
          <p:cNvPicPr preferRelativeResize="0"/>
          <p:nvPr/>
        </p:nvPicPr>
        <p:blipFill>
          <a:blip r:embed="rId7">
            <a:alphaModFix/>
          </a:blip>
          <a:stretch>
            <a:fillRect/>
          </a:stretch>
        </p:blipFill>
        <p:spPr>
          <a:xfrm>
            <a:off x="5940807" y="1413702"/>
            <a:ext cx="461032" cy="1251386"/>
          </a:xfrm>
          <a:prstGeom prst="rect">
            <a:avLst/>
          </a:prstGeom>
          <a:noFill/>
          <a:ln>
            <a:noFill/>
          </a:ln>
        </p:spPr>
      </p:pic>
      <p:pic>
        <p:nvPicPr>
          <p:cNvPr id="31" name="Google Shape;208;p37">
            <a:extLst>
              <a:ext uri="{FF2B5EF4-FFF2-40B4-BE49-F238E27FC236}">
                <a16:creationId xmlns:a16="http://schemas.microsoft.com/office/drawing/2014/main" id="{2A644DE9-A24E-92F9-3BB3-2F3190D8B2A3}"/>
              </a:ext>
            </a:extLst>
          </p:cNvPr>
          <p:cNvPicPr preferRelativeResize="0"/>
          <p:nvPr/>
        </p:nvPicPr>
        <p:blipFill>
          <a:blip r:embed="rId8">
            <a:alphaModFix/>
          </a:blip>
          <a:stretch>
            <a:fillRect/>
          </a:stretch>
        </p:blipFill>
        <p:spPr>
          <a:xfrm>
            <a:off x="7960535" y="1309553"/>
            <a:ext cx="1056288" cy="1355668"/>
          </a:xfrm>
          <a:prstGeom prst="rect">
            <a:avLst/>
          </a:prstGeom>
          <a:noFill/>
          <a:ln>
            <a:noFill/>
          </a:ln>
        </p:spPr>
      </p:pic>
      <p:pic>
        <p:nvPicPr>
          <p:cNvPr id="32" name="Google Shape;209;p37">
            <a:extLst>
              <a:ext uri="{FF2B5EF4-FFF2-40B4-BE49-F238E27FC236}">
                <a16:creationId xmlns:a16="http://schemas.microsoft.com/office/drawing/2014/main" id="{9B82DEDD-9401-2A81-11CB-85AC857674DA}"/>
              </a:ext>
            </a:extLst>
          </p:cNvPr>
          <p:cNvPicPr preferRelativeResize="0"/>
          <p:nvPr/>
        </p:nvPicPr>
        <p:blipFill>
          <a:blip r:embed="rId9">
            <a:alphaModFix/>
          </a:blip>
          <a:stretch>
            <a:fillRect/>
          </a:stretch>
        </p:blipFill>
        <p:spPr>
          <a:xfrm>
            <a:off x="10662305" y="1413702"/>
            <a:ext cx="519390" cy="1251386"/>
          </a:xfrm>
          <a:prstGeom prst="rect">
            <a:avLst/>
          </a:prstGeom>
          <a:noFill/>
          <a:ln>
            <a:noFill/>
          </a:ln>
        </p:spPr>
      </p:pic>
      <p:pic>
        <p:nvPicPr>
          <p:cNvPr id="3" name="Picture 2">
            <a:extLst>
              <a:ext uri="{FF2B5EF4-FFF2-40B4-BE49-F238E27FC236}">
                <a16:creationId xmlns:a16="http://schemas.microsoft.com/office/drawing/2014/main" id="{C1791691-C176-25DB-255F-8DE29F76BBC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145201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9" descr="A person driving a tractor&#10;&#10;AI-generated content may be incorrect.">
            <a:extLst>
              <a:ext uri="{FF2B5EF4-FFF2-40B4-BE49-F238E27FC236}">
                <a16:creationId xmlns:a16="http://schemas.microsoft.com/office/drawing/2014/main" id="{BFE498D1-AECE-A909-A5C3-FB2E817BBF2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48056" y="0"/>
            <a:ext cx="5943944" cy="6766560"/>
          </a:xfrm>
          <a:prstGeom prst="rect">
            <a:avLst/>
          </a:prstGeom>
        </p:spPr>
      </p:pic>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666496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013459"/>
                </a:solidFill>
              </a:rPr>
              <a:t>Features &amp; Benefits</a:t>
            </a:r>
          </a:p>
        </p:txBody>
      </p:sp>
      <p:sp>
        <p:nvSpPr>
          <p:cNvPr id="20497" name="Text Placeholder 3">
            <a:extLst>
              <a:ext uri="{FF2B5EF4-FFF2-40B4-BE49-F238E27FC236}">
                <a16:creationId xmlns:a16="http://schemas.microsoft.com/office/drawing/2014/main" id="{F5893A99-2C20-6D0E-0BE1-95AB05EB5F25}"/>
              </a:ext>
            </a:extLst>
          </p:cNvPr>
          <p:cNvSpPr txBox="1">
            <a:spLocks/>
          </p:cNvSpPr>
          <p:nvPr/>
        </p:nvSpPr>
        <p:spPr>
          <a:xfrm>
            <a:off x="304798" y="651387"/>
            <a:ext cx="5283202" cy="316592"/>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13459"/>
                </a:solidFill>
              </a:rPr>
              <a:t>Oscar Sort makes recycling decisions easier and fun</a:t>
            </a:r>
          </a:p>
        </p:txBody>
      </p:sp>
      <p:sp>
        <p:nvSpPr>
          <p:cNvPr id="20503" name="TextBox 20502">
            <a:extLst>
              <a:ext uri="{FF2B5EF4-FFF2-40B4-BE49-F238E27FC236}">
                <a16:creationId xmlns:a16="http://schemas.microsoft.com/office/drawing/2014/main" id="{72CADD38-8B3D-415F-09AC-BCE3A315E422}"/>
              </a:ext>
            </a:extLst>
          </p:cNvPr>
          <p:cNvSpPr txBox="1"/>
          <p:nvPr/>
        </p:nvSpPr>
        <p:spPr>
          <a:xfrm>
            <a:off x="304798" y="2074200"/>
            <a:ext cx="2560322" cy="1533753"/>
          </a:xfrm>
          <a:prstGeom prst="rect">
            <a:avLst/>
          </a:prstGeom>
          <a:noFill/>
        </p:spPr>
        <p:txBody>
          <a:bodyPr wrap="square" lIns="0" rIns="0">
            <a:spAutoFit/>
          </a:bodyPr>
          <a:lstStyle/>
          <a:p>
            <a:pPr>
              <a:lnSpc>
                <a:spcPts val="2200"/>
              </a:lnSpc>
            </a:pPr>
            <a:r>
              <a:rPr lang="en-US" sz="2400">
                <a:solidFill>
                  <a:srgbClr val="F8F5F3"/>
                </a:solidFill>
                <a:latin typeface="+mj-lt"/>
              </a:rPr>
              <a:t>SUSTAINABILITY</a:t>
            </a:r>
          </a:p>
          <a:p>
            <a:pPr>
              <a:spcBef>
                <a:spcPts val="400"/>
              </a:spcBef>
            </a:pPr>
            <a:r>
              <a:rPr lang="en-US" sz="1200">
                <a:solidFill>
                  <a:srgbClr val="A4C8EB"/>
                </a:solidFill>
              </a:rPr>
              <a:t>Oscar is a proven way to increase the amount of correct decisions made at the bin. Items ending up in the correct bin is the first and most important step on the journey to a true circular economy</a:t>
            </a:r>
          </a:p>
        </p:txBody>
      </p:sp>
      <p:sp>
        <p:nvSpPr>
          <p:cNvPr id="20504" name="TextBox 20503">
            <a:extLst>
              <a:ext uri="{FF2B5EF4-FFF2-40B4-BE49-F238E27FC236}">
                <a16:creationId xmlns:a16="http://schemas.microsoft.com/office/drawing/2014/main" id="{271679A0-2A54-EC77-B821-60A27CC315A8}"/>
              </a:ext>
            </a:extLst>
          </p:cNvPr>
          <p:cNvSpPr txBox="1"/>
          <p:nvPr/>
        </p:nvSpPr>
        <p:spPr>
          <a:xfrm>
            <a:off x="3276427" y="2074200"/>
            <a:ext cx="2560322" cy="1533753"/>
          </a:xfrm>
          <a:prstGeom prst="rect">
            <a:avLst/>
          </a:prstGeom>
          <a:noFill/>
        </p:spPr>
        <p:txBody>
          <a:bodyPr wrap="square" lIns="0" rIns="0">
            <a:spAutoFit/>
          </a:bodyPr>
          <a:lstStyle/>
          <a:p>
            <a:pPr>
              <a:lnSpc>
                <a:spcPts val="2200"/>
              </a:lnSpc>
            </a:pPr>
            <a:r>
              <a:rPr lang="en-US" sz="2400">
                <a:solidFill>
                  <a:srgbClr val="F8F5F3"/>
                </a:solidFill>
                <a:latin typeface="+mj-lt"/>
              </a:rPr>
              <a:t>GAMIFY RECYCLING</a:t>
            </a:r>
          </a:p>
          <a:p>
            <a:pPr>
              <a:spcBef>
                <a:spcPts val="400"/>
              </a:spcBef>
            </a:pPr>
            <a:r>
              <a:rPr lang="en-US" sz="1200">
                <a:solidFill>
                  <a:srgbClr val="A4C8EB"/>
                </a:solidFill>
              </a:rPr>
              <a:t>Oscar transforms the dull task of disposing trash into a memorable experience by engaging </a:t>
            </a:r>
            <a:br>
              <a:rPr lang="en-US" sz="1200">
                <a:solidFill>
                  <a:srgbClr val="A4C8EB"/>
                </a:solidFill>
              </a:rPr>
            </a:br>
            <a:r>
              <a:rPr lang="en-US" sz="1200">
                <a:solidFill>
                  <a:srgbClr val="A4C8EB"/>
                </a:solidFill>
              </a:rPr>
              <a:t>with customers in a fun, and educational way directly at </a:t>
            </a:r>
            <a:br>
              <a:rPr lang="en-US" sz="1200">
                <a:solidFill>
                  <a:srgbClr val="A4C8EB"/>
                </a:solidFill>
              </a:rPr>
            </a:br>
            <a:r>
              <a:rPr lang="en-US" sz="1200">
                <a:solidFill>
                  <a:srgbClr val="A4C8EB"/>
                </a:solidFill>
              </a:rPr>
              <a:t>the moment of disposal. </a:t>
            </a:r>
          </a:p>
        </p:txBody>
      </p:sp>
      <p:sp>
        <p:nvSpPr>
          <p:cNvPr id="20505" name="TextBox 20504">
            <a:extLst>
              <a:ext uri="{FF2B5EF4-FFF2-40B4-BE49-F238E27FC236}">
                <a16:creationId xmlns:a16="http://schemas.microsoft.com/office/drawing/2014/main" id="{91EFDFCF-71BF-7FB4-E0BC-A69555AB418C}"/>
              </a:ext>
            </a:extLst>
          </p:cNvPr>
          <p:cNvSpPr txBox="1"/>
          <p:nvPr/>
        </p:nvSpPr>
        <p:spPr>
          <a:xfrm>
            <a:off x="304798" y="4521790"/>
            <a:ext cx="2387602" cy="1533753"/>
          </a:xfrm>
          <a:prstGeom prst="rect">
            <a:avLst/>
          </a:prstGeom>
          <a:noFill/>
        </p:spPr>
        <p:txBody>
          <a:bodyPr wrap="square" lIns="0" rIns="0">
            <a:spAutoFit/>
          </a:bodyPr>
          <a:lstStyle/>
          <a:p>
            <a:pPr>
              <a:lnSpc>
                <a:spcPts val="2200"/>
              </a:lnSpc>
            </a:pPr>
            <a:r>
              <a:rPr lang="en-US" sz="2400">
                <a:solidFill>
                  <a:srgbClr val="F8F5F3"/>
                </a:solidFill>
                <a:latin typeface="+mj-lt"/>
              </a:rPr>
              <a:t>REPORTING</a:t>
            </a:r>
          </a:p>
          <a:p>
            <a:pPr>
              <a:spcBef>
                <a:spcPts val="400"/>
              </a:spcBef>
            </a:pPr>
            <a:r>
              <a:rPr lang="en-US" sz="1200">
                <a:solidFill>
                  <a:srgbClr val="A4C8EB"/>
                </a:solidFill>
              </a:rPr>
              <a:t>Waste analytics provides granular insights into the behaviors of customers. What is being sorted and when is it being sorted correctly. Equivalent to a waste audit, up to 4 days/year.</a:t>
            </a:r>
          </a:p>
        </p:txBody>
      </p:sp>
      <p:sp>
        <p:nvSpPr>
          <p:cNvPr id="20506" name="TextBox 20505">
            <a:extLst>
              <a:ext uri="{FF2B5EF4-FFF2-40B4-BE49-F238E27FC236}">
                <a16:creationId xmlns:a16="http://schemas.microsoft.com/office/drawing/2014/main" id="{7A06C404-35BD-6838-F05F-1F4AA1DF164A}"/>
              </a:ext>
            </a:extLst>
          </p:cNvPr>
          <p:cNvSpPr txBox="1"/>
          <p:nvPr/>
        </p:nvSpPr>
        <p:spPr>
          <a:xfrm>
            <a:off x="3276427" y="4521790"/>
            <a:ext cx="2560322" cy="1446550"/>
          </a:xfrm>
          <a:prstGeom prst="rect">
            <a:avLst/>
          </a:prstGeom>
          <a:noFill/>
        </p:spPr>
        <p:txBody>
          <a:bodyPr wrap="square" lIns="0" rIns="0">
            <a:spAutoFit/>
          </a:bodyPr>
          <a:lstStyle/>
          <a:p>
            <a:pPr>
              <a:lnSpc>
                <a:spcPts val="2200"/>
              </a:lnSpc>
            </a:pPr>
            <a:r>
              <a:rPr lang="en-US" sz="2400">
                <a:solidFill>
                  <a:srgbClr val="F8F5F3"/>
                </a:solidFill>
                <a:latin typeface="+mj-lt"/>
              </a:rPr>
              <a:t>ADAPTS SEAMLESSLY</a:t>
            </a:r>
          </a:p>
          <a:p>
            <a:pPr>
              <a:spcBef>
                <a:spcPts val="400"/>
              </a:spcBef>
            </a:pPr>
            <a:r>
              <a:rPr lang="en-US" sz="1200">
                <a:solidFill>
                  <a:srgbClr val="A4C8EB"/>
                </a:solidFill>
              </a:rPr>
              <a:t>Oscar retrofits to existing bin style </a:t>
            </a:r>
            <a:br>
              <a:rPr lang="en-US" sz="1200">
                <a:solidFill>
                  <a:srgbClr val="A4C8EB"/>
                </a:solidFill>
              </a:rPr>
            </a:br>
            <a:r>
              <a:rPr lang="en-US" sz="1200">
                <a:solidFill>
                  <a:srgbClr val="A4C8EB"/>
                </a:solidFill>
              </a:rPr>
              <a:t>in place. Oscar also is customized to align with the waste regulations per location</a:t>
            </a:r>
          </a:p>
        </p:txBody>
      </p:sp>
      <p:pic>
        <p:nvPicPr>
          <p:cNvPr id="6" name="Picture 5" descr="Oscar Sort: Zero-Touch Zero-Waste Stations — Intuitive AI">
            <a:extLst>
              <a:ext uri="{FF2B5EF4-FFF2-40B4-BE49-F238E27FC236}">
                <a16:creationId xmlns:a16="http://schemas.microsoft.com/office/drawing/2014/main" id="{F08158AB-DE5E-9F28-C8BB-42034F42353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9061" r="22186"/>
          <a:stretch/>
        </p:blipFill>
        <p:spPr bwMode="auto">
          <a:xfrm>
            <a:off x="6248056" y="0"/>
            <a:ext cx="5943944" cy="6858000"/>
          </a:xfrm>
          <a:prstGeom prst="rect">
            <a:avLst/>
          </a:prstGeom>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5FD8FD-5527-F0FD-2718-0D3712008C51}"/>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Gilroy Medium" panose="00000600000000000000" pitchFamily="50" charset="0"/>
              </a:rPr>
              <a:pPr algn="r"/>
              <a:t>38</a:t>
            </a:fld>
            <a:endParaRPr lang="en-US" sz="1350">
              <a:solidFill>
                <a:schemeClr val="bg1"/>
              </a:solidFill>
              <a:latin typeface="Gilroy Medium" panose="00000600000000000000" pitchFamily="50" charset="0"/>
            </a:endParaRPr>
          </a:p>
        </p:txBody>
      </p:sp>
      <p:pic>
        <p:nvPicPr>
          <p:cNvPr id="2" name="Picture 1">
            <a:extLst>
              <a:ext uri="{FF2B5EF4-FFF2-40B4-BE49-F238E27FC236}">
                <a16:creationId xmlns:a16="http://schemas.microsoft.com/office/drawing/2014/main" id="{D1F98074-5A8B-9A1A-D573-C11BA60D25F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4" name="Oval 3">
            <a:extLst>
              <a:ext uri="{FF2B5EF4-FFF2-40B4-BE49-F238E27FC236}">
                <a16:creationId xmlns:a16="http://schemas.microsoft.com/office/drawing/2014/main" id="{4CF69B97-1204-151D-D2D7-EAFA8D322ABA}"/>
              </a:ext>
            </a:extLst>
          </p:cNvPr>
          <p:cNvSpPr/>
          <p:nvPr/>
        </p:nvSpPr>
        <p:spPr>
          <a:xfrm>
            <a:off x="304798" y="1474804"/>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583C696-9550-7951-B619-CC26A42C1E88}"/>
              </a:ext>
            </a:extLst>
          </p:cNvPr>
          <p:cNvSpPr/>
          <p:nvPr/>
        </p:nvSpPr>
        <p:spPr>
          <a:xfrm>
            <a:off x="304798" y="3911027"/>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9B45C31-A15D-5D6C-CA2C-5E7B88B6AAEC}"/>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1756" y="1573056"/>
            <a:ext cx="321255" cy="321255"/>
          </a:xfrm>
          <a:prstGeom prst="rect">
            <a:avLst/>
          </a:prstGeom>
        </p:spPr>
      </p:pic>
      <p:pic>
        <p:nvPicPr>
          <p:cNvPr id="13" name="Graphic 12">
            <a:extLst>
              <a:ext uri="{FF2B5EF4-FFF2-40B4-BE49-F238E27FC236}">
                <a16:creationId xmlns:a16="http://schemas.microsoft.com/office/drawing/2014/main" id="{5C2233A7-9BCF-5B28-25F9-D3F8DCD99BFA}"/>
              </a:ext>
            </a:extLst>
          </p:cNvPr>
          <p:cNvPicPr>
            <a:picLocks/>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0960" y="4023454"/>
            <a:ext cx="302052" cy="302052"/>
          </a:xfrm>
          <a:prstGeom prst="rect">
            <a:avLst/>
          </a:prstGeom>
        </p:spPr>
      </p:pic>
      <p:sp>
        <p:nvSpPr>
          <p:cNvPr id="15" name="Oval 14">
            <a:extLst>
              <a:ext uri="{FF2B5EF4-FFF2-40B4-BE49-F238E27FC236}">
                <a16:creationId xmlns:a16="http://schemas.microsoft.com/office/drawing/2014/main" id="{30FD3183-5D02-B9C2-45D2-27EA9C8FCC1B}"/>
              </a:ext>
            </a:extLst>
          </p:cNvPr>
          <p:cNvSpPr/>
          <p:nvPr/>
        </p:nvSpPr>
        <p:spPr>
          <a:xfrm>
            <a:off x="3276426" y="3911027"/>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59C40B-7870-0EB1-1CF4-0AF9D6A68266}"/>
              </a:ext>
            </a:extLst>
          </p:cNvPr>
          <p:cNvSpPr/>
          <p:nvPr/>
        </p:nvSpPr>
        <p:spPr>
          <a:xfrm>
            <a:off x="3254153" y="1474804"/>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2B0078B-342F-5252-1A53-84F870345E50}"/>
              </a:ext>
            </a:extLst>
          </p:cNvPr>
          <p:cNvPicPr>
            <a:picLocks/>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56140" y="1571273"/>
            <a:ext cx="323038" cy="323038"/>
          </a:xfrm>
          <a:prstGeom prst="rect">
            <a:avLst/>
          </a:prstGeom>
        </p:spPr>
      </p:pic>
      <p:pic>
        <p:nvPicPr>
          <p:cNvPr id="14" name="Graphic 13">
            <a:extLst>
              <a:ext uri="{FF2B5EF4-FFF2-40B4-BE49-F238E27FC236}">
                <a16:creationId xmlns:a16="http://schemas.microsoft.com/office/drawing/2014/main" id="{6CB8E584-25D6-2001-85C8-D3425AC869D9}"/>
              </a:ext>
            </a:extLst>
          </p:cNvPr>
          <p:cNvPicPr>
            <a:picLocks/>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357150" y="3996398"/>
            <a:ext cx="355022" cy="355022"/>
          </a:xfrm>
          <a:prstGeom prst="rect">
            <a:avLst/>
          </a:prstGeom>
        </p:spPr>
      </p:pic>
    </p:spTree>
    <p:extLst>
      <p:ext uri="{BB962C8B-B14F-4D97-AF65-F5344CB8AC3E}">
        <p14:creationId xmlns:p14="http://schemas.microsoft.com/office/powerpoint/2010/main" val="4109013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621295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A5CBEE"/>
                </a:solidFill>
              </a:rPr>
              <a:t>OSCAR SORT </a:t>
            </a:r>
            <a:r>
              <a:rPr lang="en-US">
                <a:solidFill>
                  <a:srgbClr val="013459"/>
                </a:solidFill>
              </a:rPr>
              <a:t>FAQs</a:t>
            </a:r>
          </a:p>
        </p:txBody>
      </p:sp>
      <p:sp>
        <p:nvSpPr>
          <p:cNvPr id="20507" name="TextBox 20506">
            <a:extLst>
              <a:ext uri="{FF2B5EF4-FFF2-40B4-BE49-F238E27FC236}">
                <a16:creationId xmlns:a16="http://schemas.microsoft.com/office/drawing/2014/main" id="{0D199534-9ECF-A74C-F29C-69AD22AB4721}"/>
              </a:ext>
            </a:extLst>
          </p:cNvPr>
          <p:cNvSpPr txBox="1"/>
          <p:nvPr/>
        </p:nvSpPr>
        <p:spPr>
          <a:xfrm>
            <a:off x="304797" y="1551976"/>
            <a:ext cx="11576615" cy="3975064"/>
          </a:xfrm>
          <a:prstGeom prst="rect">
            <a:avLst/>
          </a:prstGeom>
          <a:noFill/>
        </p:spPr>
        <p:txBody>
          <a:bodyPr wrap="square" lIns="0" rIns="0" numCol="2" spcCol="548640">
            <a:noAutofit/>
          </a:bodyPr>
          <a:lstStyle/>
          <a:p>
            <a:pPr>
              <a:spcBef>
                <a:spcPts val="400"/>
              </a:spcBef>
            </a:pPr>
            <a:r>
              <a:rPr lang="en-US">
                <a:solidFill>
                  <a:srgbClr val="F8F5F3"/>
                </a:solidFill>
              </a:rPr>
              <a:t>Where Should I have my Oscars? </a:t>
            </a:r>
          </a:p>
          <a:p>
            <a:pPr marL="285750" indent="-285750">
              <a:spcBef>
                <a:spcPts val="400"/>
              </a:spcBef>
              <a:buFont typeface="Arial" panose="020B0604020202020204" pitchFamily="34" charset="0"/>
              <a:buChar char="•"/>
            </a:pPr>
            <a:r>
              <a:rPr lang="en-US" sz="1400">
                <a:solidFill>
                  <a:srgbClr val="A4C8EB"/>
                </a:solidFill>
              </a:rPr>
              <a:t>High traffic, public spaces, high consumption onsite – Indoors </a:t>
            </a:r>
          </a:p>
          <a:p>
            <a:pPr marL="285750" indent="-285750">
              <a:spcBef>
                <a:spcPts val="400"/>
              </a:spcBef>
              <a:buFont typeface="Arial" panose="020B0604020202020204" pitchFamily="34" charset="0"/>
              <a:buChar char="•"/>
            </a:pPr>
            <a:r>
              <a:rPr lang="en-US" sz="1400">
                <a:solidFill>
                  <a:srgbClr val="A4C8EB"/>
                </a:solidFill>
              </a:rPr>
              <a:t>Cannot deploy in outdoor settings. Covered outdoor areas may apply, further details needed to provide deployment approval</a:t>
            </a:r>
          </a:p>
          <a:p>
            <a:pPr>
              <a:spcBef>
                <a:spcPts val="1000"/>
              </a:spcBef>
            </a:pPr>
            <a:r>
              <a:rPr lang="en-US">
                <a:solidFill>
                  <a:srgbClr val="F8F5F3"/>
                </a:solidFill>
              </a:rPr>
              <a:t>Network/Data Connection </a:t>
            </a:r>
          </a:p>
          <a:p>
            <a:pPr>
              <a:spcBef>
                <a:spcPts val="1000"/>
              </a:spcBef>
            </a:pPr>
            <a:r>
              <a:rPr lang="en-US" sz="1400">
                <a:solidFill>
                  <a:srgbClr val="A4C8EB"/>
                </a:solidFill>
              </a:rPr>
              <a:t>Operates on a cellular connection, network/</a:t>
            </a:r>
            <a:r>
              <a:rPr lang="en-US" sz="1400" err="1">
                <a:solidFill>
                  <a:srgbClr val="A4C8EB"/>
                </a:solidFill>
              </a:rPr>
              <a:t>WiFi</a:t>
            </a:r>
            <a:r>
              <a:rPr lang="en-US" sz="1400">
                <a:solidFill>
                  <a:srgbClr val="A4C8EB"/>
                </a:solidFill>
              </a:rPr>
              <a:t> not required– Detailed technical specifications available </a:t>
            </a:r>
            <a:r>
              <a:rPr lang="en-US" sz="1400">
                <a:solidFill>
                  <a:srgbClr val="A4C8EB"/>
                </a:solidFill>
                <a:hlinkClick r:id="rId3">
                  <a:extLst>
                    <a:ext uri="{A12FA001-AC4F-418D-AE19-62706E023703}">
                      <ahyp:hlinkClr xmlns:ahyp="http://schemas.microsoft.com/office/drawing/2018/hyperlinkcolor" val="tx"/>
                    </a:ext>
                  </a:extLst>
                </a:hlinkClick>
              </a:rPr>
              <a:t>here</a:t>
            </a:r>
            <a:r>
              <a:rPr lang="en-US" sz="1400">
                <a:solidFill>
                  <a:srgbClr val="A4C8EB"/>
                </a:solidFill>
              </a:rPr>
              <a:t>. </a:t>
            </a:r>
          </a:p>
          <a:p>
            <a:pPr>
              <a:spcBef>
                <a:spcPts val="1000"/>
              </a:spcBef>
            </a:pPr>
            <a:r>
              <a:rPr lang="en-US">
                <a:solidFill>
                  <a:srgbClr val="F8F5F3"/>
                </a:solidFill>
              </a:rPr>
              <a:t>Power</a:t>
            </a:r>
          </a:p>
          <a:p>
            <a:pPr>
              <a:spcBef>
                <a:spcPts val="400"/>
              </a:spcBef>
            </a:pPr>
            <a:r>
              <a:rPr lang="en-US" sz="1400">
                <a:solidFill>
                  <a:srgbClr val="A4C8EB"/>
                </a:solidFill>
              </a:rPr>
              <a:t>Standard 120V power outlet</a:t>
            </a:r>
          </a:p>
          <a:p>
            <a:pPr>
              <a:spcBef>
                <a:spcPts val="1000"/>
              </a:spcBef>
            </a:pPr>
            <a:r>
              <a:rPr lang="en-US">
                <a:solidFill>
                  <a:srgbClr val="F8F5F3"/>
                </a:solidFill>
              </a:rPr>
              <a:t>Privacy</a:t>
            </a:r>
          </a:p>
          <a:p>
            <a:pPr>
              <a:spcBef>
                <a:spcPts val="400"/>
              </a:spcBef>
            </a:pPr>
            <a:r>
              <a:rPr lang="en-US" sz="1400">
                <a:solidFill>
                  <a:srgbClr val="A4C8EB"/>
                </a:solidFill>
              </a:rPr>
              <a:t>Oscar adheres to the strictest privacy standards globally including the global gold standard–GDPR </a:t>
            </a:r>
            <a:endParaRPr lang="en-US">
              <a:solidFill>
                <a:srgbClr val="A4C8EB"/>
              </a:solidFill>
            </a:endParaRPr>
          </a:p>
          <a:p>
            <a:pPr>
              <a:spcBef>
                <a:spcPts val="1000"/>
              </a:spcBef>
            </a:pPr>
            <a:r>
              <a:rPr lang="en-US">
                <a:solidFill>
                  <a:srgbClr val="F8F5F3"/>
                </a:solidFill>
              </a:rPr>
              <a:t>What does the installation look like? </a:t>
            </a:r>
          </a:p>
          <a:p>
            <a:pPr marL="285750" indent="-285750">
              <a:spcBef>
                <a:spcPts val="400"/>
              </a:spcBef>
              <a:buFont typeface="Arial" panose="020B0604020202020204" pitchFamily="34" charset="0"/>
              <a:buChar char="•"/>
            </a:pPr>
            <a:r>
              <a:rPr lang="en-US" sz="1400">
                <a:solidFill>
                  <a:srgbClr val="A4C8EB"/>
                </a:solidFill>
              </a:rPr>
              <a:t>2-4 hours for setup per unit</a:t>
            </a:r>
          </a:p>
          <a:p>
            <a:pPr marL="285750" indent="-285750">
              <a:spcBef>
                <a:spcPts val="400"/>
              </a:spcBef>
              <a:buFont typeface="Arial" panose="020B0604020202020204" pitchFamily="34" charset="0"/>
              <a:buChar char="•"/>
            </a:pPr>
            <a:r>
              <a:rPr lang="en-US" sz="1400">
                <a:solidFill>
                  <a:srgbClr val="A4C8EB"/>
                </a:solidFill>
              </a:rPr>
              <a:t>Power on-site need to be confirmed before scheduling installation</a:t>
            </a:r>
          </a:p>
          <a:p>
            <a:pPr marL="285750" indent="-285750">
              <a:spcBef>
                <a:spcPts val="400"/>
              </a:spcBef>
              <a:buFont typeface="Arial" panose="020B0604020202020204" pitchFamily="34" charset="0"/>
              <a:buChar char="•"/>
            </a:pPr>
            <a:r>
              <a:rPr lang="en-US" sz="1400">
                <a:solidFill>
                  <a:srgbClr val="A4C8EB"/>
                </a:solidFill>
              </a:rPr>
              <a:t>If applicable, drilling on site to be done by facility personnel</a:t>
            </a:r>
          </a:p>
          <a:p>
            <a:pPr marL="285750" indent="-285750">
              <a:spcBef>
                <a:spcPts val="400"/>
              </a:spcBef>
              <a:buFont typeface="Arial" panose="020B0604020202020204" pitchFamily="34" charset="0"/>
              <a:buChar char="•"/>
            </a:pPr>
            <a:r>
              <a:rPr lang="en-US" sz="1400" b="1">
                <a:solidFill>
                  <a:srgbClr val="A4C8EB"/>
                </a:solidFill>
              </a:rPr>
              <a:t>Lead time: </a:t>
            </a:r>
            <a:r>
              <a:rPr lang="en-US" sz="1400">
                <a:solidFill>
                  <a:srgbClr val="A4C8EB"/>
                </a:solidFill>
              </a:rPr>
              <a:t>1-3 weeks from site details verification, Q2 2024 onwards</a:t>
            </a:r>
          </a:p>
          <a:p>
            <a:pPr>
              <a:spcBef>
                <a:spcPts val="1000"/>
              </a:spcBef>
            </a:pPr>
            <a:r>
              <a:rPr lang="en-US">
                <a:solidFill>
                  <a:srgbClr val="F8F5F3"/>
                </a:solidFill>
              </a:rPr>
              <a:t>What Local Support will I have? </a:t>
            </a:r>
          </a:p>
          <a:p>
            <a:pPr marL="285750" indent="-285750">
              <a:spcBef>
                <a:spcPts val="400"/>
              </a:spcBef>
              <a:buFont typeface="Arial" panose="020B0604020202020204" pitchFamily="34" charset="0"/>
              <a:buChar char="•"/>
            </a:pPr>
            <a:r>
              <a:rPr lang="en-US" sz="1400">
                <a:solidFill>
                  <a:srgbClr val="A4C8EB"/>
                </a:solidFill>
              </a:rPr>
              <a:t>Installation is done by Intuitive approved partners</a:t>
            </a:r>
          </a:p>
          <a:p>
            <a:pPr marL="285750" indent="-285750">
              <a:spcBef>
                <a:spcPts val="400"/>
              </a:spcBef>
              <a:buFont typeface="Arial" panose="020B0604020202020204" pitchFamily="34" charset="0"/>
              <a:buChar char="•"/>
            </a:pPr>
            <a:r>
              <a:rPr lang="en-US" sz="1400">
                <a:solidFill>
                  <a:srgbClr val="A4C8EB"/>
                </a:solidFill>
              </a:rPr>
              <a:t>Each site is assigned a local partner for installation</a:t>
            </a:r>
          </a:p>
          <a:p>
            <a:pPr>
              <a:spcBef>
                <a:spcPts val="1000"/>
              </a:spcBef>
            </a:pPr>
            <a:r>
              <a:rPr lang="en-US">
                <a:solidFill>
                  <a:srgbClr val="F8F5F3"/>
                </a:solidFill>
              </a:rPr>
              <a:t>Onboarding, Tech Support &amp; Training</a:t>
            </a:r>
          </a:p>
          <a:p>
            <a:pPr>
              <a:spcBef>
                <a:spcPts val="400"/>
              </a:spcBef>
            </a:pPr>
            <a:r>
              <a:rPr lang="en-US" sz="1400">
                <a:solidFill>
                  <a:srgbClr val="A4C8EB"/>
                </a:solidFill>
              </a:rPr>
              <a:t>Each site to be assigned with their Intuitive Account Manager for Customer Success and on-going support</a:t>
            </a:r>
          </a:p>
          <a:p>
            <a:pPr>
              <a:spcBef>
                <a:spcPts val="400"/>
              </a:spcBef>
            </a:pPr>
            <a:endParaRPr lang="en-US" sz="1400">
              <a:solidFill>
                <a:srgbClr val="013459"/>
              </a:solidFill>
            </a:endParaRPr>
          </a:p>
        </p:txBody>
      </p:sp>
      <p:pic>
        <p:nvPicPr>
          <p:cNvPr id="2" name="Picture 1">
            <a:extLst>
              <a:ext uri="{FF2B5EF4-FFF2-40B4-BE49-F238E27FC236}">
                <a16:creationId xmlns:a16="http://schemas.microsoft.com/office/drawing/2014/main" id="{A6059C09-9912-8FCC-EE08-D0815A077E3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412966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074F0A1B-E995-2196-48A1-FA8484C3E8AA}"/>
              </a:ext>
            </a:extLst>
          </p:cNvPr>
          <p:cNvSpPr>
            <a:spLocks noGrp="1"/>
          </p:cNvSpPr>
          <p:nvPr>
            <p:ph type="body" sz="quarter" idx="19"/>
          </p:nvPr>
        </p:nvSpPr>
        <p:spPr/>
        <p:txBody>
          <a:bodyPr/>
          <a:lstStyle/>
          <a:p>
            <a:r>
              <a:rPr lang="en-US">
                <a:solidFill>
                  <a:srgbClr val="BFDF7D"/>
                </a:solidFill>
                <a:latin typeface="+mj-lt"/>
              </a:rPr>
              <a:t>DISCLAIMERS</a:t>
            </a:r>
          </a:p>
          <a:p>
            <a:r>
              <a:rPr lang="en-US">
                <a:solidFill>
                  <a:srgbClr val="BFDF7D"/>
                </a:solidFill>
              </a:rPr>
              <a:t>Please disregard any versions of the toolkit prior to 10/31/25. Modifications to </a:t>
            </a:r>
            <a:br>
              <a:rPr lang="en-US">
                <a:solidFill>
                  <a:srgbClr val="BFDF7D"/>
                </a:solidFill>
              </a:rPr>
            </a:br>
            <a:r>
              <a:rPr lang="en-US">
                <a:solidFill>
                  <a:srgbClr val="BFDF7D"/>
                </a:solidFill>
              </a:rPr>
              <a:t>the content require </a:t>
            </a:r>
            <a:br>
              <a:rPr lang="en-US">
                <a:solidFill>
                  <a:srgbClr val="BFDF7D"/>
                </a:solidFill>
              </a:rPr>
            </a:br>
            <a:r>
              <a:rPr lang="en-US">
                <a:solidFill>
                  <a:srgbClr val="BFDF7D"/>
                </a:solidFill>
              </a:rPr>
              <a:t>approval. Content </a:t>
            </a:r>
            <a:br>
              <a:rPr lang="en-US">
                <a:solidFill>
                  <a:srgbClr val="BFDF7D"/>
                </a:solidFill>
              </a:rPr>
            </a:br>
            <a:r>
              <a:rPr lang="en-US">
                <a:solidFill>
                  <a:srgbClr val="BFDF7D"/>
                </a:solidFill>
              </a:rPr>
              <a:t>and programming are subject to change.</a:t>
            </a:r>
          </a:p>
        </p:txBody>
      </p:sp>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p:txBody>
          <a:bodyPr/>
          <a:lstStyle/>
          <a:p>
            <a:r>
              <a:rPr lang="en-US">
                <a:solidFill>
                  <a:srgbClr val="BFDF7D"/>
                </a:solidFill>
                <a:latin typeface="+mj-lt"/>
              </a:rPr>
              <a:t>CONTACTS</a:t>
            </a:r>
            <a:endParaRPr lang="en-US">
              <a:solidFill>
                <a:srgbClr val="BFDF7D"/>
              </a:solidFill>
            </a:endParaRPr>
          </a:p>
          <a:p>
            <a:endParaRPr lang="en-US"/>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F440D"/>
                </a:solidFill>
                <a:effectLst/>
                <a:uLnTx/>
                <a:uFillTx/>
                <a:latin typeface="GT Pressura LCG Black"/>
                <a:ea typeface="+mn-ea"/>
                <a:cs typeface="+mn-cs"/>
              </a:rPr>
              <a:t>SHANNA PARRA</a:t>
            </a:r>
            <a:endParaRPr kumimoji="0" lang="en-US" sz="2000" b="1" i="0" u="none" strike="noStrike" kern="1200" cap="none" spc="0" normalizeH="0" baseline="0" noProof="0">
              <a:ln>
                <a:noFill/>
              </a:ln>
              <a:solidFill>
                <a:srgbClr val="0F440D"/>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BFDF7D"/>
                </a:solidFill>
                <a:effectLst/>
                <a:uLnTx/>
                <a:uFillTx/>
                <a:latin typeface="Gilroy Medium"/>
                <a:ea typeface="+mn-ea"/>
                <a:cs typeface="+mn-cs"/>
              </a:rPr>
              <a:t>Retail/Bottler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BFDF7D"/>
                </a:solidFill>
                <a:effectLst/>
                <a:uLnTx/>
                <a:uFillTx/>
                <a:latin typeface="Gilroy Medium"/>
                <a:ea typeface="+mn-ea"/>
                <a:cs typeface="+mn-cs"/>
                <a:hlinkClick r:id="rId3">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0F440D"/>
                </a:solidFill>
                <a:effectLst/>
                <a:uLnTx/>
                <a:uFillTx/>
                <a:latin typeface="GT Pressura LCG Black"/>
                <a:ea typeface="+mn-ea"/>
                <a:cs typeface="+mn-cs"/>
              </a:rPr>
              <a:t>CATHERINE WALTON</a:t>
            </a:r>
            <a:endParaRPr kumimoji="0" lang="en-US" b="1" i="0" u="none" strike="noStrike" kern="1200" cap="none" spc="0" normalizeH="0" baseline="0" noProof="0">
              <a:ln>
                <a:noFill/>
              </a:ln>
              <a:solidFill>
                <a:srgbClr val="0F440D"/>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BFDF7D"/>
                </a:solidFill>
                <a:effectLst/>
                <a:uLnTx/>
                <a:uFillTx/>
                <a:latin typeface="Gilroy Medium"/>
                <a:ea typeface="+mn-ea"/>
                <a:cs typeface="+mn-cs"/>
              </a:rPr>
              <a:t>Away From Home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err="1">
                <a:ln>
                  <a:noFill/>
                </a:ln>
                <a:solidFill>
                  <a:srgbClr val="BFDF7D"/>
                </a:solidFill>
                <a:effectLst/>
                <a:uLnTx/>
                <a:uFillTx/>
                <a:latin typeface="Gilroy Medium"/>
                <a:ea typeface="+mn-ea"/>
                <a:cs typeface="+mn-cs"/>
                <a:hlinkClick r:id="rId4">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a:ln>
                <a:noFill/>
              </a:ln>
              <a:solidFill>
                <a:srgbClr val="BFDF7D"/>
              </a:solidFill>
              <a:effectLst/>
              <a:uLnTx/>
              <a:uFillTx/>
              <a:latin typeface="Gilroy Medium"/>
              <a:ea typeface="+mn-ea"/>
              <a:cs typeface="+mn-cs"/>
            </a:endParaRPr>
          </a:p>
        </p:txBody>
      </p:sp>
      <p:pic>
        <p:nvPicPr>
          <p:cNvPr id="27" name="Picture 26" descr="A green leaves on a black background&#10;&#10;Description automatically generated">
            <a:extLst>
              <a:ext uri="{FF2B5EF4-FFF2-40B4-BE49-F238E27FC236}">
                <a16:creationId xmlns:a16="http://schemas.microsoft.com/office/drawing/2014/main" id="{893F92D0-3E62-9215-256A-19167C196C19}"/>
              </a:ext>
            </a:extLst>
          </p:cNvPr>
          <p:cNvPicPr>
            <a:picLocks noChangeAspect="1"/>
          </p:cNvPicPr>
          <p:nvPr/>
        </p:nvPicPr>
        <p:blipFill>
          <a:blip r:embed="rId5"/>
          <a:srcRect l="143" t="14412" r="-101" b="-347"/>
          <a:stretch>
            <a:fillRect/>
          </a:stretch>
        </p:blipFill>
        <p:spPr>
          <a:xfrm rot="1341305">
            <a:off x="7425282" y="-965605"/>
            <a:ext cx="4283741" cy="4033282"/>
          </a:xfrm>
          <a:prstGeom prst="rect">
            <a:avLst/>
          </a:prstGeom>
        </p:spPr>
      </p:pic>
      <p:sp>
        <p:nvSpPr>
          <p:cNvPr id="28" name="Title 27">
            <a:extLst>
              <a:ext uri="{FF2B5EF4-FFF2-40B4-BE49-F238E27FC236}">
                <a16:creationId xmlns:a16="http://schemas.microsoft.com/office/drawing/2014/main" id="{5A1AAF11-F147-AAC5-E027-C873583F9B5B}"/>
              </a:ext>
            </a:extLst>
          </p:cNvPr>
          <p:cNvSpPr>
            <a:spLocks noGrp="1"/>
          </p:cNvSpPr>
          <p:nvPr>
            <p:ph type="title"/>
          </p:nvPr>
        </p:nvSpPr>
        <p:spPr/>
        <p:txBody>
          <a:bodyPr/>
          <a:lstStyle/>
          <a:p>
            <a:r>
              <a:rPr lang="en-US"/>
              <a:t>ABOUT THIS TOOLKIT</a:t>
            </a:r>
            <a:endParaRPr lang="en-US">
              <a:cs typeface="GT Pressura LCG Black"/>
            </a:endParaRPr>
          </a:p>
        </p:txBody>
      </p:sp>
      <p:sp>
        <p:nvSpPr>
          <p:cNvPr id="18" name="Text Placeholder 17">
            <a:extLst>
              <a:ext uri="{FF2B5EF4-FFF2-40B4-BE49-F238E27FC236}">
                <a16:creationId xmlns:a16="http://schemas.microsoft.com/office/drawing/2014/main" id="{7E9FEC8A-683F-CFC5-DEA9-1087B93E6FAD}"/>
              </a:ext>
            </a:extLst>
          </p:cNvPr>
          <p:cNvSpPr>
            <a:spLocks noGrp="1"/>
          </p:cNvSpPr>
          <p:nvPr>
            <p:ph type="body" sz="quarter" idx="16"/>
          </p:nvPr>
        </p:nvSpPr>
        <p:spPr/>
        <p:txBody>
          <a:bodyPr/>
          <a:lstStyle/>
          <a:p>
            <a:r>
              <a:rPr lang="en-US">
                <a:solidFill>
                  <a:srgbClr val="BFDF7D"/>
                </a:solidFill>
                <a:latin typeface="+mj-lt"/>
              </a:rPr>
              <a:t>OBJECTIVE</a:t>
            </a:r>
          </a:p>
          <a:p>
            <a:r>
              <a:rPr lang="en-US">
                <a:solidFill>
                  <a:srgbClr val="BFDF7D"/>
                </a:solidFill>
              </a:rPr>
              <a:t>This toolkit is designed</a:t>
            </a:r>
            <a:br>
              <a:rPr lang="en-US">
                <a:solidFill>
                  <a:srgbClr val="BFDF7D"/>
                </a:solidFill>
              </a:rPr>
            </a:br>
            <a:r>
              <a:rPr lang="en-US">
                <a:solidFill>
                  <a:srgbClr val="BFDF7D"/>
                </a:solidFill>
              </a:rPr>
              <a:t>to empower PepsiCo associates with the sell story and resources to engage in customer planning sessions for commercial growth ​</a:t>
            </a:r>
            <a:br>
              <a:rPr lang="en-US">
                <a:solidFill>
                  <a:srgbClr val="BFDF7D"/>
                </a:solidFill>
              </a:rPr>
            </a:br>
            <a:r>
              <a:rPr lang="en-US">
                <a:solidFill>
                  <a:srgbClr val="BFDF7D"/>
                </a:solidFill>
              </a:rPr>
              <a:t>and value.</a:t>
            </a:r>
          </a:p>
        </p:txBody>
      </p:sp>
      <p:pic>
        <p:nvPicPr>
          <p:cNvPr id="3" name="Picture 2">
            <a:extLst>
              <a:ext uri="{FF2B5EF4-FFF2-40B4-BE49-F238E27FC236}">
                <a16:creationId xmlns:a16="http://schemas.microsoft.com/office/drawing/2014/main" id="{4A1D7448-0DA5-4158-2493-EA18F38CE21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pic>
        <p:nvPicPr>
          <p:cNvPr id="21" name="Picture 20" descr="A green leaves on a black background&#10;&#10;Description automatically generated">
            <a:extLst>
              <a:ext uri="{FF2B5EF4-FFF2-40B4-BE49-F238E27FC236}">
                <a16:creationId xmlns:a16="http://schemas.microsoft.com/office/drawing/2014/main" id="{545D622B-5840-7C7A-1FCA-02B12650EBC5}"/>
              </a:ext>
            </a:extLst>
          </p:cNvPr>
          <p:cNvPicPr>
            <a:picLocks noChangeAspect="1"/>
          </p:cNvPicPr>
          <p:nvPr/>
        </p:nvPicPr>
        <p:blipFill rotWithShape="1">
          <a:blip r:embed="rId7"/>
          <a:srcRect b="14982"/>
          <a:stretch/>
        </p:blipFill>
        <p:spPr>
          <a:xfrm>
            <a:off x="1384450" y="4505587"/>
            <a:ext cx="3330613" cy="2352413"/>
          </a:xfrm>
          <a:prstGeom prst="rect">
            <a:avLst/>
          </a:prstGeom>
        </p:spPr>
      </p:pic>
      <p:sp>
        <p:nvSpPr>
          <p:cNvPr id="22" name="TextBox 21">
            <a:extLst>
              <a:ext uri="{FF2B5EF4-FFF2-40B4-BE49-F238E27FC236}">
                <a16:creationId xmlns:a16="http://schemas.microsoft.com/office/drawing/2014/main" id="{F9963B04-1E33-45AE-C1DC-560DA222F51D}"/>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grpSp>
        <p:nvGrpSpPr>
          <p:cNvPr id="8" name="Group 7">
            <a:extLst>
              <a:ext uri="{FF2B5EF4-FFF2-40B4-BE49-F238E27FC236}">
                <a16:creationId xmlns:a16="http://schemas.microsoft.com/office/drawing/2014/main" id="{99521D6D-E91A-633A-942A-B1C249693B65}"/>
              </a:ext>
            </a:extLst>
          </p:cNvPr>
          <p:cNvGrpSpPr/>
          <p:nvPr/>
        </p:nvGrpSpPr>
        <p:grpSpPr>
          <a:xfrm>
            <a:off x="10590414" y="0"/>
            <a:ext cx="1601585" cy="374073"/>
            <a:chOff x="10590414" y="-1"/>
            <a:chExt cx="1601585" cy="374073"/>
          </a:xfrm>
          <a:solidFill>
            <a:srgbClr val="EC9F0B"/>
          </a:solidFill>
        </p:grpSpPr>
        <p:grpSp>
          <p:nvGrpSpPr>
            <p:cNvPr id="9" name="Group 8">
              <a:extLst>
                <a:ext uri="{FF2B5EF4-FFF2-40B4-BE49-F238E27FC236}">
                  <a16:creationId xmlns:a16="http://schemas.microsoft.com/office/drawing/2014/main" id="{75B9546F-D9D4-143D-C424-CAC2753E237D}"/>
                </a:ext>
              </a:extLst>
            </p:cNvPr>
            <p:cNvGrpSpPr/>
            <p:nvPr/>
          </p:nvGrpSpPr>
          <p:grpSpPr>
            <a:xfrm>
              <a:off x="10590414" y="-1"/>
              <a:ext cx="1601585" cy="374073"/>
              <a:chOff x="10590414" y="-1"/>
              <a:chExt cx="1601585" cy="374073"/>
            </a:xfrm>
            <a:grpFill/>
          </p:grpSpPr>
          <p:sp>
            <p:nvSpPr>
              <p:cNvPr id="11" name="Rounded Rectangle 10">
                <a:extLst>
                  <a:ext uri="{FF2B5EF4-FFF2-40B4-BE49-F238E27FC236}">
                    <a16:creationId xmlns:a16="http://schemas.microsoft.com/office/drawing/2014/main" id="{C8760E75-C88F-AE96-C2C5-D737DC34B3A3}"/>
                  </a:ext>
                </a:extLst>
              </p:cNvPr>
              <p:cNvSpPr/>
              <p:nvPr/>
            </p:nvSpPr>
            <p:spPr>
              <a:xfrm>
                <a:off x="10590414" y="-1"/>
                <a:ext cx="1601585" cy="3740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D72CE5-7DB2-5A7B-F0A1-4D65FDE572D2}"/>
                  </a:ext>
                </a:extLst>
              </p:cNvPr>
              <p:cNvSpPr/>
              <p:nvPr/>
            </p:nvSpPr>
            <p:spPr>
              <a:xfrm>
                <a:off x="11776363" y="0"/>
                <a:ext cx="415636" cy="3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1B16D1-D0CA-3795-7699-BF59E1608A92}"/>
                  </a:ext>
                </a:extLst>
              </p:cNvPr>
              <p:cNvSpPr/>
              <p:nvPr/>
            </p:nvSpPr>
            <p:spPr>
              <a:xfrm>
                <a:off x="10590414" y="0"/>
                <a:ext cx="415636"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0BCD8E40-4090-C15D-46E3-4B8062F4AE54}"/>
                </a:ext>
              </a:extLst>
            </p:cNvPr>
            <p:cNvSpPr txBox="1"/>
            <p:nvPr/>
          </p:nvSpPr>
          <p:spPr>
            <a:xfrm>
              <a:off x="10698193" y="98857"/>
              <a:ext cx="1493806" cy="182881"/>
            </a:xfrm>
            <a:prstGeom prst="rect">
              <a:avLst/>
            </a:prstGeom>
            <a:grpFill/>
          </p:spPr>
          <p:txBody>
            <a:bodyPr wrap="square" lIns="0" tIns="0" rIns="0" bIns="0">
              <a:spAutoFit/>
            </a:bodyPr>
            <a:lstStyle/>
            <a:p>
              <a:pPr marL="0" indent="0" algn="l">
                <a:buNone/>
              </a:pPr>
              <a:r>
                <a:rPr lang="en-US" sz="1200" i="0">
                  <a:solidFill>
                    <a:schemeClr val="bg1"/>
                  </a:solidFill>
                  <a:latin typeface="Gilroy Medium" panose="00000600000000000000" pitchFamily="50" charset="0"/>
                  <a:cs typeface="Arial" panose="020B0604020202020204" pitchFamily="34" charset="0"/>
                </a:rPr>
                <a:t>INTERNAL USE ONLY</a:t>
              </a:r>
            </a:p>
          </p:txBody>
        </p:sp>
      </p:grpSp>
    </p:spTree>
    <p:extLst>
      <p:ext uri="{BB962C8B-B14F-4D97-AF65-F5344CB8AC3E}">
        <p14:creationId xmlns:p14="http://schemas.microsoft.com/office/powerpoint/2010/main" val="3013915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3">
            <a:extLst>
              <a:ext uri="{FF2B5EF4-FFF2-40B4-BE49-F238E27FC236}">
                <a16:creationId xmlns:a16="http://schemas.microsoft.com/office/drawing/2014/main" id="{18C669D2-9CB8-D0D7-36FA-3F72617299D8}"/>
              </a:ext>
            </a:extLst>
          </p:cNvPr>
          <p:cNvPicPr>
            <a:picLocks noChangeAspect="1"/>
          </p:cNvPicPr>
          <p:nvPr/>
        </p:nvPicPr>
        <p:blipFill rotWithShape="1">
          <a:blip r:embed="rId3"/>
          <a:srcRect l="1855" t="363" r="2746"/>
          <a:stretch/>
        </p:blipFill>
        <p:spPr>
          <a:xfrm>
            <a:off x="0" y="0"/>
            <a:ext cx="6096000" cy="6858000"/>
          </a:xfrm>
          <a:prstGeom prst="rect">
            <a:avLst/>
          </a:prstGeom>
        </p:spPr>
      </p:pic>
      <p:sp>
        <p:nvSpPr>
          <p:cNvPr id="10" name="Title 27">
            <a:extLst>
              <a:ext uri="{FF2B5EF4-FFF2-40B4-BE49-F238E27FC236}">
                <a16:creationId xmlns:a16="http://schemas.microsoft.com/office/drawing/2014/main" id="{49E59F8D-8182-EDD4-61FB-CC21822CE1B3}"/>
              </a:ext>
            </a:extLst>
          </p:cNvPr>
          <p:cNvSpPr txBox="1">
            <a:spLocks/>
          </p:cNvSpPr>
          <p:nvPr/>
        </p:nvSpPr>
        <p:spPr>
          <a:xfrm>
            <a:off x="6400795" y="313111"/>
            <a:ext cx="3235843"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F8F5F3"/>
                </a:solidFill>
              </a:rPr>
              <a:t>RECYCLING BINS</a:t>
            </a:r>
          </a:p>
        </p:txBody>
      </p:sp>
      <p:sp>
        <p:nvSpPr>
          <p:cNvPr id="11" name="Text Placeholder 3">
            <a:extLst>
              <a:ext uri="{FF2B5EF4-FFF2-40B4-BE49-F238E27FC236}">
                <a16:creationId xmlns:a16="http://schemas.microsoft.com/office/drawing/2014/main" id="{3F3AB5D2-9F64-B9E2-7BE1-8D0ADEBBA42B}"/>
              </a:ext>
            </a:extLst>
          </p:cNvPr>
          <p:cNvSpPr txBox="1">
            <a:spLocks/>
          </p:cNvSpPr>
          <p:nvPr/>
        </p:nvSpPr>
        <p:spPr>
          <a:xfrm>
            <a:off x="6400795" y="651387"/>
            <a:ext cx="3331535" cy="316592"/>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13459"/>
                </a:solidFill>
              </a:rPr>
              <a:t>Recycling matters.</a:t>
            </a:r>
          </a:p>
        </p:txBody>
      </p:sp>
      <p:sp>
        <p:nvSpPr>
          <p:cNvPr id="18" name="Text Placeholder 3">
            <a:extLst>
              <a:ext uri="{FF2B5EF4-FFF2-40B4-BE49-F238E27FC236}">
                <a16:creationId xmlns:a16="http://schemas.microsoft.com/office/drawing/2014/main" id="{3844AAD1-FAA1-1471-4787-D223EBC4E779}"/>
              </a:ext>
            </a:extLst>
          </p:cNvPr>
          <p:cNvSpPr txBox="1">
            <a:spLocks/>
          </p:cNvSpPr>
          <p:nvPr/>
        </p:nvSpPr>
        <p:spPr>
          <a:xfrm>
            <a:off x="6400795" y="1241425"/>
            <a:ext cx="3530014" cy="1172166"/>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5CBEE"/>
                </a:solidFill>
              </a:rPr>
              <a:t>Consumers want to make the responsible decision to recycle after consuming our products, and we’re happy to provide recycling bins for plastic bottles and aluminum cans.</a:t>
            </a:r>
          </a:p>
        </p:txBody>
      </p:sp>
      <p:pic>
        <p:nvPicPr>
          <p:cNvPr id="3" name="Google Shape;348;p28">
            <a:extLst>
              <a:ext uri="{FF2B5EF4-FFF2-40B4-BE49-F238E27FC236}">
                <a16:creationId xmlns:a16="http://schemas.microsoft.com/office/drawing/2014/main" id="{DA258B4E-FBE0-D4F9-E381-F6D736864C13}"/>
              </a:ext>
            </a:extLst>
          </p:cNvPr>
          <p:cNvPicPr preferRelativeResize="0">
            <a:picLocks/>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l="19209" r="21499"/>
          <a:stretch/>
        </p:blipFill>
        <p:spPr>
          <a:xfrm>
            <a:off x="-1" y="0"/>
            <a:ext cx="6096001" cy="6858000"/>
          </a:xfrm>
          <a:prstGeom prst="rect">
            <a:avLst/>
          </a:prstGeom>
        </p:spPr>
      </p:pic>
      <p:sp>
        <p:nvSpPr>
          <p:cNvPr id="4" name="Title 27">
            <a:extLst>
              <a:ext uri="{FF2B5EF4-FFF2-40B4-BE49-F238E27FC236}">
                <a16:creationId xmlns:a16="http://schemas.microsoft.com/office/drawing/2014/main" id="{A25827CB-6CF7-52EF-7982-598926449151}"/>
              </a:ext>
            </a:extLst>
          </p:cNvPr>
          <p:cNvSpPr txBox="1">
            <a:spLocks/>
          </p:cNvSpPr>
          <p:nvPr/>
        </p:nvSpPr>
        <p:spPr>
          <a:xfrm>
            <a:off x="6400795" y="3304862"/>
            <a:ext cx="386619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3900"/>
              </a:lnSpc>
            </a:pPr>
            <a:r>
              <a:rPr lang="en-US" sz="4400">
                <a:solidFill>
                  <a:srgbClr val="013459"/>
                </a:solidFill>
              </a:rPr>
              <a:t>Together, let’s increase consumer access to recycling.</a:t>
            </a:r>
          </a:p>
        </p:txBody>
      </p:sp>
      <p:pic>
        <p:nvPicPr>
          <p:cNvPr id="5" name="Picture 4">
            <a:extLst>
              <a:ext uri="{FF2B5EF4-FFF2-40B4-BE49-F238E27FC236}">
                <a16:creationId xmlns:a16="http://schemas.microsoft.com/office/drawing/2014/main" id="{9415FE6D-6F47-8F7E-F78B-35D9B89F395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pic>
        <p:nvPicPr>
          <p:cNvPr id="7" name="Picture 6">
            <a:extLst>
              <a:ext uri="{FF2B5EF4-FFF2-40B4-BE49-F238E27FC236}">
                <a16:creationId xmlns:a16="http://schemas.microsoft.com/office/drawing/2014/main" id="{1A257D8F-0717-0D80-F567-BC222FD75A57}"/>
              </a:ext>
            </a:extLst>
          </p:cNvPr>
          <p:cNvPicPr>
            <a:picLocks noChangeAspect="1"/>
          </p:cNvPicPr>
          <p:nvPr/>
        </p:nvPicPr>
        <p:blipFill>
          <a:blip r:embed="rId7"/>
          <a:srcRect/>
          <a:stretch/>
        </p:blipFill>
        <p:spPr>
          <a:xfrm rot="641747">
            <a:off x="10225911" y="1310551"/>
            <a:ext cx="2340209" cy="2281494"/>
          </a:xfrm>
          <a:prstGeom prst="rect">
            <a:avLst/>
          </a:prstGeom>
        </p:spPr>
      </p:pic>
      <p:sp>
        <p:nvSpPr>
          <p:cNvPr id="8" name="TextBox 7">
            <a:extLst>
              <a:ext uri="{FF2B5EF4-FFF2-40B4-BE49-F238E27FC236}">
                <a16:creationId xmlns:a16="http://schemas.microsoft.com/office/drawing/2014/main" id="{7CBCC5D7-B4EE-011E-412C-E03CF548CE48}"/>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spTree>
    <p:extLst>
      <p:ext uri="{BB962C8B-B14F-4D97-AF65-F5344CB8AC3E}">
        <p14:creationId xmlns:p14="http://schemas.microsoft.com/office/powerpoint/2010/main" val="4283398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621295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err="1">
                <a:solidFill>
                  <a:srgbClr val="013459"/>
                </a:solidFill>
              </a:rPr>
              <a:t>Pepsico</a:t>
            </a:r>
            <a:r>
              <a:rPr lang="en-US">
                <a:solidFill>
                  <a:srgbClr val="013459"/>
                </a:solidFill>
              </a:rPr>
              <a:t> offers recycling bins to suit customer needs</a:t>
            </a:r>
          </a:p>
        </p:txBody>
      </p:sp>
      <p:sp>
        <p:nvSpPr>
          <p:cNvPr id="48" name="Text Placeholder 11">
            <a:extLst>
              <a:ext uri="{FF2B5EF4-FFF2-40B4-BE49-F238E27FC236}">
                <a16:creationId xmlns:a16="http://schemas.microsoft.com/office/drawing/2014/main" id="{1262D217-8D4B-0BBE-10BC-F386EEA203A9}"/>
              </a:ext>
            </a:extLst>
          </p:cNvPr>
          <p:cNvSpPr txBox="1">
            <a:spLocks/>
          </p:cNvSpPr>
          <p:nvPr/>
        </p:nvSpPr>
        <p:spPr>
          <a:xfrm>
            <a:off x="304798" y="1219200"/>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b="0" i="0" u="none" strike="noStrike">
              <a:solidFill>
                <a:srgbClr val="013459"/>
              </a:solidFill>
              <a:effectLst/>
            </a:endParaRPr>
          </a:p>
        </p:txBody>
      </p:sp>
      <p:sp>
        <p:nvSpPr>
          <p:cNvPr id="49" name="Text Placeholder 11">
            <a:extLst>
              <a:ext uri="{FF2B5EF4-FFF2-40B4-BE49-F238E27FC236}">
                <a16:creationId xmlns:a16="http://schemas.microsoft.com/office/drawing/2014/main" id="{3C882DDD-0BB7-CEF6-A16C-FC41EDB2B4FC}"/>
              </a:ext>
            </a:extLst>
          </p:cNvPr>
          <p:cNvSpPr txBox="1">
            <a:spLocks/>
          </p:cNvSpPr>
          <p:nvPr/>
        </p:nvSpPr>
        <p:spPr>
          <a:xfrm>
            <a:off x="3909235" y="1219200"/>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a:solidFill>
                <a:srgbClr val="954F07"/>
              </a:solidFill>
            </a:endParaRPr>
          </a:p>
        </p:txBody>
      </p:sp>
      <p:sp>
        <p:nvSpPr>
          <p:cNvPr id="50" name="Text Placeholder 11">
            <a:extLst>
              <a:ext uri="{FF2B5EF4-FFF2-40B4-BE49-F238E27FC236}">
                <a16:creationId xmlns:a16="http://schemas.microsoft.com/office/drawing/2014/main" id="{3D3BE534-C283-F2D0-9E05-D90370E46A8E}"/>
              </a:ext>
            </a:extLst>
          </p:cNvPr>
          <p:cNvSpPr txBox="1">
            <a:spLocks/>
          </p:cNvSpPr>
          <p:nvPr/>
        </p:nvSpPr>
        <p:spPr>
          <a:xfrm>
            <a:off x="3909235" y="3632791"/>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54F07"/>
              </a:solidFill>
              <a:effectLst/>
              <a:uLnTx/>
              <a:uFillTx/>
              <a:latin typeface="Gilroy Medium"/>
              <a:ea typeface="+mn-ea"/>
              <a:cs typeface="+mn-cs"/>
            </a:endParaRPr>
          </a:p>
        </p:txBody>
      </p:sp>
      <p:sp>
        <p:nvSpPr>
          <p:cNvPr id="51" name="Text Placeholder 11">
            <a:extLst>
              <a:ext uri="{FF2B5EF4-FFF2-40B4-BE49-F238E27FC236}">
                <a16:creationId xmlns:a16="http://schemas.microsoft.com/office/drawing/2014/main" id="{71282475-7364-13A7-9A8A-09BC09FBD0A4}"/>
              </a:ext>
            </a:extLst>
          </p:cNvPr>
          <p:cNvSpPr txBox="1">
            <a:spLocks/>
          </p:cNvSpPr>
          <p:nvPr/>
        </p:nvSpPr>
        <p:spPr>
          <a:xfrm>
            <a:off x="304798" y="3632791"/>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a:solidFill>
                <a:srgbClr val="954F07"/>
              </a:solidFill>
            </a:endParaRPr>
          </a:p>
        </p:txBody>
      </p:sp>
      <p:sp>
        <p:nvSpPr>
          <p:cNvPr id="55" name="TextBox 54">
            <a:extLst>
              <a:ext uri="{FF2B5EF4-FFF2-40B4-BE49-F238E27FC236}">
                <a16:creationId xmlns:a16="http://schemas.microsoft.com/office/drawing/2014/main" id="{6C7ED985-4782-7D6A-5411-F33273BA1512}"/>
              </a:ext>
            </a:extLst>
          </p:cNvPr>
          <p:cNvSpPr txBox="1"/>
          <p:nvPr/>
        </p:nvSpPr>
        <p:spPr>
          <a:xfrm>
            <a:off x="304798" y="1219200"/>
            <a:ext cx="1617136" cy="2289544"/>
          </a:xfrm>
          <a:prstGeom prst="rect">
            <a:avLst/>
          </a:prstGeom>
          <a:noFill/>
        </p:spPr>
        <p:txBody>
          <a:bodyPr wrap="square" lIns="137160" tIns="182880" rIns="137160" bIns="0" rtlCol="0">
            <a:noAutofit/>
          </a:bodyPr>
          <a:lstStyle/>
          <a:p>
            <a:pPr>
              <a:lnSpc>
                <a:spcPts val="1700"/>
              </a:lnSpc>
            </a:pPr>
            <a:r>
              <a:rPr lang="en-US">
                <a:solidFill>
                  <a:srgbClr val="3680CF"/>
                </a:solidFill>
                <a:latin typeface="+mj-lt"/>
              </a:rPr>
              <a:t>DURABLE, REUSABLE EVENT RECYCLING BINS</a:t>
            </a:r>
          </a:p>
          <a:p>
            <a:pPr marL="171450" indent="-171450">
              <a:spcBef>
                <a:spcPts val="600"/>
              </a:spcBef>
              <a:buFont typeface="Arial" panose="020B0604020202020204" pitchFamily="34" charset="0"/>
              <a:buChar char="•"/>
            </a:pPr>
            <a:r>
              <a:rPr lang="en-US" sz="1200" b="0" i="0" u="none" strike="noStrike">
                <a:solidFill>
                  <a:srgbClr val="013459"/>
                </a:solidFill>
                <a:effectLst/>
              </a:rPr>
              <a:t>Available upon request for special events</a:t>
            </a:r>
          </a:p>
        </p:txBody>
      </p:sp>
      <p:sp>
        <p:nvSpPr>
          <p:cNvPr id="58" name="TextBox 57">
            <a:extLst>
              <a:ext uri="{FF2B5EF4-FFF2-40B4-BE49-F238E27FC236}">
                <a16:creationId xmlns:a16="http://schemas.microsoft.com/office/drawing/2014/main" id="{464FE4A8-8020-804A-2DE7-FC210EB35D1A}"/>
              </a:ext>
            </a:extLst>
          </p:cNvPr>
          <p:cNvSpPr txBox="1"/>
          <p:nvPr/>
        </p:nvSpPr>
        <p:spPr>
          <a:xfrm>
            <a:off x="304798" y="3632791"/>
            <a:ext cx="1617136" cy="2289544"/>
          </a:xfrm>
          <a:prstGeom prst="rect">
            <a:avLst/>
          </a:prstGeom>
          <a:noFill/>
        </p:spPr>
        <p:txBody>
          <a:bodyPr wrap="square" lIns="137160" tIns="182880" rIns="137160" bIns="0" rtlCol="0">
            <a:noAutofit/>
          </a:bodyPr>
          <a:lstStyle/>
          <a:p>
            <a:pPr>
              <a:lnSpc>
                <a:spcPts val="1700"/>
              </a:lnSpc>
            </a:pPr>
            <a:r>
              <a:rPr lang="en-US">
                <a:solidFill>
                  <a:srgbClr val="3680CF"/>
                </a:solidFill>
                <a:latin typeface="+mj-lt"/>
              </a:rPr>
              <a:t>CAN COLLECTION BINS</a:t>
            </a:r>
          </a:p>
          <a:p>
            <a:pPr marL="171450" indent="-171450">
              <a:spcBef>
                <a:spcPts val="600"/>
              </a:spcBef>
              <a:buFont typeface="Arial" panose="020B0604020202020204" pitchFamily="34" charset="0"/>
              <a:buChar char="•"/>
            </a:pPr>
            <a:r>
              <a:rPr lang="en-US" sz="1200" b="0" i="0" u="none" strike="noStrike">
                <a:solidFill>
                  <a:srgbClr val="013459"/>
                </a:solidFill>
                <a:effectLst/>
              </a:rPr>
              <a:t>Indoor or</a:t>
            </a:r>
            <a:br>
              <a:rPr lang="en-US" sz="1200" b="0" i="0" u="none" strike="noStrike">
                <a:solidFill>
                  <a:srgbClr val="013459"/>
                </a:solidFill>
                <a:effectLst/>
              </a:rPr>
            </a:br>
            <a:r>
              <a:rPr lang="en-US" sz="1200" b="0" i="0" u="none" strike="noStrike">
                <a:solidFill>
                  <a:srgbClr val="013459"/>
                </a:solidFill>
                <a:effectLst/>
              </a:rPr>
              <a:t>Outdoor Use</a:t>
            </a:r>
          </a:p>
          <a:p>
            <a:pPr marL="171450" indent="-171450">
              <a:spcBef>
                <a:spcPts val="600"/>
              </a:spcBef>
              <a:buFont typeface="Arial" panose="020B0604020202020204" pitchFamily="34" charset="0"/>
              <a:buChar char="•"/>
            </a:pPr>
            <a:r>
              <a:rPr lang="en-US" sz="1200" b="0" i="0" u="none" strike="noStrike">
                <a:solidFill>
                  <a:srgbClr val="013459"/>
                </a:solidFill>
                <a:effectLst/>
              </a:rPr>
              <a:t>Made of </a:t>
            </a:r>
            <a:br>
              <a:rPr lang="en-US" sz="1200" b="0" i="0" u="none" strike="noStrike">
                <a:solidFill>
                  <a:srgbClr val="013459"/>
                </a:solidFill>
                <a:effectLst/>
              </a:rPr>
            </a:br>
            <a:r>
              <a:rPr lang="en-US" sz="1200" b="0" i="0" u="none" strike="noStrike">
                <a:solidFill>
                  <a:srgbClr val="013459"/>
                </a:solidFill>
                <a:effectLst/>
              </a:rPr>
              <a:t>100% recycled material</a:t>
            </a:r>
          </a:p>
        </p:txBody>
      </p:sp>
      <p:sp>
        <p:nvSpPr>
          <p:cNvPr id="59" name="Freeform 7">
            <a:extLst>
              <a:ext uri="{FF2B5EF4-FFF2-40B4-BE49-F238E27FC236}">
                <a16:creationId xmlns:a16="http://schemas.microsoft.com/office/drawing/2014/main" id="{8C0BFA22-C3CA-5F49-3757-F9FA84E62EA4}"/>
              </a:ext>
            </a:extLst>
          </p:cNvPr>
          <p:cNvSpPr/>
          <p:nvPr/>
        </p:nvSpPr>
        <p:spPr>
          <a:xfrm>
            <a:off x="1921934" y="3632791"/>
            <a:ext cx="1857584" cy="2289544"/>
          </a:xfrm>
          <a:prstGeom prst="round1Rect">
            <a:avLst>
              <a:gd name="adj" fmla="val 2538"/>
            </a:avLst>
          </a:prstGeom>
          <a:blipFill>
            <a:blip r:embed="rId3"/>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2811BD4-19B4-A8DA-138D-CA0DC8803504}"/>
              </a:ext>
            </a:extLst>
          </p:cNvPr>
          <p:cNvSpPr txBox="1"/>
          <p:nvPr/>
        </p:nvSpPr>
        <p:spPr>
          <a:xfrm>
            <a:off x="3909235" y="1219200"/>
            <a:ext cx="1617136" cy="2289544"/>
          </a:xfrm>
          <a:prstGeom prst="rect">
            <a:avLst/>
          </a:prstGeom>
          <a:noFill/>
        </p:spPr>
        <p:txBody>
          <a:bodyPr wrap="square" lIns="137160" tIns="182880" rIns="137160" bIns="0" rtlCol="0">
            <a:noAutofit/>
          </a:bodyPr>
          <a:lstStyle/>
          <a:p>
            <a:pPr>
              <a:lnSpc>
                <a:spcPts val="1700"/>
              </a:lnSpc>
            </a:pPr>
            <a:r>
              <a:rPr lang="en-US">
                <a:solidFill>
                  <a:srgbClr val="3680CF"/>
                </a:solidFill>
                <a:latin typeface="+mj-lt"/>
              </a:rPr>
              <a:t>BOTTLE COLLECTION BINS</a:t>
            </a:r>
          </a:p>
          <a:p>
            <a:pPr marL="171450" indent="-171450">
              <a:spcBef>
                <a:spcPts val="600"/>
              </a:spcBef>
              <a:buFont typeface="Arial" panose="020B0604020202020204" pitchFamily="34" charset="0"/>
              <a:buChar char="•"/>
            </a:pPr>
            <a:r>
              <a:rPr lang="en-US" sz="1200" b="0" i="0" u="none" strike="noStrike">
                <a:solidFill>
                  <a:srgbClr val="013459"/>
                </a:solidFill>
                <a:effectLst/>
              </a:rPr>
              <a:t>Indoor or</a:t>
            </a:r>
            <a:br>
              <a:rPr lang="en-US" sz="1200" b="0" i="0" u="none" strike="noStrike">
                <a:solidFill>
                  <a:srgbClr val="013459"/>
                </a:solidFill>
                <a:effectLst/>
              </a:rPr>
            </a:br>
            <a:r>
              <a:rPr lang="en-US" sz="1200" b="0" i="0" u="none" strike="noStrike">
                <a:solidFill>
                  <a:srgbClr val="013459"/>
                </a:solidFill>
                <a:effectLst/>
              </a:rPr>
              <a:t>Outdoor Use</a:t>
            </a:r>
          </a:p>
          <a:p>
            <a:pPr marL="171450" indent="-171450">
              <a:spcBef>
                <a:spcPts val="600"/>
              </a:spcBef>
              <a:buFont typeface="Arial" panose="020B0604020202020204" pitchFamily="34" charset="0"/>
              <a:buChar char="•"/>
            </a:pPr>
            <a:r>
              <a:rPr lang="en-US" sz="1200" b="0" i="0" u="none" strike="noStrike">
                <a:solidFill>
                  <a:srgbClr val="013459"/>
                </a:solidFill>
                <a:effectLst/>
              </a:rPr>
              <a:t>Made of </a:t>
            </a:r>
            <a:br>
              <a:rPr lang="en-US" sz="1200" b="0" i="0" u="none" strike="noStrike">
                <a:solidFill>
                  <a:srgbClr val="013459"/>
                </a:solidFill>
                <a:effectLst/>
              </a:rPr>
            </a:br>
            <a:r>
              <a:rPr lang="en-US" sz="1200" b="0" i="0" u="none" strike="noStrike">
                <a:solidFill>
                  <a:srgbClr val="013459"/>
                </a:solidFill>
                <a:effectLst/>
              </a:rPr>
              <a:t>100% recycled material</a:t>
            </a:r>
          </a:p>
        </p:txBody>
      </p:sp>
      <p:sp>
        <p:nvSpPr>
          <p:cNvPr id="61" name="Freeform 7">
            <a:extLst>
              <a:ext uri="{FF2B5EF4-FFF2-40B4-BE49-F238E27FC236}">
                <a16:creationId xmlns:a16="http://schemas.microsoft.com/office/drawing/2014/main" id="{EA357258-94C5-5B46-8117-4C9B5258FCED}"/>
              </a:ext>
            </a:extLst>
          </p:cNvPr>
          <p:cNvSpPr/>
          <p:nvPr/>
        </p:nvSpPr>
        <p:spPr>
          <a:xfrm>
            <a:off x="5526371" y="1219200"/>
            <a:ext cx="1857584" cy="2289544"/>
          </a:xfrm>
          <a:prstGeom prst="round1Rect">
            <a:avLst>
              <a:gd name="adj" fmla="val 2538"/>
            </a:avLst>
          </a:prstGeom>
          <a:blipFill>
            <a:blip r:embed="rId4"/>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4288DB9D-8516-ADDF-CAB5-C5A0791C04B4}"/>
              </a:ext>
            </a:extLst>
          </p:cNvPr>
          <p:cNvSpPr txBox="1"/>
          <p:nvPr/>
        </p:nvSpPr>
        <p:spPr>
          <a:xfrm>
            <a:off x="3909235" y="3632791"/>
            <a:ext cx="1617136" cy="2289544"/>
          </a:xfrm>
          <a:prstGeom prst="rect">
            <a:avLst/>
          </a:prstGeom>
          <a:noFill/>
        </p:spPr>
        <p:txBody>
          <a:bodyPr wrap="square" lIns="137160" tIns="182880" rIns="137160" bIns="0" rtlCol="0">
            <a:noAutofit/>
          </a:bodyPr>
          <a:lstStyle/>
          <a:p>
            <a:pPr>
              <a:lnSpc>
                <a:spcPts val="1700"/>
              </a:lnSpc>
            </a:pPr>
            <a:r>
              <a:rPr lang="en-US">
                <a:solidFill>
                  <a:srgbClr val="3680CF"/>
                </a:solidFill>
                <a:latin typeface="+mj-lt"/>
              </a:rPr>
              <a:t>96 GALLON TOTER</a:t>
            </a:r>
          </a:p>
          <a:p>
            <a:pPr marL="171450" indent="-171450">
              <a:spcBef>
                <a:spcPts val="600"/>
              </a:spcBef>
              <a:buFont typeface="Arial" panose="020B0604020202020204" pitchFamily="34" charset="0"/>
              <a:buChar char="•"/>
            </a:pPr>
            <a:r>
              <a:rPr lang="en-US" sz="1200" b="0" i="0" u="none" strike="noStrike">
                <a:solidFill>
                  <a:srgbClr val="013459"/>
                </a:solidFill>
                <a:effectLst/>
              </a:rPr>
              <a:t>Best for</a:t>
            </a:r>
            <a:br>
              <a:rPr lang="en-US" sz="1200" b="0" i="0" u="none" strike="noStrike">
                <a:solidFill>
                  <a:srgbClr val="013459"/>
                </a:solidFill>
                <a:effectLst/>
              </a:rPr>
            </a:br>
            <a:r>
              <a:rPr lang="en-US" sz="1200" b="0" i="0" u="none" strike="noStrike">
                <a:solidFill>
                  <a:srgbClr val="013459"/>
                </a:solidFill>
                <a:effectLst/>
              </a:rPr>
              <a:t>Outdoor Use</a:t>
            </a:r>
          </a:p>
          <a:p>
            <a:pPr marL="171450" indent="-171450">
              <a:spcBef>
                <a:spcPts val="600"/>
              </a:spcBef>
              <a:buFont typeface="Arial" panose="020B0604020202020204" pitchFamily="34" charset="0"/>
              <a:buChar char="•"/>
            </a:pPr>
            <a:r>
              <a:rPr lang="en-US" sz="1200" b="0" i="0" u="none" strike="noStrike">
                <a:solidFill>
                  <a:srgbClr val="013459"/>
                </a:solidFill>
                <a:effectLst/>
              </a:rPr>
              <a:t>Made of </a:t>
            </a:r>
            <a:br>
              <a:rPr lang="en-US" sz="1200" b="0" i="0" u="none" strike="noStrike">
                <a:solidFill>
                  <a:srgbClr val="013459"/>
                </a:solidFill>
                <a:effectLst/>
              </a:rPr>
            </a:br>
            <a:r>
              <a:rPr lang="en-US" sz="1200" b="0" i="0" u="none" strike="noStrike">
                <a:solidFill>
                  <a:srgbClr val="013459"/>
                </a:solidFill>
                <a:effectLst/>
              </a:rPr>
              <a:t>100% recycled material</a:t>
            </a:r>
          </a:p>
        </p:txBody>
      </p:sp>
      <p:sp>
        <p:nvSpPr>
          <p:cNvPr id="20489" name="Rectangle 20488">
            <a:extLst>
              <a:ext uri="{FF2B5EF4-FFF2-40B4-BE49-F238E27FC236}">
                <a16:creationId xmlns:a16="http://schemas.microsoft.com/office/drawing/2014/main" id="{3622599C-F142-2FB7-EB26-A37F7B2D7F67}"/>
              </a:ext>
            </a:extLst>
          </p:cNvPr>
          <p:cNvSpPr/>
          <p:nvPr/>
        </p:nvSpPr>
        <p:spPr>
          <a:xfrm>
            <a:off x="7697971" y="0"/>
            <a:ext cx="4494029" cy="6858000"/>
          </a:xfrm>
          <a:prstGeom prst="rect">
            <a:avLst/>
          </a:prstGeom>
          <a:solidFill>
            <a:srgbClr val="F8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600"/>
          </a:p>
        </p:txBody>
      </p:sp>
      <p:sp>
        <p:nvSpPr>
          <p:cNvPr id="20491" name="Text Placeholder 8">
            <a:extLst>
              <a:ext uri="{FF2B5EF4-FFF2-40B4-BE49-F238E27FC236}">
                <a16:creationId xmlns:a16="http://schemas.microsoft.com/office/drawing/2014/main" id="{0471BAFC-E7A4-09C9-5D2D-5F9E9656A025}"/>
              </a:ext>
            </a:extLst>
          </p:cNvPr>
          <p:cNvSpPr txBox="1">
            <a:spLocks/>
          </p:cNvSpPr>
          <p:nvPr/>
        </p:nvSpPr>
        <p:spPr>
          <a:xfrm>
            <a:off x="7915653" y="1282375"/>
            <a:ext cx="3386755" cy="2928593"/>
          </a:xfrm>
          <a:prstGeom prst="rect">
            <a:avLst/>
          </a:prstGeom>
        </p:spPr>
        <p:txBody>
          <a:bodyPr lIns="0" tIns="0" rIns="0" bIns="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00"/>
              </a:spcAft>
            </a:pPr>
            <a:r>
              <a:rPr lang="en-US" sz="1800" cap="none">
                <a:solidFill>
                  <a:srgbClr val="3680CE"/>
                </a:solidFill>
                <a:latin typeface="+mn-lt"/>
              </a:rPr>
              <a:t>Recycling bins are optimized for beverage container recycling with round disposal holes and come with labeling for various waste streams such as:</a:t>
            </a:r>
          </a:p>
          <a:p>
            <a:pPr marL="285750" indent="-285750">
              <a:buFont typeface="Arial" panose="020B0604020202020204" pitchFamily="34" charset="0"/>
              <a:buChar char="•"/>
            </a:pPr>
            <a:r>
              <a:rPr lang="en-US">
                <a:solidFill>
                  <a:srgbClr val="003459"/>
                </a:solidFill>
              </a:rPr>
              <a:t>Bottles Only</a:t>
            </a:r>
          </a:p>
          <a:p>
            <a:pPr marL="285750" indent="-285750">
              <a:buFont typeface="Arial" panose="020B0604020202020204" pitchFamily="34" charset="0"/>
              <a:buChar char="•"/>
            </a:pPr>
            <a:r>
              <a:rPr lang="en-US">
                <a:solidFill>
                  <a:srgbClr val="003459"/>
                </a:solidFill>
              </a:rPr>
              <a:t>Cans Only</a:t>
            </a:r>
          </a:p>
          <a:p>
            <a:pPr marL="285750" indent="-285750">
              <a:buFont typeface="Arial" panose="020B0604020202020204" pitchFamily="34" charset="0"/>
              <a:buChar char="•"/>
            </a:pPr>
            <a:r>
              <a:rPr lang="en-US">
                <a:solidFill>
                  <a:srgbClr val="003459"/>
                </a:solidFill>
              </a:rPr>
              <a:t>Bottles &amp; Cans Only</a:t>
            </a:r>
          </a:p>
          <a:p>
            <a:pPr>
              <a:spcBef>
                <a:spcPts val="1000"/>
              </a:spcBef>
            </a:pPr>
            <a:r>
              <a:rPr kumimoji="0" lang="en-US" b="0" i="1" u="none" strike="noStrike" kern="1200" cap="none" spc="0" normalizeH="0" baseline="0" noProof="0">
                <a:ln>
                  <a:noFill/>
                </a:ln>
                <a:solidFill>
                  <a:srgbClr val="013459"/>
                </a:solidFill>
                <a:effectLst/>
                <a:uLnTx/>
                <a:uFillTx/>
                <a:latin typeface="Gilroy Medium"/>
                <a:ea typeface="+mn-ea"/>
                <a:cs typeface="+mn-cs"/>
              </a:rPr>
              <a:t>Customization for some bins </a:t>
            </a:r>
            <a:br>
              <a:rPr kumimoji="0" lang="en-US" b="0" i="1" u="none" strike="noStrike" kern="1200" cap="none" spc="0" normalizeH="0" baseline="0" noProof="0">
                <a:ln>
                  <a:noFill/>
                </a:ln>
                <a:solidFill>
                  <a:srgbClr val="013459"/>
                </a:solidFill>
                <a:effectLst/>
                <a:uLnTx/>
                <a:uFillTx/>
                <a:latin typeface="Gilroy Medium"/>
                <a:ea typeface="+mn-ea"/>
                <a:cs typeface="+mn-cs"/>
              </a:rPr>
            </a:br>
            <a:r>
              <a:rPr kumimoji="0" lang="en-US" b="0" i="1" u="none" strike="noStrike" kern="1200" cap="none" spc="0" normalizeH="0" baseline="0" noProof="0">
                <a:ln>
                  <a:noFill/>
                </a:ln>
                <a:solidFill>
                  <a:srgbClr val="013459"/>
                </a:solidFill>
                <a:effectLst/>
                <a:uLnTx/>
                <a:uFillTx/>
                <a:latin typeface="Gilroy Medium"/>
                <a:ea typeface="+mn-ea"/>
                <a:cs typeface="+mn-cs"/>
              </a:rPr>
              <a:t>may be available upon request.</a:t>
            </a:r>
            <a:endParaRPr lang="en-US" i="1">
              <a:solidFill>
                <a:srgbClr val="013459"/>
              </a:solidFill>
            </a:endParaRPr>
          </a:p>
        </p:txBody>
      </p:sp>
      <p:sp>
        <p:nvSpPr>
          <p:cNvPr id="4" name="Freeform 7">
            <a:extLst>
              <a:ext uri="{FF2B5EF4-FFF2-40B4-BE49-F238E27FC236}">
                <a16:creationId xmlns:a16="http://schemas.microsoft.com/office/drawing/2014/main" id="{1BDDC5BD-1EAF-6A74-1D86-CC3EC7119FAF}"/>
              </a:ext>
            </a:extLst>
          </p:cNvPr>
          <p:cNvSpPr/>
          <p:nvPr/>
        </p:nvSpPr>
        <p:spPr>
          <a:xfrm>
            <a:off x="1921934" y="1219200"/>
            <a:ext cx="1857584" cy="2289544"/>
          </a:xfrm>
          <a:prstGeom prst="round1Rect">
            <a:avLst>
              <a:gd name="adj" fmla="val 2538"/>
            </a:avLst>
          </a:prstGeom>
          <a:blipFill>
            <a:blip r:embed="rId5"/>
            <a:stretch>
              <a:fillRect r="-1796" b="-1796"/>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Freeform 7">
            <a:extLst>
              <a:ext uri="{FF2B5EF4-FFF2-40B4-BE49-F238E27FC236}">
                <a16:creationId xmlns:a16="http://schemas.microsoft.com/office/drawing/2014/main" id="{ED6567B3-B77E-A9FE-E8C7-215D921E1AF4}"/>
              </a:ext>
            </a:extLst>
          </p:cNvPr>
          <p:cNvSpPr/>
          <p:nvPr/>
        </p:nvSpPr>
        <p:spPr>
          <a:xfrm>
            <a:off x="5526371" y="3632791"/>
            <a:ext cx="1857584" cy="2289544"/>
          </a:xfrm>
          <a:prstGeom prst="round1Rect">
            <a:avLst>
              <a:gd name="adj" fmla="val 2538"/>
            </a:avLst>
          </a:prstGeom>
          <a:blipFill>
            <a:blip r:embed="rId6"/>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103BDB0-1360-D08E-B34B-D1F36EC17595}"/>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41</a:t>
            </a:fld>
            <a:endParaRPr lang="en-US" sz="1350">
              <a:solidFill>
                <a:srgbClr val="02355A"/>
              </a:solidFill>
              <a:latin typeface="Gilroy Medium" panose="00000600000000000000" pitchFamily="50" charset="0"/>
            </a:endParaRPr>
          </a:p>
        </p:txBody>
      </p:sp>
      <p:pic>
        <p:nvPicPr>
          <p:cNvPr id="6" name="Picture 5" descr="A blue and black background with circles&#10;&#10;Description automatically generated with medium confidence">
            <a:extLst>
              <a:ext uri="{FF2B5EF4-FFF2-40B4-BE49-F238E27FC236}">
                <a16:creationId xmlns:a16="http://schemas.microsoft.com/office/drawing/2014/main" id="{5177A78E-A768-7189-9AAA-6E409EC97E65}"/>
              </a:ext>
            </a:extLst>
          </p:cNvPr>
          <p:cNvPicPr>
            <a:picLocks noChangeAspect="1"/>
          </p:cNvPicPr>
          <p:nvPr/>
        </p:nvPicPr>
        <p:blipFill rotWithShape="1">
          <a:blip r:embed="rId7"/>
          <a:srcRect b="37146"/>
          <a:stretch/>
        </p:blipFill>
        <p:spPr>
          <a:xfrm>
            <a:off x="8029575" y="5521635"/>
            <a:ext cx="2943226" cy="1336365"/>
          </a:xfrm>
          <a:prstGeom prst="rect">
            <a:avLst/>
          </a:prstGeom>
        </p:spPr>
      </p:pic>
    </p:spTree>
    <p:extLst>
      <p:ext uri="{BB962C8B-B14F-4D97-AF65-F5344CB8AC3E}">
        <p14:creationId xmlns:p14="http://schemas.microsoft.com/office/powerpoint/2010/main" val="1015166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18">
            <a:extLst>
              <a:ext uri="{FF2B5EF4-FFF2-40B4-BE49-F238E27FC236}">
                <a16:creationId xmlns:a16="http://schemas.microsoft.com/office/drawing/2014/main" id="{5A48DA48-1868-3630-8950-0EFCC11F53A6}"/>
              </a:ext>
            </a:extLst>
          </p:cNvPr>
          <p:cNvSpPr>
            <a:spLocks/>
          </p:cNvSpPr>
          <p:nvPr/>
        </p:nvSpPr>
        <p:spPr>
          <a:xfrm>
            <a:off x="-1" y="0"/>
            <a:ext cx="6096000" cy="6858000"/>
          </a:xfrm>
          <a:prstGeom prst="rect">
            <a:avLst/>
          </a:prstGeom>
          <a:blipFill dpi="0" rotWithShape="1">
            <a:blip r:embed="rId3">
              <a:extLst>
                <a:ext uri="{28A0092B-C50C-407E-A947-70E740481C1C}">
                  <a14:useLocalDpi xmlns:a14="http://schemas.microsoft.com/office/drawing/2010/main"/>
                </a:ext>
              </a:extLst>
            </a:blip>
            <a:srcRect/>
            <a:stretch>
              <a:fillRect t="-3162" b="-31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27">
            <a:extLst>
              <a:ext uri="{FF2B5EF4-FFF2-40B4-BE49-F238E27FC236}">
                <a16:creationId xmlns:a16="http://schemas.microsoft.com/office/drawing/2014/main" id="{49E59F8D-8182-EDD4-61FB-CC21822CE1B3}"/>
              </a:ext>
            </a:extLst>
          </p:cNvPr>
          <p:cNvSpPr txBox="1">
            <a:spLocks/>
          </p:cNvSpPr>
          <p:nvPr/>
        </p:nvSpPr>
        <p:spPr>
          <a:xfrm>
            <a:off x="6400795" y="313111"/>
            <a:ext cx="4074165"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F8F5F3"/>
                </a:solidFill>
              </a:rPr>
              <a:t>OLYNS REVERSE VENDING SOLUTION</a:t>
            </a:r>
          </a:p>
        </p:txBody>
      </p:sp>
      <p:sp>
        <p:nvSpPr>
          <p:cNvPr id="3" name="Text Placeholder 3">
            <a:extLst>
              <a:ext uri="{FF2B5EF4-FFF2-40B4-BE49-F238E27FC236}">
                <a16:creationId xmlns:a16="http://schemas.microsoft.com/office/drawing/2014/main" id="{2EA7BF71-F74F-3DFC-8CF5-362F0C928920}"/>
              </a:ext>
            </a:extLst>
          </p:cNvPr>
          <p:cNvSpPr txBox="1">
            <a:spLocks/>
          </p:cNvSpPr>
          <p:nvPr/>
        </p:nvSpPr>
        <p:spPr>
          <a:xfrm>
            <a:off x="6400795" y="1241425"/>
            <a:ext cx="3530014" cy="1172166"/>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solidFill>
                  <a:srgbClr val="A5CBEE"/>
                </a:solidFill>
              </a:rPr>
              <a:t>Olyns</a:t>
            </a:r>
            <a:r>
              <a:rPr lang="en-US">
                <a:solidFill>
                  <a:srgbClr val="A5CBEE"/>
                </a:solidFill>
              </a:rPr>
              <a:t> cubes are AI-powered reverse vending machines for beverage container recycling. PepsiCo is investing in </a:t>
            </a:r>
            <a:r>
              <a:rPr lang="en-US" err="1">
                <a:solidFill>
                  <a:srgbClr val="A5CBEE"/>
                </a:solidFill>
              </a:rPr>
              <a:t>Olyns</a:t>
            </a:r>
            <a:r>
              <a:rPr lang="en-US">
                <a:solidFill>
                  <a:srgbClr val="A5CBEE"/>
                </a:solidFill>
              </a:rPr>
              <a:t> to drive circularity and provide an advanced recycling solution for consumers. </a:t>
            </a:r>
          </a:p>
        </p:txBody>
      </p:sp>
      <p:sp>
        <p:nvSpPr>
          <p:cNvPr id="5" name="TextBox 4">
            <a:extLst>
              <a:ext uri="{FF2B5EF4-FFF2-40B4-BE49-F238E27FC236}">
                <a16:creationId xmlns:a16="http://schemas.microsoft.com/office/drawing/2014/main" id="{839421FA-7B2C-E81C-C889-AC1C688BB887}"/>
              </a:ext>
            </a:extLst>
          </p:cNvPr>
          <p:cNvSpPr txBox="1"/>
          <p:nvPr/>
        </p:nvSpPr>
        <p:spPr>
          <a:xfrm>
            <a:off x="6108192" y="-1170432"/>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52DEE7E6-8548-155D-8A32-AC7763FBB4D8}"/>
              </a:ext>
            </a:extLst>
          </p:cNvPr>
          <p:cNvPicPr>
            <a:picLocks noChangeAspect="1"/>
          </p:cNvPicPr>
          <p:nvPr/>
        </p:nvPicPr>
        <p:blipFill>
          <a:blip r:embed="rId4"/>
          <a:stretch>
            <a:fillRect/>
          </a:stretch>
        </p:blipFill>
        <p:spPr>
          <a:xfrm>
            <a:off x="4091850" y="266811"/>
            <a:ext cx="1769738" cy="41173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7144044-CEA8-18C5-FC8E-7764C55D7DDF}"/>
              </a:ext>
            </a:extLst>
          </p:cNvPr>
          <p:cNvSpPr txBox="1"/>
          <p:nvPr/>
        </p:nvSpPr>
        <p:spPr>
          <a:xfrm>
            <a:off x="6400795" y="3681018"/>
            <a:ext cx="2268643" cy="940194"/>
          </a:xfrm>
          <a:prstGeom prst="rect">
            <a:avLst/>
          </a:prstGeom>
          <a:noFill/>
        </p:spPr>
        <p:txBody>
          <a:bodyPr wrap="square" lIns="0" rIns="0">
            <a:spAutoFit/>
          </a:bodyPr>
          <a:lstStyle/>
          <a:p>
            <a:pPr>
              <a:lnSpc>
                <a:spcPts val="2200"/>
              </a:lnSpc>
            </a:pPr>
            <a:r>
              <a:rPr lang="en-US" sz="2400">
                <a:solidFill>
                  <a:srgbClr val="F8F5F3"/>
                </a:solidFill>
                <a:latin typeface="+mj-lt"/>
              </a:rPr>
              <a:t>INNOVATIVE RECYCLING SOLUTION</a:t>
            </a:r>
          </a:p>
        </p:txBody>
      </p:sp>
      <p:sp>
        <p:nvSpPr>
          <p:cNvPr id="9" name="TextBox 8">
            <a:extLst>
              <a:ext uri="{FF2B5EF4-FFF2-40B4-BE49-F238E27FC236}">
                <a16:creationId xmlns:a16="http://schemas.microsoft.com/office/drawing/2014/main" id="{E5957A00-AFB5-79AE-79F3-F784E60CEE79}"/>
              </a:ext>
            </a:extLst>
          </p:cNvPr>
          <p:cNvSpPr txBox="1"/>
          <p:nvPr/>
        </p:nvSpPr>
        <p:spPr>
          <a:xfrm>
            <a:off x="9248040" y="3681018"/>
            <a:ext cx="2268643" cy="658065"/>
          </a:xfrm>
          <a:prstGeom prst="rect">
            <a:avLst/>
          </a:prstGeom>
          <a:noFill/>
        </p:spPr>
        <p:txBody>
          <a:bodyPr wrap="square" lIns="0" rIns="0">
            <a:spAutoFit/>
          </a:bodyPr>
          <a:lstStyle/>
          <a:p>
            <a:pPr>
              <a:lnSpc>
                <a:spcPts val="2200"/>
              </a:lnSpc>
            </a:pPr>
            <a:r>
              <a:rPr lang="en-US" sz="2400">
                <a:solidFill>
                  <a:srgbClr val="F8F5F3"/>
                </a:solidFill>
                <a:latin typeface="+mj-lt"/>
              </a:rPr>
              <a:t>TURNKEY COLLECTION</a:t>
            </a:r>
          </a:p>
        </p:txBody>
      </p:sp>
      <p:sp>
        <p:nvSpPr>
          <p:cNvPr id="12" name="TextBox 11">
            <a:extLst>
              <a:ext uri="{FF2B5EF4-FFF2-40B4-BE49-F238E27FC236}">
                <a16:creationId xmlns:a16="http://schemas.microsoft.com/office/drawing/2014/main" id="{504FC2EB-A221-A228-3A48-957722FC65F8}"/>
              </a:ext>
            </a:extLst>
          </p:cNvPr>
          <p:cNvSpPr txBox="1"/>
          <p:nvPr/>
        </p:nvSpPr>
        <p:spPr>
          <a:xfrm>
            <a:off x="6400795" y="5374881"/>
            <a:ext cx="2268643" cy="658065"/>
          </a:xfrm>
          <a:prstGeom prst="rect">
            <a:avLst/>
          </a:prstGeom>
          <a:noFill/>
        </p:spPr>
        <p:txBody>
          <a:bodyPr wrap="square" lIns="0" rIns="0">
            <a:spAutoFit/>
          </a:bodyPr>
          <a:lstStyle/>
          <a:p>
            <a:pPr>
              <a:lnSpc>
                <a:spcPts val="2200"/>
              </a:lnSpc>
            </a:pPr>
            <a:r>
              <a:rPr lang="en-US" sz="2400">
                <a:solidFill>
                  <a:srgbClr val="F8F5F3"/>
                </a:solidFill>
                <a:latin typeface="+mj-lt"/>
              </a:rPr>
              <a:t>ADVERTISING CAPABILITIES</a:t>
            </a:r>
          </a:p>
        </p:txBody>
      </p:sp>
      <p:sp>
        <p:nvSpPr>
          <p:cNvPr id="13" name="TextBox 12">
            <a:extLst>
              <a:ext uri="{FF2B5EF4-FFF2-40B4-BE49-F238E27FC236}">
                <a16:creationId xmlns:a16="http://schemas.microsoft.com/office/drawing/2014/main" id="{619B9AC5-C4B5-CF7B-8E33-65535D07EA37}"/>
              </a:ext>
            </a:extLst>
          </p:cNvPr>
          <p:cNvSpPr txBox="1"/>
          <p:nvPr/>
        </p:nvSpPr>
        <p:spPr>
          <a:xfrm>
            <a:off x="9248040" y="5374881"/>
            <a:ext cx="2268643" cy="658065"/>
          </a:xfrm>
          <a:prstGeom prst="rect">
            <a:avLst/>
          </a:prstGeom>
          <a:noFill/>
        </p:spPr>
        <p:txBody>
          <a:bodyPr wrap="square" lIns="0" rIns="0">
            <a:spAutoFit/>
          </a:bodyPr>
          <a:lstStyle/>
          <a:p>
            <a:pPr>
              <a:lnSpc>
                <a:spcPts val="2200"/>
              </a:lnSpc>
            </a:pPr>
            <a:r>
              <a:rPr lang="en-US" sz="2400">
                <a:solidFill>
                  <a:srgbClr val="F8F5F3"/>
                </a:solidFill>
                <a:latin typeface="+mj-lt"/>
              </a:rPr>
              <a:t>CONSUMER DATA &amp; ANALYTICS</a:t>
            </a:r>
          </a:p>
        </p:txBody>
      </p:sp>
      <p:pic>
        <p:nvPicPr>
          <p:cNvPr id="2" name="Picture 1">
            <a:extLst>
              <a:ext uri="{FF2B5EF4-FFF2-40B4-BE49-F238E27FC236}">
                <a16:creationId xmlns:a16="http://schemas.microsoft.com/office/drawing/2014/main" id="{90A829A5-9222-A98C-C97A-29F28129514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8" name="Oval 7">
            <a:extLst>
              <a:ext uri="{FF2B5EF4-FFF2-40B4-BE49-F238E27FC236}">
                <a16:creationId xmlns:a16="http://schemas.microsoft.com/office/drawing/2014/main" id="{814E6E9F-E545-740D-9E80-2646A1706BBC}"/>
              </a:ext>
            </a:extLst>
          </p:cNvPr>
          <p:cNvSpPr/>
          <p:nvPr/>
        </p:nvSpPr>
        <p:spPr>
          <a:xfrm>
            <a:off x="6400795" y="3064899"/>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3A2736C3-52C2-8B2C-3405-BDA71CB51003}"/>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89735" y="3152404"/>
            <a:ext cx="338585" cy="338588"/>
          </a:xfrm>
          <a:prstGeom prst="rect">
            <a:avLst/>
          </a:prstGeom>
        </p:spPr>
      </p:pic>
      <p:sp>
        <p:nvSpPr>
          <p:cNvPr id="21" name="Oval 20">
            <a:extLst>
              <a:ext uri="{FF2B5EF4-FFF2-40B4-BE49-F238E27FC236}">
                <a16:creationId xmlns:a16="http://schemas.microsoft.com/office/drawing/2014/main" id="{DDDB4603-9B7F-1E4E-F149-2BACD7DD8A80}"/>
              </a:ext>
            </a:extLst>
          </p:cNvPr>
          <p:cNvSpPr/>
          <p:nvPr/>
        </p:nvSpPr>
        <p:spPr>
          <a:xfrm>
            <a:off x="9248040" y="3064899"/>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DB9945-5C79-839F-4D45-7E5A7550DC29}"/>
              </a:ext>
            </a:extLst>
          </p:cNvPr>
          <p:cNvSpPr/>
          <p:nvPr/>
        </p:nvSpPr>
        <p:spPr>
          <a:xfrm>
            <a:off x="6400795" y="4757816"/>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2E6BA90-A5A2-E4D9-C750-6E641C09A393}"/>
              </a:ext>
            </a:extLst>
          </p:cNvPr>
          <p:cNvSpPr/>
          <p:nvPr/>
        </p:nvSpPr>
        <p:spPr>
          <a:xfrm>
            <a:off x="9248040" y="4757816"/>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Target Audience with solid fill">
            <a:extLst>
              <a:ext uri="{FF2B5EF4-FFF2-40B4-BE49-F238E27FC236}">
                <a16:creationId xmlns:a16="http://schemas.microsoft.com/office/drawing/2014/main" id="{6908F39D-EA0E-6490-5C37-2AB5E499060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40740" y="4797762"/>
            <a:ext cx="436573" cy="436573"/>
          </a:xfrm>
          <a:prstGeom prst="rect">
            <a:avLst/>
          </a:prstGeom>
        </p:spPr>
      </p:pic>
      <p:pic>
        <p:nvPicPr>
          <p:cNvPr id="19" name="Graphic 18" descr="Research with solid fill">
            <a:extLst>
              <a:ext uri="{FF2B5EF4-FFF2-40B4-BE49-F238E27FC236}">
                <a16:creationId xmlns:a16="http://schemas.microsoft.com/office/drawing/2014/main" id="{2E8C1742-D161-B294-EB4C-B2325F61339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321766" y="4831541"/>
            <a:ext cx="369013" cy="369013"/>
          </a:xfrm>
          <a:prstGeom prst="rect">
            <a:avLst/>
          </a:prstGeom>
        </p:spPr>
      </p:pic>
      <p:pic>
        <p:nvPicPr>
          <p:cNvPr id="20" name="Picture 2" descr="Dustbin - Free miscellaneous icons">
            <a:extLst>
              <a:ext uri="{FF2B5EF4-FFF2-40B4-BE49-F238E27FC236}">
                <a16:creationId xmlns:a16="http://schemas.microsoft.com/office/drawing/2014/main" id="{B2096F6A-596A-3684-318E-4B0AC71365DC}"/>
              </a:ext>
            </a:extLst>
          </p:cNvPr>
          <p:cNvPicPr>
            <a:picLocks noChangeAspect="1" noChangeArrowheads="1"/>
          </p:cNvPicPr>
          <p:nvPr/>
        </p:nvPicPr>
        <p:blipFill>
          <a:blip r:embed="rId1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355963" y="3169923"/>
            <a:ext cx="300617" cy="3006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9599FF0-652D-5259-5A61-D0ED148FAB9A}"/>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spTree>
    <p:extLst>
      <p:ext uri="{BB962C8B-B14F-4D97-AF65-F5344CB8AC3E}">
        <p14:creationId xmlns:p14="http://schemas.microsoft.com/office/powerpoint/2010/main" val="2588424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621295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A5CBEE"/>
                </a:solidFill>
              </a:rPr>
              <a:t>OLYNS: </a:t>
            </a:r>
            <a:r>
              <a:rPr lang="en-US">
                <a:solidFill>
                  <a:srgbClr val="013459"/>
                </a:solidFill>
              </a:rPr>
              <a:t>How it works</a:t>
            </a:r>
          </a:p>
        </p:txBody>
      </p:sp>
      <p:sp>
        <p:nvSpPr>
          <p:cNvPr id="48" name="Text Placeholder 11">
            <a:extLst>
              <a:ext uri="{FF2B5EF4-FFF2-40B4-BE49-F238E27FC236}">
                <a16:creationId xmlns:a16="http://schemas.microsoft.com/office/drawing/2014/main" id="{1262D217-8D4B-0BBE-10BC-F386EEA203A9}"/>
              </a:ext>
            </a:extLst>
          </p:cNvPr>
          <p:cNvSpPr txBox="1">
            <a:spLocks/>
          </p:cNvSpPr>
          <p:nvPr/>
        </p:nvSpPr>
        <p:spPr>
          <a:xfrm>
            <a:off x="304798" y="1219200"/>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b="0" i="0" u="none" strike="noStrike">
              <a:solidFill>
                <a:srgbClr val="013459"/>
              </a:solidFill>
              <a:effectLst/>
            </a:endParaRPr>
          </a:p>
        </p:txBody>
      </p:sp>
      <p:sp>
        <p:nvSpPr>
          <p:cNvPr id="49" name="Text Placeholder 11">
            <a:extLst>
              <a:ext uri="{FF2B5EF4-FFF2-40B4-BE49-F238E27FC236}">
                <a16:creationId xmlns:a16="http://schemas.microsoft.com/office/drawing/2014/main" id="{3C882DDD-0BB7-CEF6-A16C-FC41EDB2B4FC}"/>
              </a:ext>
            </a:extLst>
          </p:cNvPr>
          <p:cNvSpPr txBox="1">
            <a:spLocks/>
          </p:cNvSpPr>
          <p:nvPr/>
        </p:nvSpPr>
        <p:spPr>
          <a:xfrm>
            <a:off x="3909235" y="1219200"/>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a:solidFill>
                <a:srgbClr val="954F07"/>
              </a:solidFill>
            </a:endParaRPr>
          </a:p>
        </p:txBody>
      </p:sp>
      <p:sp>
        <p:nvSpPr>
          <p:cNvPr id="50" name="Text Placeholder 11">
            <a:extLst>
              <a:ext uri="{FF2B5EF4-FFF2-40B4-BE49-F238E27FC236}">
                <a16:creationId xmlns:a16="http://schemas.microsoft.com/office/drawing/2014/main" id="{3D3BE534-C283-F2D0-9E05-D90370E46A8E}"/>
              </a:ext>
            </a:extLst>
          </p:cNvPr>
          <p:cNvSpPr txBox="1">
            <a:spLocks/>
          </p:cNvSpPr>
          <p:nvPr/>
        </p:nvSpPr>
        <p:spPr>
          <a:xfrm>
            <a:off x="3909235" y="3632791"/>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54F07"/>
              </a:solidFill>
              <a:effectLst/>
              <a:uLnTx/>
              <a:uFillTx/>
              <a:latin typeface="Gilroy Medium"/>
              <a:ea typeface="+mn-ea"/>
              <a:cs typeface="+mn-cs"/>
            </a:endParaRPr>
          </a:p>
        </p:txBody>
      </p:sp>
      <p:sp>
        <p:nvSpPr>
          <p:cNvPr id="51" name="Text Placeholder 11">
            <a:extLst>
              <a:ext uri="{FF2B5EF4-FFF2-40B4-BE49-F238E27FC236}">
                <a16:creationId xmlns:a16="http://schemas.microsoft.com/office/drawing/2014/main" id="{71282475-7364-13A7-9A8A-09BC09FBD0A4}"/>
              </a:ext>
            </a:extLst>
          </p:cNvPr>
          <p:cNvSpPr txBox="1">
            <a:spLocks/>
          </p:cNvSpPr>
          <p:nvPr/>
        </p:nvSpPr>
        <p:spPr>
          <a:xfrm>
            <a:off x="304798" y="3632791"/>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a:solidFill>
                <a:srgbClr val="954F07"/>
              </a:solidFill>
            </a:endParaRPr>
          </a:p>
        </p:txBody>
      </p:sp>
      <p:sp>
        <p:nvSpPr>
          <p:cNvPr id="55" name="TextBox 54">
            <a:extLst>
              <a:ext uri="{FF2B5EF4-FFF2-40B4-BE49-F238E27FC236}">
                <a16:creationId xmlns:a16="http://schemas.microsoft.com/office/drawing/2014/main" id="{6C7ED985-4782-7D6A-5411-F33273BA1512}"/>
              </a:ext>
            </a:extLst>
          </p:cNvPr>
          <p:cNvSpPr txBox="1"/>
          <p:nvPr/>
        </p:nvSpPr>
        <p:spPr>
          <a:xfrm>
            <a:off x="304798" y="1219200"/>
            <a:ext cx="1617136" cy="2289544"/>
          </a:xfrm>
          <a:prstGeom prst="rect">
            <a:avLst/>
          </a:prstGeom>
          <a:noFill/>
        </p:spPr>
        <p:txBody>
          <a:bodyPr wrap="square" lIns="137160" tIns="182880" rIns="137160" bIns="0" rtlCol="0">
            <a:noAutofit/>
          </a:bodyPr>
          <a:lstStyle/>
          <a:p>
            <a:pPr>
              <a:lnSpc>
                <a:spcPts val="1700"/>
              </a:lnSpc>
            </a:pPr>
            <a:r>
              <a:rPr lang="en-US">
                <a:solidFill>
                  <a:srgbClr val="3680CF"/>
                </a:solidFill>
                <a:latin typeface="+mj-lt"/>
              </a:rPr>
              <a:t>1. COLLECT MATERIAL</a:t>
            </a:r>
          </a:p>
          <a:p>
            <a:pPr>
              <a:spcBef>
                <a:spcPts val="600"/>
              </a:spcBef>
            </a:pPr>
            <a:r>
              <a:rPr lang="en-US" sz="1200" b="0" i="0" u="none" strike="noStrike">
                <a:solidFill>
                  <a:srgbClr val="013459"/>
                </a:solidFill>
                <a:effectLst/>
              </a:rPr>
              <a:t>Eye-catching display calls on consumers to deposit empty bottles and cans via mobile app.</a:t>
            </a:r>
          </a:p>
        </p:txBody>
      </p:sp>
      <p:sp>
        <p:nvSpPr>
          <p:cNvPr id="57" name="Freeform 7">
            <a:extLst>
              <a:ext uri="{FF2B5EF4-FFF2-40B4-BE49-F238E27FC236}">
                <a16:creationId xmlns:a16="http://schemas.microsoft.com/office/drawing/2014/main" id="{294D3999-C713-55A9-1C42-212F5096F084}"/>
              </a:ext>
            </a:extLst>
          </p:cNvPr>
          <p:cNvSpPr/>
          <p:nvPr/>
        </p:nvSpPr>
        <p:spPr>
          <a:xfrm>
            <a:off x="1921934" y="1219200"/>
            <a:ext cx="1857584" cy="2289544"/>
          </a:xfrm>
          <a:prstGeom prst="round1Rect">
            <a:avLst>
              <a:gd name="adj" fmla="val 2538"/>
            </a:avLst>
          </a:prstGeom>
          <a:blipFill>
            <a:blip r:embed="rId3"/>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464FE4A8-8020-804A-2DE7-FC210EB35D1A}"/>
              </a:ext>
            </a:extLst>
          </p:cNvPr>
          <p:cNvSpPr txBox="1"/>
          <p:nvPr/>
        </p:nvSpPr>
        <p:spPr>
          <a:xfrm>
            <a:off x="304798" y="3632791"/>
            <a:ext cx="1617136" cy="2289544"/>
          </a:xfrm>
          <a:prstGeom prst="rect">
            <a:avLst/>
          </a:prstGeom>
          <a:noFill/>
        </p:spPr>
        <p:txBody>
          <a:bodyPr wrap="square" lIns="137160" tIns="182880" rIns="137160" bIns="0" rtlCol="0">
            <a:noAutofit/>
          </a:bodyPr>
          <a:lstStyle/>
          <a:p>
            <a:pPr>
              <a:lnSpc>
                <a:spcPts val="1700"/>
              </a:lnSpc>
            </a:pPr>
            <a:r>
              <a:rPr lang="en-US">
                <a:solidFill>
                  <a:srgbClr val="3680CF"/>
                </a:solidFill>
                <a:latin typeface="+mj-lt"/>
              </a:rPr>
              <a:t>3. PICK UP</a:t>
            </a:r>
          </a:p>
          <a:p>
            <a:pPr>
              <a:spcBef>
                <a:spcPts val="600"/>
              </a:spcBef>
            </a:pPr>
            <a:r>
              <a:rPr lang="en-US" sz="1200" b="0" i="0" u="none" strike="noStrike">
                <a:solidFill>
                  <a:srgbClr val="013459"/>
                </a:solidFill>
                <a:effectLst/>
              </a:rPr>
              <a:t>Retail or Foodservice Host does not need to touch. App enlists “gig workers” to service machine before it fills up.</a:t>
            </a:r>
          </a:p>
        </p:txBody>
      </p:sp>
      <p:sp>
        <p:nvSpPr>
          <p:cNvPr id="59" name="Freeform 7">
            <a:extLst>
              <a:ext uri="{FF2B5EF4-FFF2-40B4-BE49-F238E27FC236}">
                <a16:creationId xmlns:a16="http://schemas.microsoft.com/office/drawing/2014/main" id="{8C0BFA22-C3CA-5F49-3757-F9FA84E62EA4}"/>
              </a:ext>
            </a:extLst>
          </p:cNvPr>
          <p:cNvSpPr/>
          <p:nvPr/>
        </p:nvSpPr>
        <p:spPr>
          <a:xfrm>
            <a:off x="1921934" y="3632791"/>
            <a:ext cx="1857584" cy="2289544"/>
          </a:xfrm>
          <a:prstGeom prst="round1Rect">
            <a:avLst>
              <a:gd name="adj" fmla="val 2538"/>
            </a:avLst>
          </a:prstGeom>
          <a:blipFill>
            <a:blip r:embed="rId4"/>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2811BD4-19B4-A8DA-138D-CA0DC8803504}"/>
              </a:ext>
            </a:extLst>
          </p:cNvPr>
          <p:cNvSpPr txBox="1"/>
          <p:nvPr/>
        </p:nvSpPr>
        <p:spPr>
          <a:xfrm>
            <a:off x="3909235" y="1219200"/>
            <a:ext cx="1617136" cy="2289544"/>
          </a:xfrm>
          <a:prstGeom prst="rect">
            <a:avLst/>
          </a:prstGeom>
          <a:noFill/>
        </p:spPr>
        <p:txBody>
          <a:bodyPr wrap="square" lIns="137160" tIns="182880" rIns="137160" bIns="0" rtlCol="0">
            <a:noAutofit/>
          </a:bodyPr>
          <a:lstStyle/>
          <a:p>
            <a:pPr>
              <a:lnSpc>
                <a:spcPts val="1700"/>
              </a:lnSpc>
            </a:pPr>
            <a:r>
              <a:rPr lang="en-US">
                <a:solidFill>
                  <a:srgbClr val="3680CF"/>
                </a:solidFill>
                <a:latin typeface="+mj-lt"/>
              </a:rPr>
              <a:t>2. COMPACT &amp; SORT</a:t>
            </a:r>
          </a:p>
          <a:p>
            <a:pPr>
              <a:spcBef>
                <a:spcPts val="600"/>
              </a:spcBef>
            </a:pPr>
            <a:r>
              <a:rPr lang="en-US" sz="1200" b="0" i="0" u="none" strike="noStrike">
                <a:solidFill>
                  <a:srgbClr val="013459"/>
                </a:solidFill>
                <a:effectLst/>
              </a:rPr>
              <a:t>Bottles and cans are sorted and compacted inside the cube – capacity &gt; 2,000 containers.</a:t>
            </a:r>
          </a:p>
        </p:txBody>
      </p:sp>
      <p:sp>
        <p:nvSpPr>
          <p:cNvPr id="61" name="Freeform 7">
            <a:extLst>
              <a:ext uri="{FF2B5EF4-FFF2-40B4-BE49-F238E27FC236}">
                <a16:creationId xmlns:a16="http://schemas.microsoft.com/office/drawing/2014/main" id="{EA357258-94C5-5B46-8117-4C9B5258FCED}"/>
              </a:ext>
            </a:extLst>
          </p:cNvPr>
          <p:cNvSpPr/>
          <p:nvPr/>
        </p:nvSpPr>
        <p:spPr>
          <a:xfrm>
            <a:off x="5526371" y="1219200"/>
            <a:ext cx="1857584" cy="2289544"/>
          </a:xfrm>
          <a:prstGeom prst="round1Rect">
            <a:avLst>
              <a:gd name="adj" fmla="val 2538"/>
            </a:avLst>
          </a:prstGeom>
          <a:blipFill>
            <a:blip r:embed="rId5"/>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4288DB9D-8516-ADDF-CAB5-C5A0791C04B4}"/>
              </a:ext>
            </a:extLst>
          </p:cNvPr>
          <p:cNvSpPr txBox="1"/>
          <p:nvPr/>
        </p:nvSpPr>
        <p:spPr>
          <a:xfrm>
            <a:off x="3909235" y="3632791"/>
            <a:ext cx="1617136" cy="2289544"/>
          </a:xfrm>
          <a:prstGeom prst="rect">
            <a:avLst/>
          </a:prstGeom>
          <a:noFill/>
        </p:spPr>
        <p:txBody>
          <a:bodyPr wrap="square" lIns="137160" tIns="182880" rIns="137160" bIns="0" rtlCol="0">
            <a:noAutofit/>
          </a:bodyPr>
          <a:lstStyle/>
          <a:p>
            <a:pPr>
              <a:lnSpc>
                <a:spcPts val="1700"/>
              </a:lnSpc>
            </a:pPr>
            <a:r>
              <a:rPr lang="en-US">
                <a:solidFill>
                  <a:srgbClr val="3680CF"/>
                </a:solidFill>
                <a:latin typeface="+mj-lt"/>
              </a:rPr>
              <a:t>4. BALE </a:t>
            </a:r>
            <a:br>
              <a:rPr lang="en-US">
                <a:solidFill>
                  <a:srgbClr val="3680CF"/>
                </a:solidFill>
                <a:latin typeface="+mj-lt"/>
              </a:rPr>
            </a:br>
            <a:r>
              <a:rPr lang="en-US">
                <a:solidFill>
                  <a:srgbClr val="3680CF"/>
                </a:solidFill>
                <a:latin typeface="+mj-lt"/>
              </a:rPr>
              <a:t>&amp; SHIP</a:t>
            </a:r>
          </a:p>
          <a:p>
            <a:pPr>
              <a:spcBef>
                <a:spcPts val="600"/>
              </a:spcBef>
            </a:pPr>
            <a:r>
              <a:rPr lang="en-US" sz="1200" b="0" i="0" u="none" strike="noStrike">
                <a:solidFill>
                  <a:srgbClr val="013459"/>
                </a:solidFill>
                <a:effectLst/>
              </a:rPr>
              <a:t>Extremely high-quality bales are generated and shipped to bottle-to-bottle </a:t>
            </a:r>
            <a:r>
              <a:rPr lang="en-US" sz="1200" b="0" i="0" u="none" strike="noStrike" err="1">
                <a:solidFill>
                  <a:srgbClr val="013459"/>
                </a:solidFill>
                <a:effectLst/>
              </a:rPr>
              <a:t>rPET</a:t>
            </a:r>
            <a:r>
              <a:rPr lang="en-US" sz="1200" b="0" i="0" u="none" strike="noStrike">
                <a:solidFill>
                  <a:srgbClr val="013459"/>
                </a:solidFill>
                <a:effectLst/>
              </a:rPr>
              <a:t> processors.</a:t>
            </a:r>
          </a:p>
        </p:txBody>
      </p:sp>
      <p:sp>
        <p:nvSpPr>
          <p:cNvPr id="20489" name="Rectangle 20488">
            <a:extLst>
              <a:ext uri="{FF2B5EF4-FFF2-40B4-BE49-F238E27FC236}">
                <a16:creationId xmlns:a16="http://schemas.microsoft.com/office/drawing/2014/main" id="{3622599C-F142-2FB7-EB26-A37F7B2D7F67}"/>
              </a:ext>
            </a:extLst>
          </p:cNvPr>
          <p:cNvSpPr/>
          <p:nvPr/>
        </p:nvSpPr>
        <p:spPr>
          <a:xfrm>
            <a:off x="7697971" y="0"/>
            <a:ext cx="4494029" cy="6858000"/>
          </a:xfrm>
          <a:prstGeom prst="rect">
            <a:avLst/>
          </a:prstGeom>
          <a:solidFill>
            <a:srgbClr val="F8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600"/>
          </a:p>
        </p:txBody>
      </p:sp>
      <p:sp>
        <p:nvSpPr>
          <p:cNvPr id="20491" name="Text Placeholder 8">
            <a:extLst>
              <a:ext uri="{FF2B5EF4-FFF2-40B4-BE49-F238E27FC236}">
                <a16:creationId xmlns:a16="http://schemas.microsoft.com/office/drawing/2014/main" id="{0471BAFC-E7A4-09C9-5D2D-5F9E9656A025}"/>
              </a:ext>
            </a:extLst>
          </p:cNvPr>
          <p:cNvSpPr txBox="1">
            <a:spLocks/>
          </p:cNvSpPr>
          <p:nvPr/>
        </p:nvSpPr>
        <p:spPr>
          <a:xfrm>
            <a:off x="7915653" y="1282375"/>
            <a:ext cx="3386755" cy="2928593"/>
          </a:xfrm>
          <a:prstGeom prst="rect">
            <a:avLst/>
          </a:prstGeom>
        </p:spPr>
        <p:txBody>
          <a:bodyPr lIns="0" tIns="0" rIns="0" bIns="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pPr>
            <a:r>
              <a:rPr lang="en-US" sz="4400">
                <a:solidFill>
                  <a:srgbClr val="003459"/>
                </a:solidFill>
                <a:latin typeface="+mj-lt"/>
              </a:rPr>
              <a:t>PILOT DETAILS</a:t>
            </a:r>
          </a:p>
          <a:p>
            <a:pPr>
              <a:spcAft>
                <a:spcPts val="400"/>
              </a:spcAft>
            </a:pPr>
            <a:r>
              <a:rPr lang="en-US" sz="1800" cap="none">
                <a:solidFill>
                  <a:srgbClr val="3680CE"/>
                </a:solidFill>
                <a:latin typeface="+mn-lt"/>
              </a:rPr>
              <a:t>PepsiCo is partnering with Olyns to with expand the network in the state of Texas.</a:t>
            </a:r>
          </a:p>
          <a:p>
            <a:pPr marL="285750" indent="-285750">
              <a:buFont typeface="Arial" panose="020B0604020202020204" pitchFamily="34" charset="0"/>
              <a:buChar char="•"/>
            </a:pPr>
            <a:r>
              <a:rPr lang="en-US">
                <a:solidFill>
                  <a:srgbClr val="003459"/>
                </a:solidFill>
                <a:latin typeface="+mj-lt"/>
              </a:rPr>
              <a:t>LOCATION: </a:t>
            </a:r>
            <a:r>
              <a:rPr lang="en-US">
                <a:solidFill>
                  <a:srgbClr val="003459"/>
                </a:solidFill>
              </a:rPr>
              <a:t>Austin, TX</a:t>
            </a:r>
          </a:p>
          <a:p>
            <a:pPr marL="285750" indent="-285750">
              <a:buFont typeface="Arial" panose="020B0604020202020204" pitchFamily="34" charset="0"/>
              <a:buChar char="•"/>
            </a:pPr>
            <a:r>
              <a:rPr lang="en-US">
                <a:solidFill>
                  <a:srgbClr val="003459"/>
                </a:solidFill>
                <a:latin typeface="+mj-lt"/>
              </a:rPr>
              <a:t>REQUIREMENTS: </a:t>
            </a:r>
            <a:r>
              <a:rPr lang="en-US">
                <a:solidFill>
                  <a:srgbClr val="003459"/>
                </a:solidFill>
              </a:rPr>
              <a:t>High foot traffic </a:t>
            </a:r>
            <a:br>
              <a:rPr lang="en-US">
                <a:solidFill>
                  <a:srgbClr val="003459"/>
                </a:solidFill>
              </a:rPr>
            </a:br>
            <a:r>
              <a:rPr lang="en-US">
                <a:solidFill>
                  <a:srgbClr val="003459"/>
                </a:solidFill>
              </a:rPr>
              <a:t>(~70K impressions/month required)</a:t>
            </a:r>
          </a:p>
          <a:p>
            <a:pPr marL="285750" indent="-285750">
              <a:buFont typeface="Arial" panose="020B0604020202020204" pitchFamily="34" charset="0"/>
              <a:buChar char="•"/>
            </a:pPr>
            <a:r>
              <a:rPr lang="en-US">
                <a:solidFill>
                  <a:srgbClr val="003459"/>
                </a:solidFill>
                <a:latin typeface="+mj-lt"/>
              </a:rPr>
              <a:t>CHANNELS: </a:t>
            </a:r>
            <a:r>
              <a:rPr lang="en-US">
                <a:solidFill>
                  <a:srgbClr val="003459"/>
                </a:solidFill>
              </a:rPr>
              <a:t>Example venues include colleges &amp; universities, stadiums, and transit hubs</a:t>
            </a:r>
          </a:p>
          <a:p>
            <a:pPr marL="285750" indent="-285750">
              <a:buFont typeface="Arial" panose="020B0604020202020204" pitchFamily="34" charset="0"/>
              <a:buChar char="•"/>
            </a:pPr>
            <a:r>
              <a:rPr lang="en-US">
                <a:solidFill>
                  <a:srgbClr val="003459"/>
                </a:solidFill>
                <a:latin typeface="+mj-lt"/>
              </a:rPr>
              <a:t>TIMELINE: </a:t>
            </a:r>
            <a:r>
              <a:rPr lang="en-US">
                <a:solidFill>
                  <a:srgbClr val="003459"/>
                </a:solidFill>
              </a:rPr>
              <a:t>H2 2025 for placement</a:t>
            </a:r>
          </a:p>
        </p:txBody>
      </p:sp>
      <p:sp>
        <p:nvSpPr>
          <p:cNvPr id="10" name="Freeform 7">
            <a:extLst>
              <a:ext uri="{FF2B5EF4-FFF2-40B4-BE49-F238E27FC236}">
                <a16:creationId xmlns:a16="http://schemas.microsoft.com/office/drawing/2014/main" id="{40154687-B5E0-D187-B011-45FBE2313386}"/>
              </a:ext>
            </a:extLst>
          </p:cNvPr>
          <p:cNvSpPr/>
          <p:nvPr/>
        </p:nvSpPr>
        <p:spPr>
          <a:xfrm>
            <a:off x="5526371" y="3632791"/>
            <a:ext cx="1857584" cy="2289544"/>
          </a:xfrm>
          <a:prstGeom prst="round1Rect">
            <a:avLst>
              <a:gd name="adj" fmla="val 2538"/>
            </a:avLst>
          </a:prstGeom>
          <a:blipFill>
            <a:blip r:embed="rId6"/>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46EEFDC-6F31-F0AB-ED8B-4E7CCB909382}"/>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43</a:t>
            </a:fld>
            <a:endParaRPr lang="en-US" sz="1350">
              <a:solidFill>
                <a:srgbClr val="02355A"/>
              </a:solidFill>
              <a:latin typeface="Gilroy Medium" panose="00000600000000000000" pitchFamily="50" charset="0"/>
            </a:endParaRPr>
          </a:p>
        </p:txBody>
      </p:sp>
      <p:pic>
        <p:nvPicPr>
          <p:cNvPr id="2" name="Picture 1" descr="A blue and black background with circles&#10;&#10;Description automatically generated with medium confidence">
            <a:extLst>
              <a:ext uri="{FF2B5EF4-FFF2-40B4-BE49-F238E27FC236}">
                <a16:creationId xmlns:a16="http://schemas.microsoft.com/office/drawing/2014/main" id="{57F92C59-DF27-FB74-BC2C-B305D129FBD9}"/>
              </a:ext>
            </a:extLst>
          </p:cNvPr>
          <p:cNvPicPr>
            <a:picLocks noChangeAspect="1"/>
          </p:cNvPicPr>
          <p:nvPr/>
        </p:nvPicPr>
        <p:blipFill rotWithShape="1">
          <a:blip r:embed="rId7"/>
          <a:srcRect b="37146"/>
          <a:stretch/>
        </p:blipFill>
        <p:spPr>
          <a:xfrm>
            <a:off x="8010525" y="5512985"/>
            <a:ext cx="2962276" cy="1345015"/>
          </a:xfrm>
          <a:prstGeom prst="rect">
            <a:avLst/>
          </a:prstGeom>
        </p:spPr>
      </p:pic>
    </p:spTree>
    <p:extLst>
      <p:ext uri="{BB962C8B-B14F-4D97-AF65-F5344CB8AC3E}">
        <p14:creationId xmlns:p14="http://schemas.microsoft.com/office/powerpoint/2010/main" val="3144003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7">
            <a:extLst>
              <a:ext uri="{FF2B5EF4-FFF2-40B4-BE49-F238E27FC236}">
                <a16:creationId xmlns:a16="http://schemas.microsoft.com/office/drawing/2014/main" id="{9CFE8C65-6499-836A-C135-1FD9BDF5186C}"/>
              </a:ext>
            </a:extLst>
          </p:cNvPr>
          <p:cNvSpPr txBox="1">
            <a:spLocks/>
          </p:cNvSpPr>
          <p:nvPr/>
        </p:nvSpPr>
        <p:spPr>
          <a:xfrm>
            <a:off x="6580689" y="1676712"/>
            <a:ext cx="471324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5400"/>
              </a:lnSpc>
            </a:pPr>
            <a:r>
              <a:rPr lang="en-US" sz="6000">
                <a:solidFill>
                  <a:srgbClr val="3680CF"/>
                </a:solidFill>
              </a:rPr>
              <a:t>Sustainable fountain packaging portfolio</a:t>
            </a:r>
          </a:p>
        </p:txBody>
      </p:sp>
      <p:pic>
        <p:nvPicPr>
          <p:cNvPr id="2" name="Picture Placeholder 13" descr="A person holding a bunch of potatoes&#10;&#10;AI-generated content may be incorrect.">
            <a:extLst>
              <a:ext uri="{FF2B5EF4-FFF2-40B4-BE49-F238E27FC236}">
                <a16:creationId xmlns:a16="http://schemas.microsoft.com/office/drawing/2014/main" id="{3345B522-A7E7-0298-333F-177F90A7AE7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6096000" cy="6858000"/>
          </a:xfrm>
          <a:prstGeom prst="rect">
            <a:avLst/>
          </a:prstGeom>
        </p:spPr>
      </p:pic>
      <p:sp>
        <p:nvSpPr>
          <p:cNvPr id="3" name="Text Placeholder 12">
            <a:extLst>
              <a:ext uri="{FF2B5EF4-FFF2-40B4-BE49-F238E27FC236}">
                <a16:creationId xmlns:a16="http://schemas.microsoft.com/office/drawing/2014/main" id="{D6941C05-42E0-F546-D20D-EFC6958171CD}"/>
              </a:ext>
            </a:extLst>
          </p:cNvPr>
          <p:cNvSpPr txBox="1">
            <a:spLocks/>
          </p:cNvSpPr>
          <p:nvPr/>
        </p:nvSpPr>
        <p:spPr>
          <a:xfrm>
            <a:off x="6580689" y="4583249"/>
            <a:ext cx="3951403" cy="534987"/>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4C8EB"/>
                </a:solidFill>
              </a:rPr>
              <a:t>PepsiCo provides a suite of </a:t>
            </a:r>
            <a:r>
              <a:rPr lang="en-US">
                <a:solidFill>
                  <a:srgbClr val="A4C8EB"/>
                </a:solidFill>
                <a:latin typeface="+mj-lt"/>
              </a:rPr>
              <a:t>RECYCLABLE</a:t>
            </a:r>
            <a:r>
              <a:rPr lang="en-US">
                <a:solidFill>
                  <a:srgbClr val="A4C8EB"/>
                </a:solidFill>
              </a:rPr>
              <a:t>, </a:t>
            </a:r>
            <a:r>
              <a:rPr lang="en-US">
                <a:solidFill>
                  <a:srgbClr val="A4C8EB"/>
                </a:solidFill>
                <a:latin typeface="+mj-lt"/>
              </a:rPr>
              <a:t>REUSABLE</a:t>
            </a:r>
            <a:r>
              <a:rPr lang="en-US">
                <a:solidFill>
                  <a:srgbClr val="A4C8EB"/>
                </a:solidFill>
              </a:rPr>
              <a:t>, and </a:t>
            </a:r>
            <a:r>
              <a:rPr lang="en-US">
                <a:solidFill>
                  <a:srgbClr val="A4C8EB"/>
                </a:solidFill>
                <a:latin typeface="+mj-lt"/>
              </a:rPr>
              <a:t>COMPOSTABLE</a:t>
            </a:r>
            <a:r>
              <a:rPr lang="en-US">
                <a:solidFill>
                  <a:srgbClr val="A4C8EB"/>
                </a:solidFill>
              </a:rPr>
              <a:t> fountain packaging solutions.</a:t>
            </a:r>
          </a:p>
        </p:txBody>
      </p:sp>
      <p:pic>
        <p:nvPicPr>
          <p:cNvPr id="4" name="Picture 36">
            <a:extLst>
              <a:ext uri="{FF2B5EF4-FFF2-40B4-BE49-F238E27FC236}">
                <a16:creationId xmlns:a16="http://schemas.microsoft.com/office/drawing/2014/main" id="{A7A5F3AA-A5DF-F412-A78A-555006706E8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217" t="278" r="25217" b="563"/>
          <a:stretch/>
        </p:blipFill>
        <p:spPr bwMode="auto">
          <a:xfrm>
            <a:off x="0" y="2621"/>
            <a:ext cx="6096000" cy="68553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E40C1AB-FB34-C67C-1ECB-473A00CC7A8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840591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ound Same Side Corner Rectangle 99">
            <a:extLst>
              <a:ext uri="{FF2B5EF4-FFF2-40B4-BE49-F238E27FC236}">
                <a16:creationId xmlns:a16="http://schemas.microsoft.com/office/drawing/2014/main" id="{5A4FE32E-8255-A42E-2D6A-776F8FEF16FD}"/>
              </a:ext>
            </a:extLst>
          </p:cNvPr>
          <p:cNvSpPr/>
          <p:nvPr/>
        </p:nvSpPr>
        <p:spPr>
          <a:xfrm rot="10800000">
            <a:off x="7385905" y="2914446"/>
            <a:ext cx="1972333" cy="2724350"/>
          </a:xfrm>
          <a:prstGeom prst="round2SameRect">
            <a:avLst>
              <a:gd name="adj1" fmla="val 5152"/>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 Same Side Corner Rectangle 100">
            <a:extLst>
              <a:ext uri="{FF2B5EF4-FFF2-40B4-BE49-F238E27FC236}">
                <a16:creationId xmlns:a16="http://schemas.microsoft.com/office/drawing/2014/main" id="{DFDCC885-A79C-A543-9B91-AA2820142FCD}"/>
              </a:ext>
            </a:extLst>
          </p:cNvPr>
          <p:cNvSpPr/>
          <p:nvPr/>
        </p:nvSpPr>
        <p:spPr>
          <a:xfrm>
            <a:off x="7385904" y="1433094"/>
            <a:ext cx="1972333" cy="177259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 Same Side Corner Rectangle 34">
            <a:extLst>
              <a:ext uri="{FF2B5EF4-FFF2-40B4-BE49-F238E27FC236}">
                <a16:creationId xmlns:a16="http://schemas.microsoft.com/office/drawing/2014/main" id="{D3A1DB36-52B5-8377-F661-9F5BE705A59C}"/>
              </a:ext>
            </a:extLst>
          </p:cNvPr>
          <p:cNvSpPr/>
          <p:nvPr/>
        </p:nvSpPr>
        <p:spPr>
          <a:xfrm rot="10800000">
            <a:off x="5109834" y="2914446"/>
            <a:ext cx="1972333" cy="2724350"/>
          </a:xfrm>
          <a:prstGeom prst="round2SameRect">
            <a:avLst>
              <a:gd name="adj1" fmla="val 5152"/>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 Same Side Corner Rectangle 93">
            <a:extLst>
              <a:ext uri="{FF2B5EF4-FFF2-40B4-BE49-F238E27FC236}">
                <a16:creationId xmlns:a16="http://schemas.microsoft.com/office/drawing/2014/main" id="{3CE86C5A-5561-D15C-A9E3-5A8A30277963}"/>
              </a:ext>
            </a:extLst>
          </p:cNvPr>
          <p:cNvSpPr/>
          <p:nvPr/>
        </p:nvSpPr>
        <p:spPr>
          <a:xfrm>
            <a:off x="5109833" y="1433094"/>
            <a:ext cx="1972333" cy="177259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6FEEA096-8EA0-3BFC-EF97-F3370E4476B2}"/>
              </a:ext>
            </a:extLst>
          </p:cNvPr>
          <p:cNvSpPr/>
          <p:nvPr/>
        </p:nvSpPr>
        <p:spPr>
          <a:xfrm rot="10800000">
            <a:off x="2847454" y="2914446"/>
            <a:ext cx="1972333" cy="2724350"/>
          </a:xfrm>
          <a:prstGeom prst="round2SameRect">
            <a:avLst>
              <a:gd name="adj1" fmla="val 5152"/>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Same Side Corner Rectangle 67">
            <a:extLst>
              <a:ext uri="{FF2B5EF4-FFF2-40B4-BE49-F238E27FC236}">
                <a16:creationId xmlns:a16="http://schemas.microsoft.com/office/drawing/2014/main" id="{652CA55E-0E38-4A65-6DEB-FA0658B73DAD}"/>
              </a:ext>
            </a:extLst>
          </p:cNvPr>
          <p:cNvSpPr/>
          <p:nvPr/>
        </p:nvSpPr>
        <p:spPr>
          <a:xfrm>
            <a:off x="2847454" y="1433094"/>
            <a:ext cx="1972333" cy="177259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Same Side Corner Rectangle 36">
            <a:extLst>
              <a:ext uri="{FF2B5EF4-FFF2-40B4-BE49-F238E27FC236}">
                <a16:creationId xmlns:a16="http://schemas.microsoft.com/office/drawing/2014/main" id="{F3605A71-A1CB-0236-44B0-DEB8606FF215}"/>
              </a:ext>
            </a:extLst>
          </p:cNvPr>
          <p:cNvSpPr/>
          <p:nvPr/>
        </p:nvSpPr>
        <p:spPr>
          <a:xfrm rot="10800000">
            <a:off x="9634593" y="2914446"/>
            <a:ext cx="1972333" cy="2724350"/>
          </a:xfrm>
          <a:prstGeom prst="round2SameRect">
            <a:avLst>
              <a:gd name="adj1" fmla="val 5152"/>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 Same Side Corner Rectangle 37">
            <a:extLst>
              <a:ext uri="{FF2B5EF4-FFF2-40B4-BE49-F238E27FC236}">
                <a16:creationId xmlns:a16="http://schemas.microsoft.com/office/drawing/2014/main" id="{BA342999-581F-B7E9-5BB6-F522E4643B62}"/>
              </a:ext>
            </a:extLst>
          </p:cNvPr>
          <p:cNvSpPr/>
          <p:nvPr/>
        </p:nvSpPr>
        <p:spPr>
          <a:xfrm rot="10800000">
            <a:off x="585074" y="2914446"/>
            <a:ext cx="1972333" cy="2724350"/>
          </a:xfrm>
          <a:prstGeom prst="round2SameRect">
            <a:avLst>
              <a:gd name="adj1" fmla="val 5152"/>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Same Side Corner Rectangle 39">
            <a:extLst>
              <a:ext uri="{FF2B5EF4-FFF2-40B4-BE49-F238E27FC236}">
                <a16:creationId xmlns:a16="http://schemas.microsoft.com/office/drawing/2014/main" id="{0BDD98E2-79BF-275F-EB6D-52F443EC824F}"/>
              </a:ext>
            </a:extLst>
          </p:cNvPr>
          <p:cNvSpPr/>
          <p:nvPr/>
        </p:nvSpPr>
        <p:spPr>
          <a:xfrm>
            <a:off x="585074" y="1433094"/>
            <a:ext cx="1972333" cy="177259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13013274-7755-3556-C322-B63437E0B990}"/>
              </a:ext>
            </a:extLst>
          </p:cNvPr>
          <p:cNvGrpSpPr/>
          <p:nvPr/>
        </p:nvGrpSpPr>
        <p:grpSpPr>
          <a:xfrm>
            <a:off x="761802" y="1891032"/>
            <a:ext cx="1455314" cy="1278490"/>
            <a:chOff x="492349" y="1766387"/>
            <a:chExt cx="1835975" cy="1612900"/>
          </a:xfrm>
        </p:grpSpPr>
        <p:pic>
          <p:nvPicPr>
            <p:cNvPr id="43" name="Picture 10">
              <a:extLst>
                <a:ext uri="{FF2B5EF4-FFF2-40B4-BE49-F238E27FC236}">
                  <a16:creationId xmlns:a16="http://schemas.microsoft.com/office/drawing/2014/main" id="{DB4CA08E-BADC-D010-A4C7-A86167E2DD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0042" t="20621" r="21907"/>
            <a:stretch>
              <a:fillRect/>
            </a:stretch>
          </p:blipFill>
          <p:spPr bwMode="auto">
            <a:xfrm>
              <a:off x="492349" y="1766387"/>
              <a:ext cx="117951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A cup with a black background&#10;&#10;AI-generated content may be incorrect.">
              <a:extLst>
                <a:ext uri="{FF2B5EF4-FFF2-40B4-BE49-F238E27FC236}">
                  <a16:creationId xmlns:a16="http://schemas.microsoft.com/office/drawing/2014/main" id="{7030EF2F-D44C-0FED-A5A3-A9B0E5570497}"/>
                </a:ext>
              </a:extLst>
            </p:cNvPr>
            <p:cNvPicPr>
              <a:picLocks noChangeAspect="1"/>
            </p:cNvPicPr>
            <p:nvPr/>
          </p:nvPicPr>
          <p:blipFill>
            <a:blip r:embed="rId4" cstate="screen">
              <a:extLst>
                <a:ext uri="{28A0092B-C50C-407E-A947-70E740481C1C}">
                  <a14:useLocalDpi xmlns:a14="http://schemas.microsoft.com/office/drawing/2010/main"/>
                </a:ext>
              </a:extLst>
            </a:blip>
            <a:srcRect l="26734" t="22989" r="29881" b="4600"/>
            <a:stretch>
              <a:fillRect/>
            </a:stretch>
          </p:blipFill>
          <p:spPr>
            <a:xfrm>
              <a:off x="1454873" y="1810945"/>
              <a:ext cx="873451" cy="1457806"/>
            </a:xfrm>
            <a:prstGeom prst="rect">
              <a:avLst/>
            </a:prstGeom>
          </p:spPr>
        </p:pic>
      </p:grpSp>
      <p:pic>
        <p:nvPicPr>
          <p:cNvPr id="45" name="Picture 44">
            <a:extLst>
              <a:ext uri="{FF2B5EF4-FFF2-40B4-BE49-F238E27FC236}">
                <a16:creationId xmlns:a16="http://schemas.microsoft.com/office/drawing/2014/main" id="{4D3E65C2-8ADD-ECDB-383C-A761BB456B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944" r="21531"/>
          <a:stretch/>
        </p:blipFill>
        <p:spPr>
          <a:xfrm>
            <a:off x="5840203" y="1663459"/>
            <a:ext cx="716045" cy="1506654"/>
          </a:xfrm>
          <a:prstGeom prst="rect">
            <a:avLst/>
          </a:prstGeom>
        </p:spPr>
      </p:pic>
      <p:pic>
        <p:nvPicPr>
          <p:cNvPr id="46" name="Picture 45">
            <a:extLst>
              <a:ext uri="{FF2B5EF4-FFF2-40B4-BE49-F238E27FC236}">
                <a16:creationId xmlns:a16="http://schemas.microsoft.com/office/drawing/2014/main" id="{1CFF652A-8C69-AB14-44D4-36802F7836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7678" t="11806" r="27678" b="3314"/>
          <a:stretch/>
        </p:blipFill>
        <p:spPr>
          <a:xfrm>
            <a:off x="8038914" y="1885634"/>
            <a:ext cx="666309" cy="1265494"/>
          </a:xfrm>
          <a:prstGeom prst="rect">
            <a:avLst/>
          </a:prstGeom>
        </p:spPr>
      </p:pic>
      <p:grpSp>
        <p:nvGrpSpPr>
          <p:cNvPr id="69" name="Group 68">
            <a:extLst>
              <a:ext uri="{FF2B5EF4-FFF2-40B4-BE49-F238E27FC236}">
                <a16:creationId xmlns:a16="http://schemas.microsoft.com/office/drawing/2014/main" id="{F788728C-5559-F2A0-8A36-62D93387A7C8}"/>
              </a:ext>
            </a:extLst>
          </p:cNvPr>
          <p:cNvGrpSpPr/>
          <p:nvPr/>
        </p:nvGrpSpPr>
        <p:grpSpPr>
          <a:xfrm>
            <a:off x="3122197" y="1674945"/>
            <a:ext cx="1406959" cy="1406959"/>
            <a:chOff x="2970717" y="1644965"/>
            <a:chExt cx="1560719" cy="1560719"/>
          </a:xfrm>
        </p:grpSpPr>
        <p:pic>
          <p:nvPicPr>
            <p:cNvPr id="60" name="Picture 59" descr="A clear plastic cup on a black background&#10;&#10;AI-generated content may be incorrect.">
              <a:extLst>
                <a:ext uri="{FF2B5EF4-FFF2-40B4-BE49-F238E27FC236}">
                  <a16:creationId xmlns:a16="http://schemas.microsoft.com/office/drawing/2014/main" id="{FDFD4790-7AB9-8B00-2B6C-23B5A16091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70717" y="1644965"/>
              <a:ext cx="1560719" cy="1560719"/>
            </a:xfrm>
            <a:prstGeom prst="rect">
              <a:avLst/>
            </a:prstGeom>
          </p:spPr>
        </p:pic>
        <p:pic>
          <p:nvPicPr>
            <p:cNvPr id="65" name="Picture 64" descr="A logo of a soda company&#10;&#10;AI-generated content may be incorrect.">
              <a:extLst>
                <a:ext uri="{FF2B5EF4-FFF2-40B4-BE49-F238E27FC236}">
                  <a16:creationId xmlns:a16="http://schemas.microsoft.com/office/drawing/2014/main" id="{2126BFA0-A433-62CD-8B70-79F5457A28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47411" y="2100797"/>
              <a:ext cx="607330" cy="607330"/>
            </a:xfrm>
            <a:prstGeom prst="rect">
              <a:avLst/>
            </a:prstGeom>
          </p:spPr>
        </p:pic>
      </p:grpSp>
      <p:sp>
        <p:nvSpPr>
          <p:cNvPr id="67" name="TextBox 66">
            <a:extLst>
              <a:ext uri="{FF2B5EF4-FFF2-40B4-BE49-F238E27FC236}">
                <a16:creationId xmlns:a16="http://schemas.microsoft.com/office/drawing/2014/main" id="{5D0E2A4C-63AF-B96E-F22E-EF5EB9600CB4}"/>
              </a:ext>
            </a:extLst>
          </p:cNvPr>
          <p:cNvSpPr txBox="1"/>
          <p:nvPr/>
        </p:nvSpPr>
        <p:spPr>
          <a:xfrm>
            <a:off x="580938" y="3205684"/>
            <a:ext cx="1972333" cy="1660956"/>
          </a:xfrm>
          <a:prstGeom prst="rect">
            <a:avLst/>
          </a:prstGeom>
          <a:noFill/>
        </p:spPr>
        <p:txBody>
          <a:bodyPr wrap="square" lIns="137160" tIns="182880" rIns="137160" bIns="0" rtlCol="0">
            <a:noAutofit/>
          </a:bodyPr>
          <a:lstStyle/>
          <a:p>
            <a:pPr>
              <a:lnSpc>
                <a:spcPts val="1700"/>
              </a:lnSpc>
            </a:pPr>
            <a:r>
              <a:rPr lang="en-US">
                <a:solidFill>
                  <a:srgbClr val="A4C8EB"/>
                </a:solidFill>
                <a:latin typeface="+mj-lt"/>
              </a:rPr>
              <a:t>COMPOSTABLE CUPS</a:t>
            </a:r>
          </a:p>
          <a:p>
            <a:pPr marL="171450" indent="-171450">
              <a:spcBef>
                <a:spcPts val="600"/>
              </a:spcBef>
              <a:buFont typeface="Arial" panose="020B0604020202020204" pitchFamily="34" charset="0"/>
              <a:buChar char="•"/>
            </a:pPr>
            <a:r>
              <a:rPr lang="en-US" sz="1200" b="0" i="0" u="none" strike="noStrike">
                <a:solidFill>
                  <a:schemeClr val="bg1"/>
                </a:solidFill>
                <a:effectLst/>
              </a:rPr>
              <a:t>Commercially compostable </a:t>
            </a:r>
          </a:p>
          <a:p>
            <a:pPr marL="171450" indent="-171450">
              <a:spcBef>
                <a:spcPts val="600"/>
              </a:spcBef>
              <a:buFont typeface="Arial" panose="020B0604020202020204" pitchFamily="34" charset="0"/>
              <a:buChar char="•"/>
            </a:pPr>
            <a:r>
              <a:rPr lang="en-US" sz="1200" b="0" i="0" u="none" strike="noStrike">
                <a:solidFill>
                  <a:schemeClr val="bg1"/>
                </a:solidFill>
                <a:effectLst/>
              </a:rPr>
              <a:t>Sizes: 12, 16oz, 22oz, 32oz</a:t>
            </a:r>
          </a:p>
          <a:p>
            <a:pPr>
              <a:spcBef>
                <a:spcPts val="600"/>
              </a:spcBef>
            </a:pPr>
            <a:endParaRPr lang="en-US" sz="1400" b="0" i="0" u="none" strike="noStrike">
              <a:solidFill>
                <a:schemeClr val="bg1"/>
              </a:solidFill>
              <a:effectLst/>
            </a:endParaRPr>
          </a:p>
        </p:txBody>
      </p:sp>
      <p:sp>
        <p:nvSpPr>
          <p:cNvPr id="70" name="TextBox 69">
            <a:extLst>
              <a:ext uri="{FF2B5EF4-FFF2-40B4-BE49-F238E27FC236}">
                <a16:creationId xmlns:a16="http://schemas.microsoft.com/office/drawing/2014/main" id="{166D958C-5E00-0B19-725C-FED56F836EE5}"/>
              </a:ext>
            </a:extLst>
          </p:cNvPr>
          <p:cNvSpPr txBox="1"/>
          <p:nvPr/>
        </p:nvSpPr>
        <p:spPr>
          <a:xfrm>
            <a:off x="2847453" y="3205684"/>
            <a:ext cx="1972333" cy="1660956"/>
          </a:xfrm>
          <a:prstGeom prst="rect">
            <a:avLst/>
          </a:prstGeom>
          <a:noFill/>
        </p:spPr>
        <p:txBody>
          <a:bodyPr wrap="square" lIns="137160" tIns="182880" rIns="137160" bIns="0" rtlCol="0">
            <a:noAutofit/>
          </a:bodyPr>
          <a:lstStyle/>
          <a:p>
            <a:pPr>
              <a:lnSpc>
                <a:spcPts val="1700"/>
              </a:lnSpc>
            </a:pPr>
            <a:r>
              <a:rPr lang="en-US">
                <a:solidFill>
                  <a:srgbClr val="A4C8EB"/>
                </a:solidFill>
                <a:latin typeface="+mj-lt"/>
              </a:rPr>
              <a:t>PLASTIC CUPS</a:t>
            </a:r>
          </a:p>
          <a:p>
            <a:pPr marL="171450" indent="-171450">
              <a:spcBef>
                <a:spcPts val="600"/>
              </a:spcBef>
              <a:buFont typeface="Arial" panose="020B0604020202020204" pitchFamily="34" charset="0"/>
              <a:buChar char="•"/>
            </a:pPr>
            <a:r>
              <a:rPr lang="en-US" sz="1200" b="0" i="0" u="none" strike="noStrike">
                <a:solidFill>
                  <a:schemeClr val="bg1"/>
                </a:solidFill>
                <a:effectLst/>
              </a:rPr>
              <a:t>Recyclable plastic</a:t>
            </a:r>
          </a:p>
          <a:p>
            <a:pPr marL="171450" indent="-171450">
              <a:spcBef>
                <a:spcPts val="600"/>
              </a:spcBef>
              <a:buFont typeface="Arial" panose="020B0604020202020204" pitchFamily="34" charset="0"/>
              <a:buChar char="•"/>
            </a:pPr>
            <a:r>
              <a:rPr lang="en-US" sz="1200" b="0" i="0" u="none" strike="noStrike">
                <a:solidFill>
                  <a:schemeClr val="bg1"/>
                </a:solidFill>
                <a:effectLst/>
              </a:rPr>
              <a:t>Coming soon!</a:t>
            </a:r>
          </a:p>
          <a:p>
            <a:pPr>
              <a:spcBef>
                <a:spcPts val="600"/>
              </a:spcBef>
            </a:pPr>
            <a:endParaRPr lang="en-US" sz="1400" b="0" i="0" u="none" strike="noStrike">
              <a:solidFill>
                <a:schemeClr val="bg1"/>
              </a:solidFill>
              <a:effectLst/>
            </a:endParaRPr>
          </a:p>
        </p:txBody>
      </p:sp>
      <p:sp>
        <p:nvSpPr>
          <p:cNvPr id="88" name="Round Same Side Corner Rectangle 87">
            <a:extLst>
              <a:ext uri="{FF2B5EF4-FFF2-40B4-BE49-F238E27FC236}">
                <a16:creationId xmlns:a16="http://schemas.microsoft.com/office/drawing/2014/main" id="{72930D69-B0F2-EC4B-EBAB-62201678693D}"/>
              </a:ext>
            </a:extLst>
          </p:cNvPr>
          <p:cNvSpPr/>
          <p:nvPr/>
        </p:nvSpPr>
        <p:spPr>
          <a:xfrm>
            <a:off x="585073" y="1433094"/>
            <a:ext cx="1972333" cy="375660"/>
          </a:xfrm>
          <a:prstGeom prst="round2SameRect">
            <a:avLst>
              <a:gd name="adj1" fmla="val 25430"/>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j-lt"/>
              </a:rPr>
              <a:t>COMPOSTABLE</a:t>
            </a:r>
          </a:p>
        </p:txBody>
      </p:sp>
      <p:sp>
        <p:nvSpPr>
          <p:cNvPr id="89" name="Round Same Side Corner Rectangle 88">
            <a:extLst>
              <a:ext uri="{FF2B5EF4-FFF2-40B4-BE49-F238E27FC236}">
                <a16:creationId xmlns:a16="http://schemas.microsoft.com/office/drawing/2014/main" id="{8A643DE0-5844-F540-99C4-58210734CE81}"/>
              </a:ext>
            </a:extLst>
          </p:cNvPr>
          <p:cNvSpPr/>
          <p:nvPr/>
        </p:nvSpPr>
        <p:spPr>
          <a:xfrm>
            <a:off x="2847453" y="1433094"/>
            <a:ext cx="1972333" cy="375660"/>
          </a:xfrm>
          <a:prstGeom prst="round2SameRect">
            <a:avLst>
              <a:gd name="adj1" fmla="val 25430"/>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j-lt"/>
              </a:rPr>
              <a:t>RECYCLABLE</a:t>
            </a:r>
          </a:p>
        </p:txBody>
      </p:sp>
      <p:sp>
        <p:nvSpPr>
          <p:cNvPr id="90" name="Round Same Side Corner Rectangle 89">
            <a:extLst>
              <a:ext uri="{FF2B5EF4-FFF2-40B4-BE49-F238E27FC236}">
                <a16:creationId xmlns:a16="http://schemas.microsoft.com/office/drawing/2014/main" id="{E69373DF-65F9-0C17-DA40-6117A8055C2B}"/>
              </a:ext>
            </a:extLst>
          </p:cNvPr>
          <p:cNvSpPr/>
          <p:nvPr/>
        </p:nvSpPr>
        <p:spPr>
          <a:xfrm>
            <a:off x="585073" y="4854494"/>
            <a:ext cx="4234713" cy="784301"/>
          </a:xfrm>
          <a:prstGeom prst="round2SameRect">
            <a:avLst>
              <a:gd name="adj1" fmla="val 0"/>
              <a:gd name="adj2" fmla="val 1363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10430D"/>
                </a:solidFill>
              </a:rPr>
              <a:t>For more information on our sustainable </a:t>
            </a:r>
            <a:br>
              <a:rPr lang="en-US" sz="1200">
                <a:solidFill>
                  <a:srgbClr val="10430D"/>
                </a:solidFill>
              </a:rPr>
            </a:br>
            <a:r>
              <a:rPr lang="en-US" sz="1200">
                <a:solidFill>
                  <a:srgbClr val="10430D"/>
                </a:solidFill>
              </a:rPr>
              <a:t>disposable cups, please visit the </a:t>
            </a:r>
          </a:p>
          <a:p>
            <a:pPr algn="ctr"/>
            <a:r>
              <a:rPr lang="en-US" sz="1200">
                <a:solidFill>
                  <a:schemeClr val="bg1"/>
                </a:solidFill>
                <a:hlinkClick r:id="rId9">
                  <a:extLst>
                    <a:ext uri="{A12FA001-AC4F-418D-AE19-62706E023703}">
                      <ahyp:hlinkClr xmlns:ahyp="http://schemas.microsoft.com/office/drawing/2018/hyperlinkcolor" val="tx"/>
                    </a:ext>
                  </a:extLst>
                </a:hlinkClick>
              </a:rPr>
              <a:t>PepsiCo Partners website</a:t>
            </a:r>
            <a:endParaRPr lang="en-US" sz="1200">
              <a:solidFill>
                <a:schemeClr val="bg1"/>
              </a:solidFill>
            </a:endParaRPr>
          </a:p>
        </p:txBody>
      </p:sp>
      <p:sp>
        <p:nvSpPr>
          <p:cNvPr id="98" name="TextBox 97">
            <a:extLst>
              <a:ext uri="{FF2B5EF4-FFF2-40B4-BE49-F238E27FC236}">
                <a16:creationId xmlns:a16="http://schemas.microsoft.com/office/drawing/2014/main" id="{313D300A-C466-E7BF-FC0F-30CFA2B77FB0}"/>
              </a:ext>
            </a:extLst>
          </p:cNvPr>
          <p:cNvSpPr txBox="1"/>
          <p:nvPr/>
        </p:nvSpPr>
        <p:spPr>
          <a:xfrm>
            <a:off x="5109832" y="3205684"/>
            <a:ext cx="1972333" cy="1660956"/>
          </a:xfrm>
          <a:prstGeom prst="rect">
            <a:avLst/>
          </a:prstGeom>
          <a:noFill/>
        </p:spPr>
        <p:txBody>
          <a:bodyPr wrap="square" lIns="137160" tIns="182880" rIns="137160" bIns="0" rtlCol="0">
            <a:noAutofit/>
          </a:bodyPr>
          <a:lstStyle/>
          <a:p>
            <a:pPr>
              <a:lnSpc>
                <a:spcPts val="1700"/>
              </a:lnSpc>
            </a:pPr>
            <a:r>
              <a:rPr lang="en-US">
                <a:solidFill>
                  <a:srgbClr val="A4C8EB"/>
                </a:solidFill>
                <a:latin typeface="+mj-lt"/>
              </a:rPr>
              <a:t>PERSONAL VESSELS</a:t>
            </a:r>
          </a:p>
          <a:p>
            <a:pPr marL="171450" indent="-171450">
              <a:spcBef>
                <a:spcPts val="600"/>
              </a:spcBef>
              <a:buFont typeface="Arial" panose="020B0604020202020204" pitchFamily="34" charset="0"/>
              <a:buChar char="•"/>
            </a:pPr>
            <a:r>
              <a:rPr lang="en-US" sz="1200" b="0" i="0" u="none" strike="noStrike">
                <a:solidFill>
                  <a:schemeClr val="bg1"/>
                </a:solidFill>
                <a:effectLst/>
              </a:rPr>
              <a:t>Personal cups for ‘bring-your-own-cup’ programs</a:t>
            </a:r>
          </a:p>
          <a:p>
            <a:pPr marL="171450" indent="-171450">
              <a:spcBef>
                <a:spcPts val="600"/>
              </a:spcBef>
              <a:buFont typeface="Arial" panose="020B0604020202020204" pitchFamily="34" charset="0"/>
              <a:buChar char="•"/>
            </a:pPr>
            <a:r>
              <a:rPr lang="en-US" sz="1200" b="0" i="0" u="none" strike="noStrike">
                <a:solidFill>
                  <a:schemeClr val="bg1"/>
                </a:solidFill>
                <a:effectLst/>
              </a:rPr>
              <a:t>Multiple styles </a:t>
            </a:r>
            <a:br>
              <a:rPr lang="en-US" sz="1200" b="0" i="0" u="none" strike="noStrike">
                <a:solidFill>
                  <a:schemeClr val="bg1"/>
                </a:solidFill>
                <a:effectLst/>
              </a:rPr>
            </a:br>
            <a:r>
              <a:rPr lang="en-US" sz="1200" b="0" i="0" u="none" strike="noStrike">
                <a:solidFill>
                  <a:schemeClr val="bg1"/>
                </a:solidFill>
                <a:effectLst/>
              </a:rPr>
              <a:t>and sizes</a:t>
            </a:r>
          </a:p>
          <a:p>
            <a:pPr marL="171450" indent="-171450">
              <a:spcBef>
                <a:spcPts val="600"/>
              </a:spcBef>
              <a:buFont typeface="Arial" panose="020B0604020202020204" pitchFamily="34" charset="0"/>
              <a:buChar char="•"/>
            </a:pPr>
            <a:r>
              <a:rPr lang="en-US" sz="1200" b="0" i="0" u="none" strike="noStrike">
                <a:solidFill>
                  <a:schemeClr val="bg1"/>
                </a:solidFill>
                <a:effectLst/>
              </a:rPr>
              <a:t>Available on </a:t>
            </a:r>
            <a:r>
              <a:rPr lang="en-US" sz="1200" b="0" i="0" u="none" strike="noStrike">
                <a:solidFill>
                  <a:schemeClr val="bg1"/>
                </a:solidFill>
                <a:effectLst/>
                <a:hlinkClick r:id="rId10">
                  <a:extLst>
                    <a:ext uri="{A12FA001-AC4F-418D-AE19-62706E023703}">
                      <ahyp:hlinkClr xmlns:ahyp="http://schemas.microsoft.com/office/drawing/2018/hyperlinkcolor" val="tx"/>
                    </a:ext>
                  </a:extLst>
                </a:hlinkClick>
              </a:rPr>
              <a:t>PepsiCo Premiums website</a:t>
            </a:r>
            <a:endParaRPr lang="en-US" sz="1200" b="0" i="0" u="none" strike="noStrike">
              <a:solidFill>
                <a:schemeClr val="bg1"/>
              </a:solidFill>
              <a:effectLst/>
            </a:endParaRPr>
          </a:p>
        </p:txBody>
      </p:sp>
      <p:sp>
        <p:nvSpPr>
          <p:cNvPr id="105" name="TextBox 104">
            <a:extLst>
              <a:ext uri="{FF2B5EF4-FFF2-40B4-BE49-F238E27FC236}">
                <a16:creationId xmlns:a16="http://schemas.microsoft.com/office/drawing/2014/main" id="{69DE52A6-3245-1409-1536-D6A878816A27}"/>
              </a:ext>
            </a:extLst>
          </p:cNvPr>
          <p:cNvSpPr txBox="1"/>
          <p:nvPr/>
        </p:nvSpPr>
        <p:spPr>
          <a:xfrm>
            <a:off x="7385903" y="3205683"/>
            <a:ext cx="1972333" cy="2433111"/>
          </a:xfrm>
          <a:prstGeom prst="rect">
            <a:avLst/>
          </a:prstGeom>
          <a:noFill/>
        </p:spPr>
        <p:txBody>
          <a:bodyPr wrap="square" lIns="137160" tIns="182880" rIns="137160" bIns="0" rtlCol="0">
            <a:noAutofit/>
          </a:bodyPr>
          <a:lstStyle/>
          <a:p>
            <a:pPr>
              <a:lnSpc>
                <a:spcPts val="1700"/>
              </a:lnSpc>
            </a:pPr>
            <a:r>
              <a:rPr lang="en-US">
                <a:solidFill>
                  <a:srgbClr val="A4C8EB"/>
                </a:solidFill>
                <a:latin typeface="+mj-lt"/>
              </a:rPr>
              <a:t>TRADITIONAL TUMBLERS</a:t>
            </a:r>
          </a:p>
          <a:p>
            <a:pPr marL="171450" indent="-171450">
              <a:spcBef>
                <a:spcPts val="600"/>
              </a:spcBef>
              <a:buFont typeface="Arial" panose="020B0604020202020204" pitchFamily="34" charset="0"/>
              <a:buChar char="•"/>
            </a:pPr>
            <a:r>
              <a:rPr lang="en-US" sz="1200" b="0" i="0" u="none" strike="noStrike">
                <a:solidFill>
                  <a:schemeClr val="bg1"/>
                </a:solidFill>
                <a:effectLst/>
              </a:rPr>
              <a:t>Dishwasher-safe tumblers </a:t>
            </a:r>
          </a:p>
          <a:p>
            <a:pPr marL="171450" indent="-171450">
              <a:spcBef>
                <a:spcPts val="600"/>
              </a:spcBef>
              <a:buFont typeface="Arial" panose="020B0604020202020204" pitchFamily="34" charset="0"/>
              <a:buChar char="•"/>
            </a:pPr>
            <a:r>
              <a:rPr lang="en-US" sz="1200" b="0" i="0" u="none" strike="noStrike">
                <a:solidFill>
                  <a:schemeClr val="bg1"/>
                </a:solidFill>
                <a:effectLst/>
              </a:rPr>
              <a:t>Sizes: 16oz, 20oz, 24oz plastic</a:t>
            </a:r>
          </a:p>
          <a:p>
            <a:pPr marL="171450" indent="-171450">
              <a:spcBef>
                <a:spcPts val="600"/>
              </a:spcBef>
              <a:buFont typeface="Arial" panose="020B0604020202020204" pitchFamily="34" charset="0"/>
              <a:buChar char="•"/>
            </a:pPr>
            <a:r>
              <a:rPr lang="en-US" sz="1200" b="0" i="0" u="none" strike="noStrike">
                <a:solidFill>
                  <a:schemeClr val="bg1"/>
                </a:solidFill>
                <a:effectLst/>
              </a:rPr>
              <a:t>Available on </a:t>
            </a:r>
            <a:r>
              <a:rPr lang="en-US" sz="1200" b="0" i="0" u="none" strike="noStrike">
                <a:solidFill>
                  <a:schemeClr val="bg1"/>
                </a:solidFill>
                <a:effectLst/>
                <a:hlinkClick r:id="rId11">
                  <a:extLst>
                    <a:ext uri="{A12FA001-AC4F-418D-AE19-62706E023703}">
                      <ahyp:hlinkClr xmlns:ahyp="http://schemas.microsoft.com/office/drawing/2018/hyperlinkcolor" val="tx"/>
                    </a:ext>
                  </a:extLst>
                </a:hlinkClick>
              </a:rPr>
              <a:t>PepsiCo Partners website</a:t>
            </a:r>
            <a:r>
              <a:rPr lang="en-US" sz="1200" b="0" i="0" u="none" strike="noStrike">
                <a:solidFill>
                  <a:schemeClr val="bg1"/>
                </a:solidFill>
                <a:effectLst/>
              </a:rPr>
              <a:t> and </a:t>
            </a:r>
            <a:r>
              <a:rPr lang="en-US" sz="1200" b="0" i="0" u="none" strike="noStrike">
                <a:solidFill>
                  <a:schemeClr val="bg1"/>
                </a:solidFill>
                <a:effectLst/>
                <a:hlinkClick r:id="rId12">
                  <a:extLst>
                    <a:ext uri="{A12FA001-AC4F-418D-AE19-62706E023703}">
                      <ahyp:hlinkClr xmlns:ahyp="http://schemas.microsoft.com/office/drawing/2018/hyperlinkcolor" val="tx"/>
                    </a:ext>
                  </a:extLst>
                </a:hlinkClick>
              </a:rPr>
              <a:t>PepsiCo Premiums website </a:t>
            </a:r>
            <a:endParaRPr lang="en-US" sz="1200" b="0" i="0" u="none" strike="noStrike">
              <a:solidFill>
                <a:schemeClr val="bg1"/>
              </a:solidFill>
              <a:effectLst/>
            </a:endParaRPr>
          </a:p>
        </p:txBody>
      </p:sp>
      <p:sp>
        <p:nvSpPr>
          <p:cNvPr id="107" name="Round Same Side Corner Rectangle 106">
            <a:extLst>
              <a:ext uri="{FF2B5EF4-FFF2-40B4-BE49-F238E27FC236}">
                <a16:creationId xmlns:a16="http://schemas.microsoft.com/office/drawing/2014/main" id="{726B3D47-EFB4-7ED6-97CC-B1722B7C424A}"/>
              </a:ext>
            </a:extLst>
          </p:cNvPr>
          <p:cNvSpPr/>
          <p:nvPr/>
        </p:nvSpPr>
        <p:spPr>
          <a:xfrm>
            <a:off x="9634593" y="1433094"/>
            <a:ext cx="1972333" cy="177259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F0EB3BD1-D942-32A8-9200-E0FD9B2A9941}"/>
              </a:ext>
            </a:extLst>
          </p:cNvPr>
          <p:cNvSpPr txBox="1"/>
          <p:nvPr/>
        </p:nvSpPr>
        <p:spPr>
          <a:xfrm>
            <a:off x="9634592" y="3205684"/>
            <a:ext cx="1972333" cy="1660956"/>
          </a:xfrm>
          <a:prstGeom prst="rect">
            <a:avLst/>
          </a:prstGeom>
          <a:noFill/>
        </p:spPr>
        <p:txBody>
          <a:bodyPr wrap="square" lIns="137160" tIns="182880" rIns="137160" bIns="0" rtlCol="0">
            <a:noAutofit/>
          </a:bodyPr>
          <a:lstStyle/>
          <a:p>
            <a:pPr>
              <a:lnSpc>
                <a:spcPts val="1700"/>
              </a:lnSpc>
            </a:pPr>
            <a:r>
              <a:rPr lang="en-US">
                <a:solidFill>
                  <a:srgbClr val="A4C8EB"/>
                </a:solidFill>
                <a:latin typeface="+mj-lt"/>
              </a:rPr>
              <a:t>EMBOSSED TUMBLERS</a:t>
            </a:r>
          </a:p>
          <a:p>
            <a:pPr marL="171450" indent="-171450">
              <a:spcBef>
                <a:spcPts val="600"/>
              </a:spcBef>
              <a:buFont typeface="Arial" panose="020B0604020202020204" pitchFamily="34" charset="0"/>
              <a:buChar char="•"/>
            </a:pPr>
            <a:r>
              <a:rPr lang="en-US" sz="1200" b="0" i="0" u="none" strike="noStrike">
                <a:solidFill>
                  <a:schemeClr val="bg1"/>
                </a:solidFill>
                <a:effectLst/>
              </a:rPr>
              <a:t>*NEW* updated design</a:t>
            </a:r>
          </a:p>
          <a:p>
            <a:pPr marL="171450" indent="-171450">
              <a:spcBef>
                <a:spcPts val="600"/>
              </a:spcBef>
              <a:buFont typeface="Arial" panose="020B0604020202020204" pitchFamily="34" charset="0"/>
              <a:buChar char="•"/>
            </a:pPr>
            <a:r>
              <a:rPr lang="en-US" sz="1200" b="0" i="0" u="none" strike="noStrike">
                <a:solidFill>
                  <a:schemeClr val="bg1"/>
                </a:solidFill>
                <a:effectLst/>
              </a:rPr>
              <a:t>Sizes: 20oz, 24oz plastic, 20oz glass</a:t>
            </a:r>
          </a:p>
          <a:p>
            <a:pPr marL="171450" indent="-171450">
              <a:spcBef>
                <a:spcPts val="600"/>
              </a:spcBef>
              <a:buFont typeface="Arial" panose="020B0604020202020204" pitchFamily="34" charset="0"/>
              <a:buChar char="•"/>
            </a:pPr>
            <a:r>
              <a:rPr lang="en-US" sz="1200" b="0" i="0" u="none" strike="noStrike">
                <a:solidFill>
                  <a:schemeClr val="bg1"/>
                </a:solidFill>
                <a:effectLst/>
              </a:rPr>
              <a:t>Available on </a:t>
            </a:r>
            <a:r>
              <a:rPr lang="en-US" sz="1200" b="0" i="0" u="none" strike="noStrike">
                <a:solidFill>
                  <a:schemeClr val="bg1"/>
                </a:solidFill>
                <a:effectLst/>
                <a:hlinkClick r:id="rId12">
                  <a:extLst>
                    <a:ext uri="{A12FA001-AC4F-418D-AE19-62706E023703}">
                      <ahyp:hlinkClr xmlns:ahyp="http://schemas.microsoft.com/office/drawing/2018/hyperlinkcolor" val="tx"/>
                    </a:ext>
                  </a:extLst>
                </a:hlinkClick>
              </a:rPr>
              <a:t>PepsiCo Premiums website </a:t>
            </a:r>
            <a:r>
              <a:rPr lang="en-US" sz="1200" b="0" i="0" u="none" strike="noStrike">
                <a:solidFill>
                  <a:schemeClr val="bg1"/>
                </a:solidFill>
                <a:effectLst/>
              </a:rPr>
              <a:t>or through POS Direct</a:t>
            </a:r>
          </a:p>
        </p:txBody>
      </p:sp>
      <p:pic>
        <p:nvPicPr>
          <p:cNvPr id="59" name="Picture 58">
            <a:extLst>
              <a:ext uri="{FF2B5EF4-FFF2-40B4-BE49-F238E27FC236}">
                <a16:creationId xmlns:a16="http://schemas.microsoft.com/office/drawing/2014/main" id="{570A2F11-1579-97D7-2D68-CA6ACE67A22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86767" y="1879473"/>
            <a:ext cx="1760941" cy="1290049"/>
          </a:xfrm>
          <a:prstGeom prst="rect">
            <a:avLst/>
          </a:prstGeom>
        </p:spPr>
      </p:pic>
      <p:sp>
        <p:nvSpPr>
          <p:cNvPr id="99" name="Round Same Side Corner Rectangle 98">
            <a:extLst>
              <a:ext uri="{FF2B5EF4-FFF2-40B4-BE49-F238E27FC236}">
                <a16:creationId xmlns:a16="http://schemas.microsoft.com/office/drawing/2014/main" id="{9974AF36-EA27-1E07-DF6B-96F1FE1C56B6}"/>
              </a:ext>
            </a:extLst>
          </p:cNvPr>
          <p:cNvSpPr/>
          <p:nvPr/>
        </p:nvSpPr>
        <p:spPr>
          <a:xfrm>
            <a:off x="5109832" y="1433094"/>
            <a:ext cx="6497093" cy="375660"/>
          </a:xfrm>
          <a:prstGeom prst="round2SameRect">
            <a:avLst>
              <a:gd name="adj1" fmla="val 236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3680CF"/>
                </a:solidFill>
                <a:latin typeface="+mj-lt"/>
              </a:rPr>
              <a:t>REUSABLE</a:t>
            </a:r>
          </a:p>
        </p:txBody>
      </p:sp>
      <p:pic>
        <p:nvPicPr>
          <p:cNvPr id="2" name="Picture 1">
            <a:extLst>
              <a:ext uri="{FF2B5EF4-FFF2-40B4-BE49-F238E27FC236}">
                <a16:creationId xmlns:a16="http://schemas.microsoft.com/office/drawing/2014/main" id="{3BEB73B9-6DB5-BB39-9AED-641AF11BC5AF}"/>
              </a:ext>
            </a:extLst>
          </p:cNvPr>
          <p:cNvPicPr>
            <a:picLocks noChangeAspect="1"/>
          </p:cNvPicPr>
          <p:nvPr/>
        </p:nvPicPr>
        <p:blipFill>
          <a:blip r:embed="rId14"/>
          <a:stretch>
            <a:fillRect/>
          </a:stretch>
        </p:blipFill>
        <p:spPr>
          <a:xfrm>
            <a:off x="1972891" y="5810250"/>
            <a:ext cx="2304101" cy="1047750"/>
          </a:xfrm>
          <a:prstGeom prst="rect">
            <a:avLst/>
          </a:prstGeom>
        </p:spPr>
      </p:pic>
      <p:pic>
        <p:nvPicPr>
          <p:cNvPr id="3" name="Picture 2">
            <a:extLst>
              <a:ext uri="{FF2B5EF4-FFF2-40B4-BE49-F238E27FC236}">
                <a16:creationId xmlns:a16="http://schemas.microsoft.com/office/drawing/2014/main" id="{EA3E9CD1-F757-1604-0501-31EBB68053BF}"/>
              </a:ext>
            </a:extLst>
          </p:cNvPr>
          <p:cNvPicPr>
            <a:picLocks noChangeAspect="1"/>
          </p:cNvPicPr>
          <p:nvPr/>
        </p:nvPicPr>
        <p:blipFill>
          <a:blip r:embed="rId14"/>
          <a:stretch>
            <a:fillRect/>
          </a:stretch>
        </p:blipFill>
        <p:spPr>
          <a:xfrm rot="10800000">
            <a:off x="10058673" y="0"/>
            <a:ext cx="1999696" cy="909327"/>
          </a:xfrm>
          <a:prstGeom prst="rect">
            <a:avLst/>
          </a:prstGeom>
        </p:spPr>
      </p:pic>
      <p:sp>
        <p:nvSpPr>
          <p:cNvPr id="12" name="Text Placeholder 11">
            <a:extLst>
              <a:ext uri="{FF2B5EF4-FFF2-40B4-BE49-F238E27FC236}">
                <a16:creationId xmlns:a16="http://schemas.microsoft.com/office/drawing/2014/main" id="{1E3A00BE-7BEE-0F8E-1AF9-7DD59F2EB330}"/>
              </a:ext>
            </a:extLst>
          </p:cNvPr>
          <p:cNvSpPr>
            <a:spLocks noGrp="1"/>
          </p:cNvSpPr>
          <p:nvPr>
            <p:ph type="body" sz="quarter" idx="10"/>
          </p:nvPr>
        </p:nvSpPr>
        <p:spPr>
          <a:xfrm>
            <a:off x="609600" y="616856"/>
            <a:ext cx="10983310" cy="605987"/>
          </a:xfrm>
        </p:spPr>
        <p:txBody>
          <a:bodyPr/>
          <a:lstStyle/>
          <a:p>
            <a:r>
              <a:rPr lang="en-US" sz="4000">
                <a:solidFill>
                  <a:srgbClr val="02355A"/>
                </a:solidFill>
                <a:latin typeface="+mj-lt"/>
              </a:rPr>
              <a:t>SUSTAINABLE FOUNTAIN PACKAGING PORTFOLIO</a:t>
            </a:r>
          </a:p>
        </p:txBody>
      </p:sp>
    </p:spTree>
    <p:extLst>
      <p:ext uri="{BB962C8B-B14F-4D97-AF65-F5344CB8AC3E}">
        <p14:creationId xmlns:p14="http://schemas.microsoft.com/office/powerpoint/2010/main" val="354878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534D84BC-A193-5E0B-AF42-BD3C7F69E8EC}"/>
              </a:ext>
            </a:extLst>
          </p:cNvPr>
          <p:cNvSpPr txBox="1">
            <a:spLocks/>
          </p:cNvSpPr>
          <p:nvPr/>
        </p:nvSpPr>
        <p:spPr>
          <a:xfrm>
            <a:off x="8230156" y="1219200"/>
            <a:ext cx="3657595" cy="4506096"/>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4C8EB"/>
                </a:solidFill>
              </a:rPr>
              <a:t>Customer Partnerships</a:t>
            </a:r>
          </a:p>
          <a:p>
            <a:pPr>
              <a:lnSpc>
                <a:spcPts val="1800"/>
              </a:lnSpc>
              <a:spcBef>
                <a:spcPts val="12000"/>
              </a:spcBef>
              <a:spcAft>
                <a:spcPts val="400"/>
              </a:spcAft>
            </a:pPr>
            <a:r>
              <a:rPr lang="en-US" sz="2000">
                <a:solidFill>
                  <a:srgbClr val="A4C8EB"/>
                </a:solidFill>
                <a:latin typeface="+mj-lt"/>
              </a:rPr>
              <a:t>PILOTS TO TEST </a:t>
            </a:r>
            <a:br>
              <a:rPr lang="en-US" sz="2000">
                <a:solidFill>
                  <a:srgbClr val="A4C8EB"/>
                </a:solidFill>
                <a:latin typeface="+mj-lt"/>
              </a:rPr>
            </a:br>
            <a:r>
              <a:rPr lang="en-US" sz="2000">
                <a:solidFill>
                  <a:srgbClr val="A4C8EB"/>
                </a:solidFill>
                <a:latin typeface="+mj-lt"/>
              </a:rPr>
              <a:t>AND SCALE REUSE</a:t>
            </a:r>
          </a:p>
          <a:p>
            <a:pPr>
              <a:spcBef>
                <a:spcPts val="400"/>
              </a:spcBef>
            </a:pPr>
            <a:r>
              <a:rPr lang="en-US" sz="1200">
                <a:solidFill>
                  <a:srgbClr val="F8F5F3"/>
                </a:solidFill>
              </a:rPr>
              <a:t>We work with our customers on reuse pilot programs to:</a:t>
            </a:r>
          </a:p>
          <a:p>
            <a:pPr marL="171450" indent="-171450">
              <a:spcBef>
                <a:spcPts val="400"/>
              </a:spcBef>
              <a:buFont typeface="Arial" panose="020B0604020202020204" pitchFamily="34" charset="0"/>
              <a:buChar char="•"/>
            </a:pPr>
            <a:r>
              <a:rPr lang="en-US" sz="1200">
                <a:solidFill>
                  <a:srgbClr val="F8F5F3"/>
                </a:solidFill>
              </a:rPr>
              <a:t>Help our customers achieve their sustainability goals</a:t>
            </a:r>
          </a:p>
          <a:p>
            <a:pPr marL="171450" indent="-171450">
              <a:spcBef>
                <a:spcPts val="400"/>
              </a:spcBef>
              <a:buFont typeface="Arial" panose="020B0604020202020204" pitchFamily="34" charset="0"/>
              <a:buChar char="•"/>
            </a:pPr>
            <a:r>
              <a:rPr lang="en-US" sz="1200">
                <a:solidFill>
                  <a:srgbClr val="F8F5F3"/>
                </a:solidFill>
              </a:rPr>
              <a:t>Gather learnings that can help create better reuse programs &amp; scale reuse systems</a:t>
            </a:r>
          </a:p>
          <a:p>
            <a:pPr>
              <a:spcBef>
                <a:spcPts val="400"/>
              </a:spcBef>
            </a:pPr>
            <a:r>
              <a:rPr lang="en-US" sz="1200">
                <a:solidFill>
                  <a:schemeClr val="bg1"/>
                </a:solidFill>
              </a:rPr>
              <a:t>These pilots are focused on contained spaces and have included: </a:t>
            </a:r>
            <a:r>
              <a:rPr lang="en-US" sz="1200">
                <a:solidFill>
                  <a:schemeClr val="bg1"/>
                </a:solidFill>
                <a:hlinkClick r:id="rId3">
                  <a:extLst>
                    <a:ext uri="{A12FA001-AC4F-418D-AE19-62706E023703}">
                      <ahyp:hlinkClr xmlns:ahyp="http://schemas.microsoft.com/office/drawing/2018/hyperlinkcolor" val="tx"/>
                    </a:ext>
                  </a:extLst>
                </a:hlinkClick>
              </a:rPr>
              <a:t>Levi’s Stadium</a:t>
            </a:r>
            <a:r>
              <a:rPr lang="en-US" sz="1200">
                <a:solidFill>
                  <a:schemeClr val="bg1"/>
                </a:solidFill>
              </a:rPr>
              <a:t>, </a:t>
            </a:r>
            <a:r>
              <a:rPr lang="en-US" sz="1200">
                <a:solidFill>
                  <a:schemeClr val="bg1"/>
                </a:solidFill>
                <a:hlinkClick r:id="rId4">
                  <a:extLst>
                    <a:ext uri="{A12FA001-AC4F-418D-AE19-62706E023703}">
                      <ahyp:hlinkClr xmlns:ahyp="http://schemas.microsoft.com/office/drawing/2018/hyperlinkcolor" val="tx"/>
                    </a:ext>
                  </a:extLst>
                </a:hlinkClick>
              </a:rPr>
              <a:t>Chase Field</a:t>
            </a:r>
            <a:r>
              <a:rPr lang="en-US" sz="1200">
                <a:solidFill>
                  <a:schemeClr val="bg1"/>
                </a:solidFill>
              </a:rPr>
              <a:t>, and the </a:t>
            </a:r>
            <a:r>
              <a:rPr lang="en-US" sz="1200">
                <a:solidFill>
                  <a:schemeClr val="bg1"/>
                </a:solidFill>
                <a:hlinkClick r:id="rId5">
                  <a:extLst>
                    <a:ext uri="{A12FA001-AC4F-418D-AE19-62706E023703}">
                      <ahyp:hlinkClr xmlns:ahyp="http://schemas.microsoft.com/office/drawing/2018/hyperlinkcolor" val="tx"/>
                    </a:ext>
                  </a:extLst>
                </a:hlinkClick>
              </a:rPr>
              <a:t>Alaska Airlines Arena.</a:t>
            </a:r>
            <a:endParaRPr lang="en-US" sz="1200">
              <a:solidFill>
                <a:schemeClr val="bg1"/>
              </a:solidFill>
            </a:endParaRPr>
          </a:p>
        </p:txBody>
      </p:sp>
      <p:pic>
        <p:nvPicPr>
          <p:cNvPr id="16" name="Picture 15" descr="Two cups on a table&#10;&#10;AI-generated content may be incorrect.">
            <a:extLst>
              <a:ext uri="{FF2B5EF4-FFF2-40B4-BE49-F238E27FC236}">
                <a16:creationId xmlns:a16="http://schemas.microsoft.com/office/drawing/2014/main" id="{9FB88C64-C5D7-CC61-1DF7-E52EC927E2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92" t="18696" r="3954" b="32852"/>
          <a:stretch/>
        </p:blipFill>
        <p:spPr>
          <a:xfrm>
            <a:off x="8232931" y="1686356"/>
            <a:ext cx="3651484" cy="1230464"/>
          </a:xfrm>
          <a:prstGeom prst="rect">
            <a:avLst/>
          </a:prstGeom>
        </p:spPr>
      </p:pic>
      <p:sp>
        <p:nvSpPr>
          <p:cNvPr id="8" name="Text Placeholder 4">
            <a:extLst>
              <a:ext uri="{FF2B5EF4-FFF2-40B4-BE49-F238E27FC236}">
                <a16:creationId xmlns:a16="http://schemas.microsoft.com/office/drawing/2014/main" id="{2260BA9E-7675-C108-079E-127027D47A37}"/>
              </a:ext>
            </a:extLst>
          </p:cNvPr>
          <p:cNvSpPr txBox="1">
            <a:spLocks/>
          </p:cNvSpPr>
          <p:nvPr/>
        </p:nvSpPr>
        <p:spPr>
          <a:xfrm>
            <a:off x="4268866" y="1219200"/>
            <a:ext cx="3657595" cy="4419600"/>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4C8EB"/>
                </a:solidFill>
              </a:rPr>
              <a:t>Turn-Key Solutions</a:t>
            </a:r>
          </a:p>
          <a:p>
            <a:pPr>
              <a:lnSpc>
                <a:spcPts val="1800"/>
              </a:lnSpc>
              <a:spcBef>
                <a:spcPts val="12000"/>
              </a:spcBef>
              <a:spcAft>
                <a:spcPts val="400"/>
              </a:spcAft>
            </a:pPr>
            <a:r>
              <a:rPr lang="en-US" sz="2000">
                <a:solidFill>
                  <a:srgbClr val="A4C8EB"/>
                </a:solidFill>
                <a:latin typeface="+mj-lt"/>
              </a:rPr>
              <a:t>SUSTAINABLE CUP SOLUTIONS</a:t>
            </a:r>
          </a:p>
          <a:p>
            <a:pPr marL="171450" indent="-171450">
              <a:spcBef>
                <a:spcPts val="400"/>
              </a:spcBef>
              <a:buFont typeface="Arial" panose="020B0604020202020204" pitchFamily="34" charset="0"/>
              <a:buChar char="•"/>
            </a:pPr>
            <a:r>
              <a:rPr lang="en-US" sz="1200">
                <a:solidFill>
                  <a:srgbClr val="F8F5F3"/>
                </a:solidFill>
              </a:rPr>
              <a:t>We offer easy-to-implement </a:t>
            </a:r>
            <a:br>
              <a:rPr lang="en-US" sz="1200">
                <a:solidFill>
                  <a:srgbClr val="F8F5F3"/>
                </a:solidFill>
              </a:rPr>
            </a:br>
            <a:r>
              <a:rPr lang="en-US" sz="1200">
                <a:solidFill>
                  <a:srgbClr val="F8F5F3"/>
                </a:solidFill>
              </a:rPr>
              <a:t>solutions to help our restaurant </a:t>
            </a:r>
            <a:br>
              <a:rPr lang="en-US" sz="1200">
                <a:solidFill>
                  <a:srgbClr val="F8F5F3"/>
                </a:solidFill>
              </a:rPr>
            </a:br>
            <a:r>
              <a:rPr lang="en-US" sz="1200">
                <a:solidFill>
                  <a:srgbClr val="F8F5F3"/>
                </a:solidFill>
              </a:rPr>
              <a:t>customers make sustainable choices </a:t>
            </a:r>
            <a:br>
              <a:rPr lang="en-US" sz="1200">
                <a:solidFill>
                  <a:srgbClr val="F8F5F3"/>
                </a:solidFill>
              </a:rPr>
            </a:br>
            <a:r>
              <a:rPr lang="en-US" sz="1200">
                <a:solidFill>
                  <a:srgbClr val="F8F5F3"/>
                </a:solidFill>
              </a:rPr>
              <a:t>for fountain beverage cups.</a:t>
            </a:r>
          </a:p>
          <a:p>
            <a:pPr marL="171450" indent="-171450">
              <a:spcBef>
                <a:spcPts val="400"/>
              </a:spcBef>
              <a:buFont typeface="Arial" panose="020B0604020202020204" pitchFamily="34" charset="0"/>
              <a:buChar char="•"/>
            </a:pPr>
            <a:r>
              <a:rPr lang="en-US" sz="1200">
                <a:solidFill>
                  <a:schemeClr val="bg1"/>
                </a:solidFill>
                <a:hlinkClick r:id="rId7">
                  <a:extLst>
                    <a:ext uri="{A12FA001-AC4F-418D-AE19-62706E023703}">
                      <ahyp:hlinkClr xmlns:ahyp="http://schemas.microsoft.com/office/drawing/2018/hyperlinkcolor" val="tx"/>
                    </a:ext>
                  </a:extLst>
                </a:hlinkClick>
              </a:rPr>
              <a:t>Cups for Tomorrow </a:t>
            </a:r>
            <a:r>
              <a:rPr lang="en-US" sz="1200">
                <a:solidFill>
                  <a:schemeClr val="bg1"/>
                </a:solidFill>
              </a:rPr>
              <a:t>includes </a:t>
            </a:r>
            <a:r>
              <a:rPr lang="en-US" sz="1200">
                <a:solidFill>
                  <a:srgbClr val="F8F5F3"/>
                </a:solidFill>
              </a:rPr>
              <a:t>cup options, plus FREE customer resources: </a:t>
            </a:r>
          </a:p>
          <a:p>
            <a:pPr marL="171450" indent="-171450">
              <a:spcBef>
                <a:spcPts val="400"/>
              </a:spcBef>
              <a:buFont typeface="Arial" panose="020B0604020202020204" pitchFamily="34" charset="0"/>
              <a:buChar char="•"/>
            </a:pPr>
            <a:r>
              <a:rPr lang="en-US" sz="1200">
                <a:solidFill>
                  <a:srgbClr val="F8F5F3"/>
                </a:solidFill>
              </a:rPr>
              <a:t>Cost savings calculator</a:t>
            </a:r>
          </a:p>
          <a:p>
            <a:pPr marL="171450" indent="-171450">
              <a:spcBef>
                <a:spcPts val="400"/>
              </a:spcBef>
              <a:buFont typeface="Arial" panose="020B0604020202020204" pitchFamily="34" charset="0"/>
              <a:buChar char="•"/>
            </a:pPr>
            <a:r>
              <a:rPr lang="en-US" sz="1200">
                <a:solidFill>
                  <a:srgbClr val="F8F5F3"/>
                </a:solidFill>
              </a:rPr>
              <a:t>Toolkit with step-by-step guidance for making the switch</a:t>
            </a:r>
          </a:p>
          <a:p>
            <a:pPr marL="171450" indent="-171450">
              <a:spcBef>
                <a:spcPts val="400"/>
              </a:spcBef>
              <a:buFont typeface="Arial" panose="020B0604020202020204" pitchFamily="34" charset="0"/>
              <a:buChar char="•"/>
            </a:pPr>
            <a:r>
              <a:rPr lang="en-US" sz="1200">
                <a:solidFill>
                  <a:srgbClr val="F8F5F3"/>
                </a:solidFill>
              </a:rPr>
              <a:t>Free downloadable signage </a:t>
            </a:r>
          </a:p>
        </p:txBody>
      </p:sp>
      <p:pic>
        <p:nvPicPr>
          <p:cNvPr id="15" name="Picture 14">
            <a:extLst>
              <a:ext uri="{FF2B5EF4-FFF2-40B4-BE49-F238E27FC236}">
                <a16:creationId xmlns:a16="http://schemas.microsoft.com/office/drawing/2014/main" id="{BC66BF8B-61D9-A7C9-DA02-682831501C1C}"/>
              </a:ext>
            </a:extLst>
          </p:cNvPr>
          <p:cNvPicPr>
            <a:picLocks noChangeAspect="1"/>
          </p:cNvPicPr>
          <p:nvPr/>
        </p:nvPicPr>
        <p:blipFill rotWithShape="1">
          <a:blip r:embed="rId8">
            <a:extLst>
              <a:ext uri="{28A0092B-C50C-407E-A947-70E740481C1C}">
                <a14:useLocalDpi xmlns:a14="http://schemas.microsoft.com/office/drawing/2010/main"/>
              </a:ext>
            </a:extLst>
          </a:blip>
          <a:srcRect l="7501" t="7885" r="6634" b="48357"/>
          <a:stretch/>
        </p:blipFill>
        <p:spPr>
          <a:xfrm>
            <a:off x="4268867" y="1686355"/>
            <a:ext cx="3657594" cy="1230464"/>
          </a:xfrm>
          <a:prstGeom prst="rect">
            <a:avLst/>
          </a:prstGeom>
        </p:spPr>
      </p:pic>
      <p:sp>
        <p:nvSpPr>
          <p:cNvPr id="2" name="Title 27">
            <a:extLst>
              <a:ext uri="{FF2B5EF4-FFF2-40B4-BE49-F238E27FC236}">
                <a16:creationId xmlns:a16="http://schemas.microsoft.com/office/drawing/2014/main" id="{F5BFC07E-47AF-6465-783D-5E6A0F6D261D}"/>
              </a:ext>
            </a:extLst>
          </p:cNvPr>
          <p:cNvSpPr txBox="1">
            <a:spLocks/>
          </p:cNvSpPr>
          <p:nvPr/>
        </p:nvSpPr>
        <p:spPr>
          <a:xfrm>
            <a:off x="304799" y="313111"/>
            <a:ext cx="10714300"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A4C8EB"/>
                </a:solidFill>
              </a:rPr>
              <a:t>Our reusable cup strategy  has three key levers</a:t>
            </a:r>
          </a:p>
        </p:txBody>
      </p:sp>
      <p:sp>
        <p:nvSpPr>
          <p:cNvPr id="3" name="Text Placeholder 4">
            <a:extLst>
              <a:ext uri="{FF2B5EF4-FFF2-40B4-BE49-F238E27FC236}">
                <a16:creationId xmlns:a16="http://schemas.microsoft.com/office/drawing/2014/main" id="{45B3DA82-3D10-AC0F-EB02-B0E43E8266DD}"/>
              </a:ext>
            </a:extLst>
          </p:cNvPr>
          <p:cNvSpPr txBox="1">
            <a:spLocks/>
          </p:cNvSpPr>
          <p:nvPr/>
        </p:nvSpPr>
        <p:spPr>
          <a:xfrm>
            <a:off x="304800" y="1219199"/>
            <a:ext cx="3657595" cy="4506097"/>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4C8EB"/>
                </a:solidFill>
              </a:rPr>
              <a:t>Industry Partnerships</a:t>
            </a:r>
          </a:p>
          <a:p>
            <a:pPr>
              <a:lnSpc>
                <a:spcPts val="1800"/>
              </a:lnSpc>
              <a:spcBef>
                <a:spcPts val="12000"/>
              </a:spcBef>
              <a:spcAft>
                <a:spcPts val="400"/>
              </a:spcAft>
            </a:pPr>
            <a:r>
              <a:rPr lang="en-US" sz="2000">
                <a:solidFill>
                  <a:srgbClr val="A4C8EB"/>
                </a:solidFill>
                <a:latin typeface="+mj-lt"/>
              </a:rPr>
              <a:t>VALUE CHAIN-WIDE COLLABORATION</a:t>
            </a:r>
          </a:p>
          <a:p>
            <a:pPr marL="171450" indent="-171450">
              <a:spcBef>
                <a:spcPts val="400"/>
              </a:spcBef>
              <a:buFont typeface="Arial" panose="020B0604020202020204" pitchFamily="34" charset="0"/>
              <a:buChar char="•"/>
            </a:pPr>
            <a:r>
              <a:rPr lang="en-US" sz="1200">
                <a:solidFill>
                  <a:srgbClr val="F8F5F3"/>
                </a:solidFill>
              </a:rPr>
              <a:t>We participate in industry collaborations to identify and scale circular-solutions that can lead to systemic transformation.</a:t>
            </a:r>
          </a:p>
          <a:p>
            <a:pPr marL="171450" indent="-171450">
              <a:spcBef>
                <a:spcPts val="400"/>
              </a:spcBef>
              <a:buFont typeface="Arial" panose="020B0604020202020204" pitchFamily="34" charset="0"/>
              <a:buChar char="•"/>
            </a:pPr>
            <a:r>
              <a:rPr lang="en-US" sz="1200">
                <a:solidFill>
                  <a:srgbClr val="F8F5F3"/>
                </a:solidFill>
              </a:rPr>
              <a:t>Through the NextGen Consortium, we advance innovative projects with partners and our customers. </a:t>
            </a:r>
          </a:p>
          <a:p>
            <a:pPr marL="171450" indent="-171450">
              <a:spcBef>
                <a:spcPts val="400"/>
              </a:spcBef>
              <a:buFont typeface="Arial" panose="020B0604020202020204" pitchFamily="34" charset="0"/>
              <a:buChar char="•"/>
            </a:pPr>
            <a:r>
              <a:rPr lang="en-US" sz="1200">
                <a:solidFill>
                  <a:srgbClr val="F8F5F3"/>
                </a:solidFill>
              </a:rPr>
              <a:t>The Consortium is currently scoping a 2026 citywide multi-channel reusable cup pilot in California with opportunities to participate. </a:t>
            </a:r>
          </a:p>
        </p:txBody>
      </p:sp>
      <p:sp>
        <p:nvSpPr>
          <p:cNvPr id="12" name="Round Same Side Corner Rectangle 11">
            <a:extLst>
              <a:ext uri="{FF2B5EF4-FFF2-40B4-BE49-F238E27FC236}">
                <a16:creationId xmlns:a16="http://schemas.microsoft.com/office/drawing/2014/main" id="{3E5EEA62-47B1-8BAB-2CF5-9C85C7C68F1D}"/>
              </a:ext>
            </a:extLst>
          </p:cNvPr>
          <p:cNvSpPr/>
          <p:nvPr/>
        </p:nvSpPr>
        <p:spPr>
          <a:xfrm>
            <a:off x="304250" y="5638800"/>
            <a:ext cx="3658146" cy="542081"/>
          </a:xfrm>
          <a:prstGeom prst="round2SameRect">
            <a:avLst>
              <a:gd name="adj1" fmla="val 0"/>
              <a:gd name="adj2" fmla="val 12154"/>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10430D"/>
                </a:solidFill>
              </a:rPr>
              <a:t>Participation details &amp; contact info available on the Closed Loop Partners </a:t>
            </a:r>
            <a:r>
              <a:rPr lang="en-US" sz="1200">
                <a:solidFill>
                  <a:srgbClr val="10430D"/>
                </a:solidFill>
                <a:hlinkClick r:id="rId9">
                  <a:extLst>
                    <a:ext uri="{A12FA001-AC4F-418D-AE19-62706E023703}">
                      <ahyp:hlinkClr xmlns:ahyp="http://schemas.microsoft.com/office/drawing/2018/hyperlinkcolor" val="tx"/>
                    </a:ext>
                  </a:extLst>
                </a:hlinkClick>
              </a:rPr>
              <a:t>website</a:t>
            </a:r>
            <a:r>
              <a:rPr lang="en-US" sz="1200">
                <a:solidFill>
                  <a:srgbClr val="10430D"/>
                </a:solidFill>
              </a:rPr>
              <a:t>.</a:t>
            </a:r>
          </a:p>
        </p:txBody>
      </p:sp>
      <p:sp>
        <p:nvSpPr>
          <p:cNvPr id="13" name="Round Same Side Corner Rectangle 12">
            <a:extLst>
              <a:ext uri="{FF2B5EF4-FFF2-40B4-BE49-F238E27FC236}">
                <a16:creationId xmlns:a16="http://schemas.microsoft.com/office/drawing/2014/main" id="{1B4CF2A0-FDE6-AE8A-005C-DF9CA08F8C5E}"/>
              </a:ext>
            </a:extLst>
          </p:cNvPr>
          <p:cNvSpPr/>
          <p:nvPr/>
        </p:nvSpPr>
        <p:spPr>
          <a:xfrm>
            <a:off x="8226274" y="5638800"/>
            <a:ext cx="3658146" cy="542081"/>
          </a:xfrm>
          <a:prstGeom prst="round2SameRect">
            <a:avLst>
              <a:gd name="adj1" fmla="val 0"/>
              <a:gd name="adj2" fmla="val 12154"/>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10430D"/>
                </a:solidFill>
              </a:rPr>
              <a:t>For more information reach out to </a:t>
            </a:r>
            <a:br>
              <a:rPr lang="en-US" sz="1200">
                <a:solidFill>
                  <a:srgbClr val="10430D"/>
                </a:solidFill>
              </a:rPr>
            </a:br>
            <a:r>
              <a:rPr lang="en-US" sz="1200">
                <a:solidFill>
                  <a:srgbClr val="10430D"/>
                </a:solidFill>
              </a:rPr>
              <a:t>your PepsiCo Account Manager!</a:t>
            </a:r>
          </a:p>
        </p:txBody>
      </p:sp>
      <p:pic>
        <p:nvPicPr>
          <p:cNvPr id="14" name="Picture 13">
            <a:extLst>
              <a:ext uri="{FF2B5EF4-FFF2-40B4-BE49-F238E27FC236}">
                <a16:creationId xmlns:a16="http://schemas.microsoft.com/office/drawing/2014/main" id="{8E227057-8FE3-44C1-9400-A72D5254E48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20040" b="29369"/>
          <a:stretch/>
        </p:blipFill>
        <p:spPr>
          <a:xfrm>
            <a:off x="304250" y="1686355"/>
            <a:ext cx="3658145" cy="1230465"/>
          </a:xfrm>
          <a:prstGeom prst="rect">
            <a:avLst/>
          </a:prstGeom>
        </p:spPr>
      </p:pic>
      <p:pic>
        <p:nvPicPr>
          <p:cNvPr id="4" name="Picture 3">
            <a:extLst>
              <a:ext uri="{FF2B5EF4-FFF2-40B4-BE49-F238E27FC236}">
                <a16:creationId xmlns:a16="http://schemas.microsoft.com/office/drawing/2014/main" id="{FA294D62-91E6-E666-7C54-6EDE18A2C55F}"/>
              </a:ext>
            </a:extLst>
          </p:cNvPr>
          <p:cNvPicPr>
            <a:picLocks noChangeAspect="1"/>
          </p:cNvPicPr>
          <p:nvPr/>
        </p:nvPicPr>
        <p:blipFill>
          <a:blip r:embed="rId11"/>
          <a:stretch>
            <a:fillRect/>
          </a:stretch>
        </p:blipFill>
        <p:spPr>
          <a:xfrm>
            <a:off x="3020641" y="5810250"/>
            <a:ext cx="2304101" cy="1047750"/>
          </a:xfrm>
          <a:prstGeom prst="rect">
            <a:avLst/>
          </a:prstGeom>
        </p:spPr>
      </p:pic>
      <p:pic>
        <p:nvPicPr>
          <p:cNvPr id="5" name="Picture 4">
            <a:extLst>
              <a:ext uri="{FF2B5EF4-FFF2-40B4-BE49-F238E27FC236}">
                <a16:creationId xmlns:a16="http://schemas.microsoft.com/office/drawing/2014/main" id="{6B2BF17E-5956-6A3C-3474-257402882015}"/>
              </a:ext>
            </a:extLst>
          </p:cNvPr>
          <p:cNvPicPr>
            <a:picLocks noChangeAspect="1"/>
          </p:cNvPicPr>
          <p:nvPr/>
        </p:nvPicPr>
        <p:blipFill>
          <a:blip r:embed="rId11"/>
          <a:stretch>
            <a:fillRect/>
          </a:stretch>
        </p:blipFill>
        <p:spPr>
          <a:xfrm rot="10800000">
            <a:off x="10192304" y="0"/>
            <a:ext cx="1999696" cy="909327"/>
          </a:xfrm>
          <a:prstGeom prst="rect">
            <a:avLst/>
          </a:prstGeom>
        </p:spPr>
      </p:pic>
    </p:spTree>
    <p:extLst>
      <p:ext uri="{BB962C8B-B14F-4D97-AF65-F5344CB8AC3E}">
        <p14:creationId xmlns:p14="http://schemas.microsoft.com/office/powerpoint/2010/main" val="14750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45B3DA82-3D10-AC0F-EB02-B0E43E8266DD}"/>
              </a:ext>
            </a:extLst>
          </p:cNvPr>
          <p:cNvSpPr txBox="1">
            <a:spLocks/>
          </p:cNvSpPr>
          <p:nvPr/>
        </p:nvSpPr>
        <p:spPr>
          <a:xfrm>
            <a:off x="304800" y="1219200"/>
            <a:ext cx="3657595" cy="4419600"/>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4C8EB"/>
                </a:solidFill>
              </a:rPr>
              <a:t>      Industry Partnerships</a:t>
            </a: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r>
              <a:rPr lang="en-US" sz="2000">
                <a:solidFill>
                  <a:srgbClr val="A4C8EB"/>
                </a:solidFill>
                <a:latin typeface="+mj-lt"/>
              </a:rPr>
              <a:t>VALUE CHAIN-WIDE COLLABORATION</a:t>
            </a:r>
          </a:p>
          <a:p>
            <a:pPr>
              <a:spcBef>
                <a:spcPts val="400"/>
              </a:spcBef>
            </a:pPr>
            <a:r>
              <a:rPr lang="en-US" sz="1400">
                <a:solidFill>
                  <a:srgbClr val="F8F5F3"/>
                </a:solidFill>
              </a:rPr>
              <a:t>We participate in industry consortium alongside our customers to identify and scale circular-solutions that can lead to systemic transformation</a:t>
            </a:r>
          </a:p>
        </p:txBody>
      </p:sp>
      <p:pic>
        <p:nvPicPr>
          <p:cNvPr id="14" name="Picture 13">
            <a:extLst>
              <a:ext uri="{FF2B5EF4-FFF2-40B4-BE49-F238E27FC236}">
                <a16:creationId xmlns:a16="http://schemas.microsoft.com/office/drawing/2014/main" id="{8E227057-8FE3-44C1-9400-A72D5254E4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610" b="3595"/>
          <a:stretch/>
        </p:blipFill>
        <p:spPr>
          <a:xfrm>
            <a:off x="304524" y="1686355"/>
            <a:ext cx="3658145" cy="1940765"/>
          </a:xfrm>
          <a:prstGeom prst="rect">
            <a:avLst/>
          </a:prstGeom>
        </p:spPr>
      </p:pic>
      <p:sp>
        <p:nvSpPr>
          <p:cNvPr id="10" name="Text Placeholder 4">
            <a:extLst>
              <a:ext uri="{FF2B5EF4-FFF2-40B4-BE49-F238E27FC236}">
                <a16:creationId xmlns:a16="http://schemas.microsoft.com/office/drawing/2014/main" id="{534D84BC-A193-5E0B-AF42-BD3C7F69E8EC}"/>
              </a:ext>
            </a:extLst>
          </p:cNvPr>
          <p:cNvSpPr txBox="1">
            <a:spLocks/>
          </p:cNvSpPr>
          <p:nvPr/>
        </p:nvSpPr>
        <p:spPr>
          <a:xfrm>
            <a:off x="8230156" y="1219200"/>
            <a:ext cx="3657595" cy="4419600"/>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4C8EB"/>
                </a:solidFill>
              </a:rPr>
              <a:t>      Customer Partnerships</a:t>
            </a: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r>
              <a:rPr lang="en-US" sz="2000">
                <a:solidFill>
                  <a:srgbClr val="A4C8EB"/>
                </a:solidFill>
                <a:latin typeface="+mj-lt"/>
              </a:rPr>
              <a:t>CUSTOMER PARTNERSHIPS </a:t>
            </a:r>
            <a:br>
              <a:rPr lang="en-US" sz="2000">
                <a:solidFill>
                  <a:srgbClr val="A4C8EB"/>
                </a:solidFill>
                <a:latin typeface="+mj-lt"/>
              </a:rPr>
            </a:br>
            <a:r>
              <a:rPr lang="en-US" sz="2000">
                <a:solidFill>
                  <a:srgbClr val="A4C8EB"/>
                </a:solidFill>
                <a:latin typeface="+mj-lt"/>
              </a:rPr>
              <a:t>TO TEST AND SCALE REUSE</a:t>
            </a:r>
          </a:p>
          <a:p>
            <a:pPr>
              <a:spcBef>
                <a:spcPts val="400"/>
              </a:spcBef>
            </a:pPr>
            <a:r>
              <a:rPr lang="en-US" sz="1400">
                <a:solidFill>
                  <a:srgbClr val="F8F5F3"/>
                </a:solidFill>
              </a:rPr>
              <a:t>We partner on reusable cup pilot programs with our customers to help them achieve their sustainability goals and gather learnings that can help scale reuse systems</a:t>
            </a:r>
            <a:endParaRPr lang="en-US" sz="1400">
              <a:solidFill>
                <a:schemeClr val="bg1"/>
              </a:solidFill>
            </a:endParaRPr>
          </a:p>
        </p:txBody>
      </p:sp>
      <p:pic>
        <p:nvPicPr>
          <p:cNvPr id="16" name="Picture 15" descr="Two cups on a table&#10;&#10;AI-generated content may be incorrect.">
            <a:extLst>
              <a:ext uri="{FF2B5EF4-FFF2-40B4-BE49-F238E27FC236}">
                <a16:creationId xmlns:a16="http://schemas.microsoft.com/office/drawing/2014/main" id="{9FB88C64-C5D7-CC61-1DF7-E52EC927E2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2" t="18696" r="3954" b="4882"/>
          <a:stretch/>
        </p:blipFill>
        <p:spPr>
          <a:xfrm>
            <a:off x="8232931" y="1686355"/>
            <a:ext cx="3651484" cy="1940763"/>
          </a:xfrm>
          <a:prstGeom prst="rect">
            <a:avLst/>
          </a:prstGeom>
        </p:spPr>
      </p:pic>
      <p:sp>
        <p:nvSpPr>
          <p:cNvPr id="8" name="Text Placeholder 4">
            <a:extLst>
              <a:ext uri="{FF2B5EF4-FFF2-40B4-BE49-F238E27FC236}">
                <a16:creationId xmlns:a16="http://schemas.microsoft.com/office/drawing/2014/main" id="{2260BA9E-7675-C108-079E-127027D47A37}"/>
              </a:ext>
            </a:extLst>
          </p:cNvPr>
          <p:cNvSpPr txBox="1">
            <a:spLocks/>
          </p:cNvSpPr>
          <p:nvPr/>
        </p:nvSpPr>
        <p:spPr>
          <a:xfrm>
            <a:off x="4268866" y="1219200"/>
            <a:ext cx="3657595" cy="4419600"/>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4C8EB"/>
                </a:solidFill>
              </a:rPr>
              <a:t>      Turn-Key Solutions</a:t>
            </a: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endParaRPr lang="en-US" sz="2000">
              <a:solidFill>
                <a:srgbClr val="A4C8EB"/>
              </a:solidFill>
              <a:latin typeface="+mj-lt"/>
            </a:endParaRPr>
          </a:p>
          <a:p>
            <a:pPr>
              <a:lnSpc>
                <a:spcPts val="1800"/>
              </a:lnSpc>
              <a:spcBef>
                <a:spcPts val="0"/>
              </a:spcBef>
              <a:spcAft>
                <a:spcPts val="400"/>
              </a:spcAft>
            </a:pPr>
            <a:r>
              <a:rPr lang="en-US" sz="2000">
                <a:solidFill>
                  <a:srgbClr val="A4C8EB"/>
                </a:solidFill>
                <a:latin typeface="+mj-lt"/>
              </a:rPr>
              <a:t>SUSTAINABLE CUP </a:t>
            </a:r>
            <a:br>
              <a:rPr lang="en-US" sz="2000">
                <a:solidFill>
                  <a:srgbClr val="A4C8EB"/>
                </a:solidFill>
                <a:latin typeface="+mj-lt"/>
              </a:rPr>
            </a:br>
            <a:r>
              <a:rPr lang="en-US" sz="2000">
                <a:solidFill>
                  <a:srgbClr val="A4C8EB"/>
                </a:solidFill>
                <a:latin typeface="+mj-lt"/>
              </a:rPr>
              <a:t>SOLUTIONS</a:t>
            </a:r>
          </a:p>
          <a:p>
            <a:pPr>
              <a:spcBef>
                <a:spcPts val="400"/>
              </a:spcBef>
            </a:pPr>
            <a:r>
              <a:rPr lang="en-US" sz="1400">
                <a:solidFill>
                  <a:srgbClr val="F8F5F3"/>
                </a:solidFill>
              </a:rPr>
              <a:t>We offer easy-to-implement solutions to help our customers make sustainable choices for fountain beverage cups</a:t>
            </a:r>
          </a:p>
        </p:txBody>
      </p:sp>
      <p:pic>
        <p:nvPicPr>
          <p:cNvPr id="15" name="Picture 14">
            <a:extLst>
              <a:ext uri="{FF2B5EF4-FFF2-40B4-BE49-F238E27FC236}">
                <a16:creationId xmlns:a16="http://schemas.microsoft.com/office/drawing/2014/main" id="{BC66BF8B-61D9-A7C9-DA02-682831501C1C}"/>
              </a:ext>
            </a:extLst>
          </p:cNvPr>
          <p:cNvPicPr>
            <a:picLocks noChangeAspect="1"/>
          </p:cNvPicPr>
          <p:nvPr/>
        </p:nvPicPr>
        <p:blipFill rotWithShape="1">
          <a:blip r:embed="rId5">
            <a:extLst>
              <a:ext uri="{28A0092B-C50C-407E-A947-70E740481C1C}">
                <a14:useLocalDpi xmlns:a14="http://schemas.microsoft.com/office/drawing/2010/main"/>
              </a:ext>
            </a:extLst>
          </a:blip>
          <a:srcRect l="7501" t="7885" r="6634" b="23097"/>
          <a:stretch/>
        </p:blipFill>
        <p:spPr>
          <a:xfrm>
            <a:off x="4268867" y="1686354"/>
            <a:ext cx="3657594" cy="1940765"/>
          </a:xfrm>
          <a:prstGeom prst="rect">
            <a:avLst/>
          </a:prstGeom>
        </p:spPr>
      </p:pic>
      <p:sp>
        <p:nvSpPr>
          <p:cNvPr id="2" name="Title 27">
            <a:extLst>
              <a:ext uri="{FF2B5EF4-FFF2-40B4-BE49-F238E27FC236}">
                <a16:creationId xmlns:a16="http://schemas.microsoft.com/office/drawing/2014/main" id="{F5BFC07E-47AF-6465-783D-5E6A0F6D261D}"/>
              </a:ext>
            </a:extLst>
          </p:cNvPr>
          <p:cNvSpPr txBox="1">
            <a:spLocks/>
          </p:cNvSpPr>
          <p:nvPr/>
        </p:nvSpPr>
        <p:spPr>
          <a:xfrm>
            <a:off x="304799" y="313111"/>
            <a:ext cx="10714300"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A4C8EB"/>
                </a:solidFill>
              </a:rPr>
              <a:t>Our reusable cup strategy has three key levers</a:t>
            </a:r>
          </a:p>
        </p:txBody>
      </p:sp>
      <p:sp>
        <p:nvSpPr>
          <p:cNvPr id="5" name="Oval 4">
            <a:extLst>
              <a:ext uri="{FF2B5EF4-FFF2-40B4-BE49-F238E27FC236}">
                <a16:creationId xmlns:a16="http://schemas.microsoft.com/office/drawing/2014/main" id="{4257F63D-C071-6422-9026-B094FAED466D}"/>
              </a:ext>
            </a:extLst>
          </p:cNvPr>
          <p:cNvSpPr/>
          <p:nvPr/>
        </p:nvSpPr>
        <p:spPr>
          <a:xfrm>
            <a:off x="400119" y="1305845"/>
            <a:ext cx="293866" cy="293866"/>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3459"/>
                </a:solidFill>
                <a:latin typeface="+mj-lt"/>
              </a:rPr>
              <a:t>1</a:t>
            </a:r>
          </a:p>
        </p:txBody>
      </p:sp>
      <p:sp>
        <p:nvSpPr>
          <p:cNvPr id="6" name="Oval 5">
            <a:extLst>
              <a:ext uri="{FF2B5EF4-FFF2-40B4-BE49-F238E27FC236}">
                <a16:creationId xmlns:a16="http://schemas.microsoft.com/office/drawing/2014/main" id="{4099FD41-0F44-F1D2-8B1F-2CB4F2016D08}"/>
              </a:ext>
            </a:extLst>
          </p:cNvPr>
          <p:cNvSpPr/>
          <p:nvPr/>
        </p:nvSpPr>
        <p:spPr>
          <a:xfrm>
            <a:off x="4364696" y="1305845"/>
            <a:ext cx="293866" cy="293866"/>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3459"/>
                </a:solidFill>
                <a:latin typeface="+mj-lt"/>
              </a:rPr>
              <a:t>2</a:t>
            </a:r>
          </a:p>
        </p:txBody>
      </p:sp>
      <p:sp>
        <p:nvSpPr>
          <p:cNvPr id="7" name="Oval 6">
            <a:extLst>
              <a:ext uri="{FF2B5EF4-FFF2-40B4-BE49-F238E27FC236}">
                <a16:creationId xmlns:a16="http://schemas.microsoft.com/office/drawing/2014/main" id="{2C8E03E5-7997-1097-39BF-0229301FEFCC}"/>
              </a:ext>
            </a:extLst>
          </p:cNvPr>
          <p:cNvSpPr/>
          <p:nvPr/>
        </p:nvSpPr>
        <p:spPr>
          <a:xfrm>
            <a:off x="8316209" y="1305845"/>
            <a:ext cx="293866" cy="293866"/>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3459"/>
                </a:solidFill>
                <a:latin typeface="+mj-lt"/>
              </a:rPr>
              <a:t>3</a:t>
            </a:r>
          </a:p>
        </p:txBody>
      </p:sp>
      <p:pic>
        <p:nvPicPr>
          <p:cNvPr id="4" name="Picture 3">
            <a:extLst>
              <a:ext uri="{FF2B5EF4-FFF2-40B4-BE49-F238E27FC236}">
                <a16:creationId xmlns:a16="http://schemas.microsoft.com/office/drawing/2014/main" id="{4B0F7B40-AB57-B4E2-02E3-3ADB8D659F6D}"/>
              </a:ext>
            </a:extLst>
          </p:cNvPr>
          <p:cNvPicPr>
            <a:picLocks noChangeAspect="1"/>
          </p:cNvPicPr>
          <p:nvPr/>
        </p:nvPicPr>
        <p:blipFill>
          <a:blip r:embed="rId6"/>
          <a:stretch>
            <a:fillRect/>
          </a:stretch>
        </p:blipFill>
        <p:spPr>
          <a:xfrm>
            <a:off x="1972891" y="5810250"/>
            <a:ext cx="2304101" cy="1047750"/>
          </a:xfrm>
          <a:prstGeom prst="rect">
            <a:avLst/>
          </a:prstGeom>
        </p:spPr>
      </p:pic>
      <p:pic>
        <p:nvPicPr>
          <p:cNvPr id="9" name="Picture 8">
            <a:extLst>
              <a:ext uri="{FF2B5EF4-FFF2-40B4-BE49-F238E27FC236}">
                <a16:creationId xmlns:a16="http://schemas.microsoft.com/office/drawing/2014/main" id="{ABCCE30B-1650-EBEE-9283-E9897F6E4E21}"/>
              </a:ext>
            </a:extLst>
          </p:cNvPr>
          <p:cNvPicPr>
            <a:picLocks noChangeAspect="1"/>
          </p:cNvPicPr>
          <p:nvPr/>
        </p:nvPicPr>
        <p:blipFill>
          <a:blip r:embed="rId6"/>
          <a:stretch>
            <a:fillRect/>
          </a:stretch>
        </p:blipFill>
        <p:spPr>
          <a:xfrm rot="10800000">
            <a:off x="10058673" y="0"/>
            <a:ext cx="1999696" cy="909327"/>
          </a:xfrm>
          <a:prstGeom prst="rect">
            <a:avLst/>
          </a:prstGeom>
        </p:spPr>
      </p:pic>
    </p:spTree>
    <p:extLst>
      <p:ext uri="{BB962C8B-B14F-4D97-AF65-F5344CB8AC3E}">
        <p14:creationId xmlns:p14="http://schemas.microsoft.com/office/powerpoint/2010/main" val="1304635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35698"/>
        </a:solidFill>
        <a:effectLst/>
      </p:bgPr>
    </p:bg>
    <p:spTree>
      <p:nvGrpSpPr>
        <p:cNvPr id="1" name=""/>
        <p:cNvGrpSpPr/>
        <p:nvPr/>
      </p:nvGrpSpPr>
      <p:grpSpPr>
        <a:xfrm>
          <a:off x="0" y="0"/>
          <a:ext cx="0" cy="0"/>
          <a:chOff x="0" y="0"/>
          <a:chExt cx="0" cy="0"/>
        </a:xfrm>
      </p:grpSpPr>
      <p:pic>
        <p:nvPicPr>
          <p:cNvPr id="19" name="Picture 18" descr="A billboard with a couple cups of beverage&#10;&#10;AI-generated content may be incorrect.">
            <a:extLst>
              <a:ext uri="{FF2B5EF4-FFF2-40B4-BE49-F238E27FC236}">
                <a16:creationId xmlns:a16="http://schemas.microsoft.com/office/drawing/2014/main" id="{375E77E6-F699-E73D-73E9-2D515A5D5B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777" b="105"/>
          <a:stretch/>
        </p:blipFill>
        <p:spPr>
          <a:xfrm>
            <a:off x="304784" y="3376296"/>
            <a:ext cx="3332496" cy="2903220"/>
          </a:xfrm>
          <a:prstGeom prst="roundRect">
            <a:avLst>
              <a:gd name="adj" fmla="val 2669"/>
            </a:avLst>
          </a:prstGeom>
        </p:spPr>
      </p:pic>
      <p:pic>
        <p:nvPicPr>
          <p:cNvPr id="17" name="Picture 16">
            <a:extLst>
              <a:ext uri="{FF2B5EF4-FFF2-40B4-BE49-F238E27FC236}">
                <a16:creationId xmlns:a16="http://schemas.microsoft.com/office/drawing/2014/main" id="{2613419D-9B49-7C9B-3B2D-3AA1F86F29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66" t="15192" r="1" b="9759"/>
          <a:stretch/>
        </p:blipFill>
        <p:spPr>
          <a:xfrm>
            <a:off x="304784" y="297815"/>
            <a:ext cx="5791205" cy="2903220"/>
          </a:xfrm>
          <a:prstGeom prst="roundRect">
            <a:avLst>
              <a:gd name="adj" fmla="val 2669"/>
            </a:avLst>
          </a:prstGeom>
          <a:ln w="19050">
            <a:noFill/>
          </a:ln>
        </p:spPr>
      </p:pic>
      <p:pic>
        <p:nvPicPr>
          <p:cNvPr id="18" name="Picture 17" descr="A purple and white rectangle container with a purple cup next to it&#10;&#10;AI-generated content may be incorrect.">
            <a:extLst>
              <a:ext uri="{FF2B5EF4-FFF2-40B4-BE49-F238E27FC236}">
                <a16:creationId xmlns:a16="http://schemas.microsoft.com/office/drawing/2014/main" id="{38E6293D-F041-C94A-3F7D-8E2FE4112D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50629" y="3377248"/>
            <a:ext cx="2245360" cy="2905760"/>
          </a:xfrm>
          <a:prstGeom prst="roundRect">
            <a:avLst>
              <a:gd name="adj" fmla="val 3545"/>
            </a:avLst>
          </a:prstGeom>
        </p:spPr>
      </p:pic>
      <p:sp>
        <p:nvSpPr>
          <p:cNvPr id="23" name="Title 27">
            <a:extLst>
              <a:ext uri="{FF2B5EF4-FFF2-40B4-BE49-F238E27FC236}">
                <a16:creationId xmlns:a16="http://schemas.microsoft.com/office/drawing/2014/main" id="{117590E6-A4EE-3ED0-0FD5-1DB784F94F54}"/>
              </a:ext>
            </a:extLst>
          </p:cNvPr>
          <p:cNvSpPr txBox="1">
            <a:spLocks/>
          </p:cNvSpPr>
          <p:nvPr/>
        </p:nvSpPr>
        <p:spPr>
          <a:xfrm>
            <a:off x="6400795" y="313111"/>
            <a:ext cx="3235843"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3680CF"/>
                </a:solidFill>
              </a:rPr>
              <a:t>1. INDUSTRY PARTNERSHIPS</a:t>
            </a:r>
          </a:p>
          <a:p>
            <a:pPr>
              <a:lnSpc>
                <a:spcPts val="2900"/>
              </a:lnSpc>
            </a:pPr>
            <a:endParaRPr lang="en-US">
              <a:solidFill>
                <a:srgbClr val="A4C8EB"/>
              </a:solidFill>
            </a:endParaRPr>
          </a:p>
        </p:txBody>
      </p:sp>
      <p:sp>
        <p:nvSpPr>
          <p:cNvPr id="24" name="Text Placeholder 3">
            <a:extLst>
              <a:ext uri="{FF2B5EF4-FFF2-40B4-BE49-F238E27FC236}">
                <a16:creationId xmlns:a16="http://schemas.microsoft.com/office/drawing/2014/main" id="{8CFFF3C9-F318-904A-BFC4-9139872BDF91}"/>
              </a:ext>
            </a:extLst>
          </p:cNvPr>
          <p:cNvSpPr txBox="1">
            <a:spLocks/>
          </p:cNvSpPr>
          <p:nvPr/>
        </p:nvSpPr>
        <p:spPr>
          <a:xfrm>
            <a:off x="6400794" y="1241424"/>
            <a:ext cx="4866646" cy="3452495"/>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FFFF"/>
              </a:buClr>
              <a:buSzPct val="100000"/>
              <a:buFontTx/>
              <a:buNone/>
              <a:defRPr/>
            </a:pPr>
            <a:r>
              <a:rPr lang="en-US" sz="1400">
                <a:solidFill>
                  <a:srgbClr val="FFFFFF"/>
                </a:solidFill>
                <a:sym typeface="Poppins SemiBold"/>
              </a:rPr>
              <a:t>PepsiCo participates in industry partnerships to identify and scale circular-solutions that can lead to systemic transformation.</a:t>
            </a:r>
          </a:p>
          <a:p>
            <a:pPr>
              <a:buClr>
                <a:srgbClr val="FFFFFF"/>
              </a:buClr>
              <a:buSzPct val="100000"/>
              <a:buFontTx/>
              <a:buNone/>
              <a:defRPr/>
            </a:pPr>
            <a:r>
              <a:rPr lang="en-US" sz="1400">
                <a:solidFill>
                  <a:srgbClr val="FFFFFF"/>
                </a:solidFill>
                <a:sym typeface="Poppins SemiBold"/>
              </a:rPr>
              <a:t>Through the NextGen Consortium, we advance innovative fountain cup projects with our customers and partners. One recent example is the </a:t>
            </a:r>
            <a:r>
              <a:rPr lang="en-US" sz="1400">
                <a:solidFill>
                  <a:srgbClr val="FFFFFF"/>
                </a:solidFill>
                <a:sym typeface="Poppins SemiBold"/>
                <a:hlinkClick r:id="rId6">
                  <a:extLst>
                    <a:ext uri="{A12FA001-AC4F-418D-AE19-62706E023703}">
                      <ahyp:hlinkClr xmlns:ahyp="http://schemas.microsoft.com/office/drawing/2018/hyperlinkcolor" val="tx"/>
                    </a:ext>
                  </a:extLst>
                </a:hlinkClick>
              </a:rPr>
              <a:t>Petaluma Reusable Cup Project</a:t>
            </a:r>
            <a:r>
              <a:rPr lang="en-US" sz="1400">
                <a:solidFill>
                  <a:srgbClr val="FFFFFF"/>
                </a:solidFill>
                <a:sym typeface="Poppins SemiBold"/>
              </a:rPr>
              <a:t>, a 3-month pilot of a city-scale reusable cup program with both local and national partners. This project helped avoid over 220,000 single-use cups.  </a:t>
            </a:r>
          </a:p>
          <a:p>
            <a:pPr>
              <a:buClr>
                <a:srgbClr val="FFFFFF"/>
              </a:buClr>
              <a:buSzPct val="100000"/>
              <a:buFontTx/>
              <a:buNone/>
              <a:defRPr/>
            </a:pPr>
            <a:r>
              <a:rPr lang="en-US" sz="1400">
                <a:solidFill>
                  <a:srgbClr val="FFFFFF"/>
                </a:solidFill>
                <a:sym typeface="Poppins SemiBold"/>
              </a:rPr>
              <a:t>The Consortium is currently scoping a 2026 citywide multi-channel reusable cup pilot in California with opportunities for our customers to join the initiative. Additional details and contact information available on the Closed Loop Partners </a:t>
            </a:r>
            <a:r>
              <a:rPr lang="en-US" sz="1400">
                <a:solidFill>
                  <a:srgbClr val="FFFFFF"/>
                </a:solidFill>
                <a:sym typeface="Poppins SemiBold"/>
                <a:hlinkClick r:id="rId7">
                  <a:extLst>
                    <a:ext uri="{A12FA001-AC4F-418D-AE19-62706E023703}">
                      <ahyp:hlinkClr xmlns:ahyp="http://schemas.microsoft.com/office/drawing/2018/hyperlinkcolor" val="tx"/>
                    </a:ext>
                  </a:extLst>
                </a:hlinkClick>
              </a:rPr>
              <a:t>website</a:t>
            </a:r>
            <a:r>
              <a:rPr lang="en-US" sz="1400">
                <a:solidFill>
                  <a:srgbClr val="FFFFFF"/>
                </a:solidFill>
                <a:sym typeface="Poppins SemiBold"/>
              </a:rPr>
              <a:t>.</a:t>
            </a:r>
            <a:endParaRPr lang="en-US" sz="1400">
              <a:solidFill>
                <a:srgbClr val="000000"/>
              </a:solidFill>
            </a:endParaRPr>
          </a:p>
        </p:txBody>
      </p:sp>
      <p:pic>
        <p:nvPicPr>
          <p:cNvPr id="3074" name="Picture 2" descr="Digital Program — The Reusies">
            <a:extLst>
              <a:ext uri="{FF2B5EF4-FFF2-40B4-BE49-F238E27FC236}">
                <a16:creationId xmlns:a16="http://schemas.microsoft.com/office/drawing/2014/main" id="{128F60B1-0047-8D89-225D-7389448FE24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64198" y="5039359"/>
            <a:ext cx="2518277" cy="8909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258DCB-1EB7-FE32-E22C-D0CE46772D39}"/>
              </a:ext>
            </a:extLst>
          </p:cNvPr>
          <p:cNvPicPr>
            <a:picLocks noChangeAspect="1"/>
          </p:cNvPicPr>
          <p:nvPr/>
        </p:nvPicPr>
        <p:blipFill>
          <a:blip r:embed="rId9"/>
          <a:stretch>
            <a:fillRect/>
          </a:stretch>
        </p:blipFill>
        <p:spPr>
          <a:xfrm>
            <a:off x="2182420" y="5905530"/>
            <a:ext cx="2094572" cy="952470"/>
          </a:xfrm>
          <a:prstGeom prst="rect">
            <a:avLst/>
          </a:prstGeom>
        </p:spPr>
      </p:pic>
      <p:pic>
        <p:nvPicPr>
          <p:cNvPr id="3" name="Picture 2">
            <a:extLst>
              <a:ext uri="{FF2B5EF4-FFF2-40B4-BE49-F238E27FC236}">
                <a16:creationId xmlns:a16="http://schemas.microsoft.com/office/drawing/2014/main" id="{25615EAA-DB0D-F5C8-8533-80B65A5FEC91}"/>
              </a:ext>
            </a:extLst>
          </p:cNvPr>
          <p:cNvPicPr>
            <a:picLocks noChangeAspect="1"/>
          </p:cNvPicPr>
          <p:nvPr/>
        </p:nvPicPr>
        <p:blipFill>
          <a:blip r:embed="rId9"/>
          <a:stretch>
            <a:fillRect/>
          </a:stretch>
        </p:blipFill>
        <p:spPr>
          <a:xfrm rot="10800000">
            <a:off x="10282475" y="0"/>
            <a:ext cx="1817849" cy="826635"/>
          </a:xfrm>
          <a:prstGeom prst="rect">
            <a:avLst/>
          </a:prstGeom>
        </p:spPr>
      </p:pic>
    </p:spTree>
    <p:extLst>
      <p:ext uri="{BB962C8B-B14F-4D97-AF65-F5344CB8AC3E}">
        <p14:creationId xmlns:p14="http://schemas.microsoft.com/office/powerpoint/2010/main" val="3846739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35698"/>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B9D0FB-27B3-861B-E6E8-10FC3447BAF3}"/>
              </a:ext>
            </a:extLst>
          </p:cNvPr>
          <p:cNvSpPr/>
          <p:nvPr/>
        </p:nvSpPr>
        <p:spPr>
          <a:xfrm>
            <a:off x="5239512" y="0"/>
            <a:ext cx="6952489" cy="6858000"/>
          </a:xfrm>
          <a:prstGeom prst="rect">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7">
            <a:extLst>
              <a:ext uri="{FF2B5EF4-FFF2-40B4-BE49-F238E27FC236}">
                <a16:creationId xmlns:a16="http://schemas.microsoft.com/office/drawing/2014/main" id="{117590E6-A4EE-3ED0-0FD5-1DB784F94F54}"/>
              </a:ext>
            </a:extLst>
          </p:cNvPr>
          <p:cNvSpPr txBox="1">
            <a:spLocks/>
          </p:cNvSpPr>
          <p:nvPr/>
        </p:nvSpPr>
        <p:spPr>
          <a:xfrm>
            <a:off x="304797" y="313111"/>
            <a:ext cx="3235843"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3680CF"/>
                </a:solidFill>
              </a:rPr>
              <a:t>2. Turnkey solutions</a:t>
            </a:r>
            <a:endParaRPr lang="en-US">
              <a:solidFill>
                <a:srgbClr val="A4C8EB"/>
              </a:solidFill>
            </a:endParaRPr>
          </a:p>
        </p:txBody>
      </p:sp>
      <p:sp>
        <p:nvSpPr>
          <p:cNvPr id="8" name="TextBox 7">
            <a:extLst>
              <a:ext uri="{FF2B5EF4-FFF2-40B4-BE49-F238E27FC236}">
                <a16:creationId xmlns:a16="http://schemas.microsoft.com/office/drawing/2014/main" id="{9A58B064-1F01-273E-E25F-D20840AB56C4}"/>
              </a:ext>
            </a:extLst>
          </p:cNvPr>
          <p:cNvSpPr txBox="1"/>
          <p:nvPr/>
        </p:nvSpPr>
        <p:spPr>
          <a:xfrm>
            <a:off x="304797" y="1570744"/>
            <a:ext cx="4066035" cy="4083169"/>
          </a:xfrm>
          <a:prstGeom prst="rect">
            <a:avLst/>
          </a:prstGeom>
          <a:noFill/>
        </p:spPr>
        <p:txBody>
          <a:bodyPr wrap="square" lIns="0" rIns="0">
            <a:spAutoFit/>
          </a:bodyPr>
          <a:lstStyle/>
          <a:p>
            <a:pPr>
              <a:lnSpc>
                <a:spcPts val="2200"/>
              </a:lnSpc>
            </a:pPr>
            <a:r>
              <a:rPr lang="en-US" sz="2400">
                <a:solidFill>
                  <a:srgbClr val="A4C8EB"/>
                </a:solidFill>
                <a:latin typeface="+mj-lt"/>
              </a:rPr>
              <a:t>REUSABLE TUMBLERS</a:t>
            </a:r>
          </a:p>
          <a:p>
            <a:pPr>
              <a:spcBef>
                <a:spcPts val="400"/>
              </a:spcBef>
            </a:pPr>
            <a:r>
              <a:rPr lang="en-US" sz="1400">
                <a:solidFill>
                  <a:schemeClr val="bg1"/>
                </a:solidFill>
              </a:rPr>
              <a:t>Reusable tumblers for our restaurant </a:t>
            </a:r>
            <a:br>
              <a:rPr lang="en-US" sz="1400">
                <a:solidFill>
                  <a:schemeClr val="bg1"/>
                </a:solidFill>
              </a:rPr>
            </a:br>
            <a:r>
              <a:rPr lang="en-US" sz="1400">
                <a:solidFill>
                  <a:schemeClr val="bg1"/>
                </a:solidFill>
              </a:rPr>
              <a:t>customers interested in transitioning </a:t>
            </a:r>
            <a:br>
              <a:rPr lang="en-US" sz="1400">
                <a:solidFill>
                  <a:schemeClr val="bg1"/>
                </a:solidFill>
              </a:rPr>
            </a:br>
            <a:r>
              <a:rPr lang="en-US" sz="1400">
                <a:solidFill>
                  <a:schemeClr val="bg1"/>
                </a:solidFill>
              </a:rPr>
              <a:t>from single-use to reusable cups</a:t>
            </a:r>
          </a:p>
          <a:p>
            <a:pPr>
              <a:lnSpc>
                <a:spcPts val="2200"/>
              </a:lnSpc>
              <a:spcBef>
                <a:spcPts val="3000"/>
              </a:spcBef>
            </a:pPr>
            <a:r>
              <a:rPr lang="en-US" sz="2400">
                <a:solidFill>
                  <a:srgbClr val="A4C8EB"/>
                </a:solidFill>
                <a:latin typeface="+mj-lt"/>
              </a:rPr>
              <a:t>ACTION PLAN</a:t>
            </a:r>
          </a:p>
          <a:p>
            <a:pPr>
              <a:spcBef>
                <a:spcPts val="400"/>
              </a:spcBef>
            </a:pPr>
            <a:r>
              <a:rPr lang="en-US" sz="1400">
                <a:solidFill>
                  <a:schemeClr val="bg1"/>
                </a:solidFill>
              </a:rPr>
              <a:t>Step-by-step guide to switching to </a:t>
            </a:r>
            <a:br>
              <a:rPr lang="en-US" sz="1400">
                <a:solidFill>
                  <a:schemeClr val="bg1"/>
                </a:solidFill>
              </a:rPr>
            </a:br>
            <a:r>
              <a:rPr lang="en-US" sz="1400">
                <a:solidFill>
                  <a:schemeClr val="bg1"/>
                </a:solidFill>
              </a:rPr>
              <a:t>reusables including staff training </a:t>
            </a:r>
            <a:br>
              <a:rPr lang="en-US" sz="1400">
                <a:solidFill>
                  <a:schemeClr val="bg1"/>
                </a:solidFill>
              </a:rPr>
            </a:br>
            <a:r>
              <a:rPr lang="en-US" sz="1400">
                <a:solidFill>
                  <a:schemeClr val="bg1"/>
                </a:solidFill>
              </a:rPr>
              <a:t>materials and printable signage</a:t>
            </a:r>
          </a:p>
          <a:p>
            <a:pPr>
              <a:lnSpc>
                <a:spcPts val="2200"/>
              </a:lnSpc>
              <a:spcBef>
                <a:spcPts val="3000"/>
              </a:spcBef>
            </a:pPr>
            <a:r>
              <a:rPr lang="en-US" sz="2400">
                <a:solidFill>
                  <a:srgbClr val="A4C8EB"/>
                </a:solidFill>
                <a:latin typeface="+mj-lt"/>
              </a:rPr>
              <a:t>SAVINGS MODEL FOR SMALL, MEDIUM, LARGE RESTAURANTS</a:t>
            </a:r>
          </a:p>
          <a:p>
            <a:pPr>
              <a:spcBef>
                <a:spcPts val="400"/>
              </a:spcBef>
            </a:pPr>
            <a:r>
              <a:rPr lang="en-US" sz="1400">
                <a:solidFill>
                  <a:schemeClr val="bg1"/>
                </a:solidFill>
              </a:rPr>
              <a:t>Data from reuse non-profit Upstream showing the economic and environmental savings for restaurants switching to reusables </a:t>
            </a:r>
          </a:p>
        </p:txBody>
      </p:sp>
      <p:pic>
        <p:nvPicPr>
          <p:cNvPr id="12" name="Picture 2">
            <a:extLst>
              <a:ext uri="{FF2B5EF4-FFF2-40B4-BE49-F238E27FC236}">
                <a16:creationId xmlns:a16="http://schemas.microsoft.com/office/drawing/2014/main" id="{1F09BBD7-BF25-355D-2771-F4BBCCBC95F1}"/>
              </a:ext>
            </a:extLst>
          </p:cNvPr>
          <p:cNvPicPr>
            <a:picLocks noChangeAspect="1"/>
          </p:cNvPicPr>
          <p:nvPr/>
        </p:nvPicPr>
        <p:blipFill rotWithShape="1">
          <a:blip r:embed="rId3"/>
          <a:srcRect l="4892" t="-5561" r="4892" b="-6776"/>
          <a:stretch/>
        </p:blipFill>
        <p:spPr>
          <a:xfrm>
            <a:off x="6005650" y="0"/>
            <a:ext cx="5477779" cy="5946512"/>
          </a:xfrm>
          <a:prstGeom prst="rect">
            <a:avLst/>
          </a:prstGeom>
        </p:spPr>
      </p:pic>
      <p:sp>
        <p:nvSpPr>
          <p:cNvPr id="13" name="TextBox 12">
            <a:extLst>
              <a:ext uri="{FF2B5EF4-FFF2-40B4-BE49-F238E27FC236}">
                <a16:creationId xmlns:a16="http://schemas.microsoft.com/office/drawing/2014/main" id="{7A8424B1-AA7C-90D4-45D3-D50815530834}"/>
              </a:ext>
            </a:extLst>
          </p:cNvPr>
          <p:cNvSpPr txBox="1"/>
          <p:nvPr/>
        </p:nvSpPr>
        <p:spPr>
          <a:xfrm>
            <a:off x="6884775" y="5474684"/>
            <a:ext cx="3719527" cy="738664"/>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ea typeface="Poppins SemiBold"/>
                <a:cs typeface="Poppins" pitchFamily="2" charset="77"/>
                <a:sym typeface="Poppins SemiBold"/>
              </a:rPr>
              <a:t>The </a:t>
            </a:r>
            <a:r>
              <a:rPr kumimoji="0" lang="en-US" sz="1200" b="0" i="0" u="none" strike="noStrike" kern="1200" cap="none" spc="0" normalizeH="0" baseline="0" noProof="0">
                <a:ln>
                  <a:noFill/>
                </a:ln>
                <a:solidFill>
                  <a:schemeClr val="bg1"/>
                </a:solidFill>
                <a:effectLst/>
                <a:uLnTx/>
                <a:uFillTx/>
                <a:ea typeface="Poppins SemiBold"/>
                <a:cs typeface="Poppins" pitchFamily="2" charset="77"/>
                <a:sym typeface="Poppins SemiBold"/>
                <a:hlinkClick r:id="rId4">
                  <a:extLst>
                    <a:ext uri="{A12FA001-AC4F-418D-AE19-62706E023703}">
                      <ahyp:hlinkClr xmlns:ahyp="http://schemas.microsoft.com/office/drawing/2018/hyperlinkcolor" val="tx"/>
                    </a:ext>
                  </a:extLst>
                </a:hlinkClick>
              </a:rPr>
              <a:t>Cups for Tomorrow</a:t>
            </a:r>
            <a:r>
              <a:rPr kumimoji="0" lang="en-US" sz="1200" b="0" i="0" u="none" strike="noStrike" kern="1200" cap="none" spc="0" normalizeH="0" baseline="0" noProof="0">
                <a:ln>
                  <a:noFill/>
                </a:ln>
                <a:solidFill>
                  <a:schemeClr val="bg1"/>
                </a:solidFill>
                <a:effectLst/>
                <a:uLnTx/>
                <a:uFillTx/>
                <a:ea typeface="Poppins SemiBold"/>
                <a:cs typeface="Poppins" pitchFamily="2" charset="77"/>
                <a:sym typeface="Poppins SemiBold"/>
              </a:rPr>
              <a:t> website offers FREE resources that equip our restaurant partners with the tools they need to transition from disposable cups to reusable cups for on-site dining seamlessly.</a:t>
            </a:r>
            <a:endParaRPr kumimoji="0" lang="en-US" sz="1200" b="0" i="0" u="none" strike="noStrike" kern="1200" cap="none" spc="0" normalizeH="0" baseline="0" noProof="0">
              <a:ln>
                <a:noFill/>
              </a:ln>
              <a:solidFill>
                <a:schemeClr val="bg1"/>
              </a:solidFill>
              <a:effectLst/>
              <a:uLnTx/>
              <a:uFillTx/>
              <a:ea typeface="+mn-ea"/>
              <a:cs typeface="+mn-cs"/>
            </a:endParaRPr>
          </a:p>
        </p:txBody>
      </p:sp>
      <p:pic>
        <p:nvPicPr>
          <p:cNvPr id="4" name="Picture 3">
            <a:extLst>
              <a:ext uri="{FF2B5EF4-FFF2-40B4-BE49-F238E27FC236}">
                <a16:creationId xmlns:a16="http://schemas.microsoft.com/office/drawing/2014/main" id="{B90A8558-27E1-B9D3-8850-F7DD39AB6FA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2" name="TextBox 1">
            <a:extLst>
              <a:ext uri="{FF2B5EF4-FFF2-40B4-BE49-F238E27FC236}">
                <a16:creationId xmlns:a16="http://schemas.microsoft.com/office/drawing/2014/main" id="{AAA2CC23-D2B0-CDB7-9319-E3A51FAEC231}"/>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49</a:t>
            </a:fld>
            <a:endParaRPr lang="en-US" sz="1350">
              <a:solidFill>
                <a:srgbClr val="A4C8EB"/>
              </a:solidFill>
              <a:latin typeface="Gilroy Medium" panose="00000600000000000000" pitchFamily="50" charset="0"/>
            </a:endParaRPr>
          </a:p>
        </p:txBody>
      </p:sp>
      <p:pic>
        <p:nvPicPr>
          <p:cNvPr id="3" name="Picture 2">
            <a:extLst>
              <a:ext uri="{FF2B5EF4-FFF2-40B4-BE49-F238E27FC236}">
                <a16:creationId xmlns:a16="http://schemas.microsoft.com/office/drawing/2014/main" id="{48AFD348-C975-DC04-1DBE-6536136A73DC}"/>
              </a:ext>
            </a:extLst>
          </p:cNvPr>
          <p:cNvPicPr>
            <a:picLocks noChangeAspect="1"/>
          </p:cNvPicPr>
          <p:nvPr/>
        </p:nvPicPr>
        <p:blipFill>
          <a:blip r:embed="rId6"/>
          <a:stretch>
            <a:fillRect/>
          </a:stretch>
        </p:blipFill>
        <p:spPr>
          <a:xfrm>
            <a:off x="1972892" y="5946512"/>
            <a:ext cx="2004448" cy="911488"/>
          </a:xfrm>
          <a:prstGeom prst="rect">
            <a:avLst/>
          </a:prstGeom>
        </p:spPr>
      </p:pic>
      <p:pic>
        <p:nvPicPr>
          <p:cNvPr id="5" name="Picture 4">
            <a:extLst>
              <a:ext uri="{FF2B5EF4-FFF2-40B4-BE49-F238E27FC236}">
                <a16:creationId xmlns:a16="http://schemas.microsoft.com/office/drawing/2014/main" id="{5C7603AD-F20D-0332-7876-3BD672725A8B}"/>
              </a:ext>
            </a:extLst>
          </p:cNvPr>
          <p:cNvPicPr>
            <a:picLocks noChangeAspect="1"/>
          </p:cNvPicPr>
          <p:nvPr/>
        </p:nvPicPr>
        <p:blipFill>
          <a:blip r:embed="rId6"/>
          <a:stretch>
            <a:fillRect/>
          </a:stretch>
        </p:blipFill>
        <p:spPr>
          <a:xfrm rot="10800000">
            <a:off x="10315848" y="0"/>
            <a:ext cx="1739631" cy="791067"/>
          </a:xfrm>
          <a:prstGeom prst="rect">
            <a:avLst/>
          </a:prstGeom>
        </p:spPr>
      </p:pic>
    </p:spTree>
    <p:extLst>
      <p:ext uri="{BB962C8B-B14F-4D97-AF65-F5344CB8AC3E}">
        <p14:creationId xmlns:p14="http://schemas.microsoft.com/office/powerpoint/2010/main" val="2173025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A66F7-62DD-8B47-5ACB-087C4DC7FFB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F5FBF2B-F61B-7050-EAAD-CA04FC75E10E}"/>
              </a:ext>
            </a:extLst>
          </p:cNvPr>
          <p:cNvPicPr>
            <a:picLocks noChangeAspect="1"/>
          </p:cNvPicPr>
          <p:nvPr/>
        </p:nvPicPr>
        <p:blipFill rotWithShape="1">
          <a:blip r:embed="rId3"/>
          <a:srcRect l="20914" t="-49" r="29037" b="-81"/>
          <a:stretch/>
        </p:blipFill>
        <p:spPr>
          <a:xfrm>
            <a:off x="0" y="-3323"/>
            <a:ext cx="6097540" cy="6864689"/>
          </a:xfrm>
          <a:prstGeom prst="rect">
            <a:avLst/>
          </a:prstGeom>
        </p:spPr>
      </p:pic>
      <p:sp>
        <p:nvSpPr>
          <p:cNvPr id="9" name="Text Placeholder 8">
            <a:extLst>
              <a:ext uri="{FF2B5EF4-FFF2-40B4-BE49-F238E27FC236}">
                <a16:creationId xmlns:a16="http://schemas.microsoft.com/office/drawing/2014/main" id="{55B2F152-8150-DDE0-6413-904D1B896E3A}"/>
              </a:ext>
            </a:extLst>
          </p:cNvPr>
          <p:cNvSpPr>
            <a:spLocks noGrp="1"/>
          </p:cNvSpPr>
          <p:nvPr>
            <p:ph type="body" sz="quarter" idx="11"/>
          </p:nvPr>
        </p:nvSpPr>
        <p:spPr>
          <a:xfrm>
            <a:off x="6400797" y="2589504"/>
            <a:ext cx="2339792" cy="969264"/>
          </a:xfrm>
        </p:spPr>
        <p:txBody>
          <a:bodyPr>
            <a:noAutofit/>
          </a:bodyPr>
          <a:lstStyle/>
          <a:p>
            <a:r>
              <a:rPr lang="en-US">
                <a:solidFill>
                  <a:srgbClr val="2B660F"/>
                </a:solidFill>
              </a:rPr>
              <a:t>Position pep+ </a:t>
            </a:r>
            <a:br>
              <a:rPr lang="en-US">
                <a:solidFill>
                  <a:srgbClr val="2B660F"/>
                </a:solidFill>
              </a:rPr>
            </a:br>
            <a:r>
              <a:rPr lang="en-US">
                <a:solidFill>
                  <a:srgbClr val="2B660F"/>
                </a:solidFill>
              </a:rPr>
              <a:t>as a competitive advantage for new and existing business​</a:t>
            </a:r>
          </a:p>
        </p:txBody>
      </p:sp>
      <p:sp>
        <p:nvSpPr>
          <p:cNvPr id="2" name="TextBox 1">
            <a:extLst>
              <a:ext uri="{FF2B5EF4-FFF2-40B4-BE49-F238E27FC236}">
                <a16:creationId xmlns:a16="http://schemas.microsoft.com/office/drawing/2014/main" id="{DB2271DE-900F-9891-AE36-1AC8AE700B12}"/>
              </a:ext>
            </a:extLst>
          </p:cNvPr>
          <p:cNvSpPr txBox="1"/>
          <p:nvPr/>
        </p:nvSpPr>
        <p:spPr>
          <a:xfrm>
            <a:off x="-778213" y="-3540868"/>
            <a:ext cx="0" cy="0"/>
          </a:xfrm>
          <a:prstGeom prst="rect">
            <a:avLst/>
          </a:prstGeom>
          <a:noFill/>
        </p:spPr>
        <p:txBody>
          <a:bodyPr wrap="none" lIns="0" tIns="0" rIns="0" bIns="0" rtlCol="0">
            <a:noAutofit/>
          </a:bodyPr>
          <a:lstStyle/>
          <a:p>
            <a:pPr algn="l"/>
            <a:endParaRPr lang="en-US" sz="1600">
              <a:solidFill>
                <a:schemeClr val="tx2"/>
              </a:solidFill>
              <a:latin typeface="Gilroy Medium" panose="00000600000000000000" pitchFamily="50" charset="0"/>
            </a:endParaRPr>
          </a:p>
        </p:txBody>
      </p:sp>
      <p:sp>
        <p:nvSpPr>
          <p:cNvPr id="6" name="Title 27">
            <a:extLst>
              <a:ext uri="{FF2B5EF4-FFF2-40B4-BE49-F238E27FC236}">
                <a16:creationId xmlns:a16="http://schemas.microsoft.com/office/drawing/2014/main" id="{A30E67BC-5127-38BE-6888-D1792B4F8B4F}"/>
              </a:ext>
            </a:extLst>
          </p:cNvPr>
          <p:cNvSpPr txBox="1">
            <a:spLocks/>
          </p:cNvSpPr>
          <p:nvPr/>
        </p:nvSpPr>
        <p:spPr>
          <a:xfrm>
            <a:off x="6400795" y="313111"/>
            <a:ext cx="3331538"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5A8C0E"/>
                </a:solidFill>
              </a:rPr>
              <a:t>When to </a:t>
            </a:r>
            <a:br>
              <a:rPr lang="en-US">
                <a:solidFill>
                  <a:srgbClr val="5A8C0E"/>
                </a:solidFill>
              </a:rPr>
            </a:br>
            <a:r>
              <a:rPr lang="en-US">
                <a:solidFill>
                  <a:srgbClr val="5A8C0E"/>
                </a:solidFill>
              </a:rPr>
              <a:t>Best leverage this toolkit</a:t>
            </a:r>
          </a:p>
        </p:txBody>
      </p:sp>
      <p:sp>
        <p:nvSpPr>
          <p:cNvPr id="12" name="Text Placeholder 8">
            <a:extLst>
              <a:ext uri="{FF2B5EF4-FFF2-40B4-BE49-F238E27FC236}">
                <a16:creationId xmlns:a16="http://schemas.microsoft.com/office/drawing/2014/main" id="{ABA05CA1-058A-9D92-237D-2C33B9D43E02}"/>
              </a:ext>
            </a:extLst>
          </p:cNvPr>
          <p:cNvSpPr txBox="1">
            <a:spLocks/>
          </p:cNvSpPr>
          <p:nvPr/>
        </p:nvSpPr>
        <p:spPr>
          <a:xfrm>
            <a:off x="9251573" y="2589504"/>
            <a:ext cx="2339792" cy="969264"/>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rgbClr val="02355A"/>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2B660F"/>
                </a:solidFill>
              </a:rPr>
              <a:t>Enhance your capabilities to </a:t>
            </a:r>
            <a:br>
              <a:rPr lang="en-US">
                <a:solidFill>
                  <a:srgbClr val="2B660F"/>
                </a:solidFill>
              </a:rPr>
            </a:br>
            <a:r>
              <a:rPr lang="en-US">
                <a:solidFill>
                  <a:srgbClr val="2B660F"/>
                </a:solidFill>
              </a:rPr>
              <a:t>deliver customer growth and value</a:t>
            </a:r>
          </a:p>
        </p:txBody>
      </p:sp>
      <p:sp>
        <p:nvSpPr>
          <p:cNvPr id="14" name="Text Placeholder 8">
            <a:extLst>
              <a:ext uri="{FF2B5EF4-FFF2-40B4-BE49-F238E27FC236}">
                <a16:creationId xmlns:a16="http://schemas.microsoft.com/office/drawing/2014/main" id="{0E3DE760-7156-3171-8521-309912B9A0A9}"/>
              </a:ext>
            </a:extLst>
          </p:cNvPr>
          <p:cNvSpPr txBox="1">
            <a:spLocks/>
          </p:cNvSpPr>
          <p:nvPr/>
        </p:nvSpPr>
        <p:spPr>
          <a:xfrm>
            <a:off x="6400797" y="4381265"/>
            <a:ext cx="2339792" cy="969264"/>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rgbClr val="02355A"/>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2B660F"/>
                </a:solidFill>
              </a:rPr>
              <a:t>Expand your knowledge on </a:t>
            </a:r>
            <a:br>
              <a:rPr lang="en-US">
                <a:solidFill>
                  <a:srgbClr val="2B660F"/>
                </a:solidFill>
              </a:rPr>
            </a:br>
            <a:r>
              <a:rPr lang="en-US">
                <a:solidFill>
                  <a:srgbClr val="2B660F"/>
                </a:solidFill>
              </a:rPr>
              <a:t>our pep+ priorities</a:t>
            </a:r>
          </a:p>
        </p:txBody>
      </p:sp>
      <p:sp>
        <p:nvSpPr>
          <p:cNvPr id="15" name="Text Placeholder 8">
            <a:extLst>
              <a:ext uri="{FF2B5EF4-FFF2-40B4-BE49-F238E27FC236}">
                <a16:creationId xmlns:a16="http://schemas.microsoft.com/office/drawing/2014/main" id="{DEBBEC60-F4AC-6543-BA3F-8F946CFAD4FA}"/>
              </a:ext>
            </a:extLst>
          </p:cNvPr>
          <p:cNvSpPr txBox="1">
            <a:spLocks/>
          </p:cNvSpPr>
          <p:nvPr/>
        </p:nvSpPr>
        <p:spPr>
          <a:xfrm>
            <a:off x="9251573" y="4381265"/>
            <a:ext cx="2339792" cy="969264"/>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rgbClr val="02355A"/>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2B660F"/>
                </a:solidFill>
              </a:rPr>
              <a:t>Understand key resources available for joint business planning sessions ​</a:t>
            </a:r>
          </a:p>
        </p:txBody>
      </p:sp>
      <p:pic>
        <p:nvPicPr>
          <p:cNvPr id="16" name="Picture 15">
            <a:extLst>
              <a:ext uri="{FF2B5EF4-FFF2-40B4-BE49-F238E27FC236}">
                <a16:creationId xmlns:a16="http://schemas.microsoft.com/office/drawing/2014/main" id="{576BCE1D-9E29-670D-60CA-E5A601B8252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7" name="TextBox 16">
            <a:extLst>
              <a:ext uri="{FF2B5EF4-FFF2-40B4-BE49-F238E27FC236}">
                <a16:creationId xmlns:a16="http://schemas.microsoft.com/office/drawing/2014/main" id="{501515DA-DE13-098A-E90A-6419D5B9BC9F}"/>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Gilroy Medium" panose="00000600000000000000" pitchFamily="50" charset="0"/>
              </a:rPr>
              <a:t>confidential and proprietary</a:t>
            </a:r>
          </a:p>
        </p:txBody>
      </p:sp>
      <p:grpSp>
        <p:nvGrpSpPr>
          <p:cNvPr id="18" name="Group 17">
            <a:extLst>
              <a:ext uri="{FF2B5EF4-FFF2-40B4-BE49-F238E27FC236}">
                <a16:creationId xmlns:a16="http://schemas.microsoft.com/office/drawing/2014/main" id="{0110C127-17EC-21AC-04BA-0BD2142AEEDA}"/>
              </a:ext>
            </a:extLst>
          </p:cNvPr>
          <p:cNvGrpSpPr/>
          <p:nvPr/>
        </p:nvGrpSpPr>
        <p:grpSpPr>
          <a:xfrm>
            <a:off x="10590414" y="0"/>
            <a:ext cx="1601585" cy="374073"/>
            <a:chOff x="10590414" y="-1"/>
            <a:chExt cx="1601585" cy="374073"/>
          </a:xfrm>
          <a:solidFill>
            <a:srgbClr val="EC9F0B"/>
          </a:solidFill>
        </p:grpSpPr>
        <p:grpSp>
          <p:nvGrpSpPr>
            <p:cNvPr id="20" name="Group 19">
              <a:extLst>
                <a:ext uri="{FF2B5EF4-FFF2-40B4-BE49-F238E27FC236}">
                  <a16:creationId xmlns:a16="http://schemas.microsoft.com/office/drawing/2014/main" id="{D8416E8C-16CB-879D-2FCA-D1A24F7ADB4D}"/>
                </a:ext>
              </a:extLst>
            </p:cNvPr>
            <p:cNvGrpSpPr/>
            <p:nvPr/>
          </p:nvGrpSpPr>
          <p:grpSpPr>
            <a:xfrm>
              <a:off x="10590414" y="-1"/>
              <a:ext cx="1601585" cy="374073"/>
              <a:chOff x="10590414" y="-1"/>
              <a:chExt cx="1601585" cy="374073"/>
            </a:xfrm>
            <a:grpFill/>
          </p:grpSpPr>
          <p:sp>
            <p:nvSpPr>
              <p:cNvPr id="22" name="Rounded Rectangle 21">
                <a:extLst>
                  <a:ext uri="{FF2B5EF4-FFF2-40B4-BE49-F238E27FC236}">
                    <a16:creationId xmlns:a16="http://schemas.microsoft.com/office/drawing/2014/main" id="{53252E12-D443-3A40-4B6C-874601BB4531}"/>
                  </a:ext>
                </a:extLst>
              </p:cNvPr>
              <p:cNvSpPr/>
              <p:nvPr/>
            </p:nvSpPr>
            <p:spPr>
              <a:xfrm>
                <a:off x="10590414" y="-1"/>
                <a:ext cx="1601585" cy="3740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823EBEE-940C-0251-C656-CBFE946B013B}"/>
                  </a:ext>
                </a:extLst>
              </p:cNvPr>
              <p:cNvSpPr/>
              <p:nvPr/>
            </p:nvSpPr>
            <p:spPr>
              <a:xfrm>
                <a:off x="11776363" y="0"/>
                <a:ext cx="415636" cy="3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437053-15D3-34AF-54B8-A95E3F6F7186}"/>
                  </a:ext>
                </a:extLst>
              </p:cNvPr>
              <p:cNvSpPr/>
              <p:nvPr/>
            </p:nvSpPr>
            <p:spPr>
              <a:xfrm>
                <a:off x="10590414" y="0"/>
                <a:ext cx="415636"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12602D17-61B9-F428-AF47-AE3B4D36A90A}"/>
                </a:ext>
              </a:extLst>
            </p:cNvPr>
            <p:cNvSpPr txBox="1"/>
            <p:nvPr/>
          </p:nvSpPr>
          <p:spPr>
            <a:xfrm>
              <a:off x="10698193" y="98857"/>
              <a:ext cx="1493806" cy="182881"/>
            </a:xfrm>
            <a:prstGeom prst="rect">
              <a:avLst/>
            </a:prstGeom>
            <a:grpFill/>
          </p:spPr>
          <p:txBody>
            <a:bodyPr wrap="square" lIns="0" tIns="0" rIns="0" bIns="0">
              <a:spAutoFit/>
            </a:bodyPr>
            <a:lstStyle/>
            <a:p>
              <a:pPr marL="0" indent="0" algn="l">
                <a:buNone/>
              </a:pPr>
              <a:r>
                <a:rPr lang="en-US" sz="1200" i="0">
                  <a:solidFill>
                    <a:schemeClr val="bg1"/>
                  </a:solidFill>
                  <a:latin typeface="Gilroy Medium" panose="00000600000000000000" pitchFamily="50" charset="0"/>
                  <a:cs typeface="Arial" panose="020B0604020202020204" pitchFamily="34" charset="0"/>
                </a:rPr>
                <a:t>INTERNAL USE ONLY</a:t>
              </a:r>
            </a:p>
          </p:txBody>
        </p:sp>
      </p:grpSp>
    </p:spTree>
    <p:extLst>
      <p:ext uri="{BB962C8B-B14F-4D97-AF65-F5344CB8AC3E}">
        <p14:creationId xmlns:p14="http://schemas.microsoft.com/office/powerpoint/2010/main" val="895133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Same Side Corner Rectangle 16">
            <a:extLst>
              <a:ext uri="{FF2B5EF4-FFF2-40B4-BE49-F238E27FC236}">
                <a16:creationId xmlns:a16="http://schemas.microsoft.com/office/drawing/2014/main" id="{2B779804-BEDC-2E78-DE00-C412797EA0E5}"/>
              </a:ext>
            </a:extLst>
          </p:cNvPr>
          <p:cNvSpPr/>
          <p:nvPr/>
        </p:nvSpPr>
        <p:spPr>
          <a:xfrm rot="10800000">
            <a:off x="2682238" y="3044395"/>
            <a:ext cx="2072642" cy="2862905"/>
          </a:xfrm>
          <a:prstGeom prst="round2SameRect">
            <a:avLst>
              <a:gd name="adj1" fmla="val 5152"/>
              <a:gd name="adj2" fmla="val 0"/>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a:extLst>
              <a:ext uri="{FF2B5EF4-FFF2-40B4-BE49-F238E27FC236}">
                <a16:creationId xmlns:a16="http://schemas.microsoft.com/office/drawing/2014/main" id="{7D69548E-1F4F-0DDE-D6DB-989493444B0D}"/>
              </a:ext>
            </a:extLst>
          </p:cNvPr>
          <p:cNvSpPr/>
          <p:nvPr/>
        </p:nvSpPr>
        <p:spPr>
          <a:xfrm rot="10800000">
            <a:off x="5059678" y="3044395"/>
            <a:ext cx="2072642" cy="2862905"/>
          </a:xfrm>
          <a:prstGeom prst="round2SameRect">
            <a:avLst>
              <a:gd name="adj1" fmla="val 5152"/>
              <a:gd name="adj2" fmla="val 0"/>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15A5E3DB-FCBB-18F0-1FAB-881B3B5E9900}"/>
              </a:ext>
            </a:extLst>
          </p:cNvPr>
          <p:cNvSpPr/>
          <p:nvPr/>
        </p:nvSpPr>
        <p:spPr>
          <a:xfrm rot="10800000">
            <a:off x="7437118" y="3044395"/>
            <a:ext cx="2072642" cy="2862905"/>
          </a:xfrm>
          <a:prstGeom prst="round2SameRect">
            <a:avLst>
              <a:gd name="adj1" fmla="val 5152"/>
              <a:gd name="adj2" fmla="val 0"/>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Same Side Corner Rectangle 19">
            <a:extLst>
              <a:ext uri="{FF2B5EF4-FFF2-40B4-BE49-F238E27FC236}">
                <a16:creationId xmlns:a16="http://schemas.microsoft.com/office/drawing/2014/main" id="{0D55247D-6F0F-A970-13D2-886588235401}"/>
              </a:ext>
            </a:extLst>
          </p:cNvPr>
          <p:cNvSpPr/>
          <p:nvPr/>
        </p:nvSpPr>
        <p:spPr>
          <a:xfrm rot="10800000">
            <a:off x="9814558" y="3044395"/>
            <a:ext cx="2072642" cy="2862905"/>
          </a:xfrm>
          <a:prstGeom prst="round2SameRect">
            <a:avLst>
              <a:gd name="adj1" fmla="val 5152"/>
              <a:gd name="adj2" fmla="val 0"/>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18F6A673-0AC9-21BB-FC42-9227496E42E3}"/>
              </a:ext>
            </a:extLst>
          </p:cNvPr>
          <p:cNvSpPr/>
          <p:nvPr/>
        </p:nvSpPr>
        <p:spPr>
          <a:xfrm rot="10800000">
            <a:off x="304798" y="3044395"/>
            <a:ext cx="2072642" cy="2862905"/>
          </a:xfrm>
          <a:prstGeom prst="round2SameRect">
            <a:avLst>
              <a:gd name="adj1" fmla="val 5152"/>
              <a:gd name="adj2" fmla="val 0"/>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826312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3680CF"/>
                </a:solidFill>
              </a:rPr>
              <a:t>3. </a:t>
            </a:r>
            <a:r>
              <a:rPr lang="en-US" err="1">
                <a:solidFill>
                  <a:srgbClr val="3680CF"/>
                </a:solidFill>
              </a:rPr>
              <a:t>Pepsico</a:t>
            </a:r>
            <a:r>
              <a:rPr lang="en-US">
                <a:solidFill>
                  <a:srgbClr val="3680CF"/>
                </a:solidFill>
              </a:rPr>
              <a:t> reusable cup pilot partnerships</a:t>
            </a:r>
          </a:p>
        </p:txBody>
      </p:sp>
      <p:sp>
        <p:nvSpPr>
          <p:cNvPr id="55" name="TextBox 54">
            <a:extLst>
              <a:ext uri="{FF2B5EF4-FFF2-40B4-BE49-F238E27FC236}">
                <a16:creationId xmlns:a16="http://schemas.microsoft.com/office/drawing/2014/main" id="{6C7ED985-4782-7D6A-5411-F33273BA1512}"/>
              </a:ext>
            </a:extLst>
          </p:cNvPr>
          <p:cNvSpPr txBox="1"/>
          <p:nvPr/>
        </p:nvSpPr>
        <p:spPr>
          <a:xfrm>
            <a:off x="304798" y="3187033"/>
            <a:ext cx="2072640" cy="2289544"/>
          </a:xfrm>
          <a:prstGeom prst="rect">
            <a:avLst/>
          </a:prstGeom>
          <a:noFill/>
        </p:spPr>
        <p:txBody>
          <a:bodyPr wrap="square" lIns="137160" tIns="137160" rIns="137160" bIns="0" rtlCol="0">
            <a:noAutofit/>
          </a:bodyPr>
          <a:lstStyle/>
          <a:p>
            <a:pPr algn="ctr">
              <a:spcBef>
                <a:spcPts val="600"/>
              </a:spcBef>
            </a:pPr>
            <a:r>
              <a:rPr lang="en-US" sz="2800" b="0" i="0" u="none" strike="noStrike">
                <a:solidFill>
                  <a:schemeClr val="bg1"/>
                </a:solidFill>
                <a:effectLst/>
                <a:latin typeface="+mj-lt"/>
              </a:rPr>
              <a:t>13,000+</a:t>
            </a:r>
          </a:p>
          <a:p>
            <a:pPr algn="ctr"/>
            <a:r>
              <a:rPr lang="en-US" sz="1000" b="0" i="0" u="none" strike="noStrike">
                <a:solidFill>
                  <a:schemeClr val="bg1"/>
                </a:solidFill>
                <a:effectLst/>
              </a:rPr>
              <a:t>SINGLE-USE </a:t>
            </a:r>
            <a:br>
              <a:rPr lang="en-US" sz="1000" b="0" i="0" u="none" strike="noStrike">
                <a:solidFill>
                  <a:schemeClr val="bg1"/>
                </a:solidFill>
                <a:effectLst/>
              </a:rPr>
            </a:br>
            <a:r>
              <a:rPr lang="en-US" sz="1000" b="0" i="0" u="none" strike="noStrike">
                <a:solidFill>
                  <a:schemeClr val="bg1"/>
                </a:solidFill>
                <a:effectLst/>
              </a:rPr>
              <a:t>CUPS AVOIDED</a:t>
            </a:r>
          </a:p>
          <a:p>
            <a:pPr algn="ctr"/>
            <a:r>
              <a:rPr lang="en-US" sz="1000">
                <a:solidFill>
                  <a:srgbClr val="A4C8EB"/>
                </a:solidFill>
              </a:rPr>
              <a:t>Apr 2023-Jun 2023</a:t>
            </a:r>
            <a:endParaRPr lang="en-US" sz="1000" b="0" i="0" u="none" strike="noStrike">
              <a:solidFill>
                <a:srgbClr val="A4C8EB"/>
              </a:solidFill>
              <a:effectLst/>
            </a:endParaRPr>
          </a:p>
          <a:p>
            <a:pPr algn="ctr">
              <a:spcBef>
                <a:spcPts val="1000"/>
              </a:spcBef>
            </a:pPr>
            <a:r>
              <a:rPr lang="en-US" sz="1200" b="0" i="0" u="none" strike="noStrike">
                <a:solidFill>
                  <a:schemeClr val="bg1"/>
                </a:solidFill>
                <a:effectLst/>
              </a:rPr>
              <a:t>Three-month full arena pilot for all beverages including CSD’s and alcoholic beverages</a:t>
            </a:r>
          </a:p>
        </p:txBody>
      </p:sp>
      <p:pic>
        <p:nvPicPr>
          <p:cNvPr id="3" name="Content Placeholder 10">
            <a:extLst>
              <a:ext uri="{FF2B5EF4-FFF2-40B4-BE49-F238E27FC236}">
                <a16:creationId xmlns:a16="http://schemas.microsoft.com/office/drawing/2014/main" id="{B56F0CF2-0605-6A7E-88D1-7C249AD9EC16}"/>
              </a:ext>
            </a:extLst>
          </p:cNvPr>
          <p:cNvPicPr>
            <a:picLocks noChangeAspect="1"/>
          </p:cNvPicPr>
          <p:nvPr/>
        </p:nvPicPr>
        <p:blipFill>
          <a:blip r:embed="rId3" cstate="screen">
            <a:extLst>
              <a:ext uri="{28A0092B-C50C-407E-A947-70E740481C1C}">
                <a14:useLocalDpi xmlns:a14="http://schemas.microsoft.com/office/drawing/2010/main"/>
              </a:ext>
            </a:extLst>
          </a:blip>
          <a:srcRect r="15697" b="15697"/>
          <a:stretch/>
        </p:blipFill>
        <p:spPr>
          <a:xfrm>
            <a:off x="304796" y="1773935"/>
            <a:ext cx="2072642" cy="1381760"/>
          </a:xfrm>
          <a:prstGeom prst="rect">
            <a:avLst/>
          </a:prstGeom>
        </p:spPr>
      </p:pic>
      <p:sp>
        <p:nvSpPr>
          <p:cNvPr id="8" name="Round Same Side Corner Rectangle 7">
            <a:extLst>
              <a:ext uri="{FF2B5EF4-FFF2-40B4-BE49-F238E27FC236}">
                <a16:creationId xmlns:a16="http://schemas.microsoft.com/office/drawing/2014/main" id="{B73692EC-A1D0-D8FF-2548-BB5453DAED81}"/>
              </a:ext>
            </a:extLst>
          </p:cNvPr>
          <p:cNvSpPr/>
          <p:nvPr/>
        </p:nvSpPr>
        <p:spPr>
          <a:xfrm>
            <a:off x="304796" y="1219200"/>
            <a:ext cx="2072642" cy="554735"/>
          </a:xfrm>
          <a:prstGeom prst="round2SameRect">
            <a:avLst>
              <a:gd name="adj1" fmla="val 20562"/>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j-lt"/>
              </a:rPr>
              <a:t>CFG BANK ARENA</a:t>
            </a:r>
          </a:p>
        </p:txBody>
      </p:sp>
      <p:sp>
        <p:nvSpPr>
          <p:cNvPr id="9" name="TextBox 8">
            <a:extLst>
              <a:ext uri="{FF2B5EF4-FFF2-40B4-BE49-F238E27FC236}">
                <a16:creationId xmlns:a16="http://schemas.microsoft.com/office/drawing/2014/main" id="{6BB87E5D-E225-9668-F3C6-19D3CE2C7681}"/>
              </a:ext>
            </a:extLst>
          </p:cNvPr>
          <p:cNvSpPr txBox="1"/>
          <p:nvPr/>
        </p:nvSpPr>
        <p:spPr>
          <a:xfrm>
            <a:off x="2682239" y="3187033"/>
            <a:ext cx="2072640" cy="2289544"/>
          </a:xfrm>
          <a:prstGeom prst="rect">
            <a:avLst/>
          </a:prstGeom>
          <a:noFill/>
        </p:spPr>
        <p:txBody>
          <a:bodyPr wrap="square" lIns="137160" tIns="137160" rIns="137160" bIns="0" rtlCol="0">
            <a:noAutofit/>
          </a:bodyPr>
          <a:lstStyle/>
          <a:p>
            <a:pPr algn="ctr">
              <a:spcBef>
                <a:spcPts val="600"/>
              </a:spcBef>
            </a:pPr>
            <a:r>
              <a:rPr lang="en-US" sz="2800" b="0" i="0" u="none" strike="noStrike" dirty="0">
                <a:solidFill>
                  <a:schemeClr val="bg1"/>
                </a:solidFill>
                <a:effectLst/>
                <a:latin typeface="+mj-lt"/>
              </a:rPr>
              <a:t>38,000+</a:t>
            </a:r>
          </a:p>
          <a:p>
            <a:pPr algn="ctr"/>
            <a:r>
              <a:rPr lang="en-US" sz="1000" b="0" i="0" u="none" strike="noStrike" dirty="0">
                <a:solidFill>
                  <a:schemeClr val="bg1"/>
                </a:solidFill>
                <a:effectLst/>
              </a:rPr>
              <a:t>SINGLE-USE </a:t>
            </a:r>
            <a:br>
              <a:rPr lang="en-US" sz="1000" b="0" i="0" u="none" strike="noStrike" dirty="0">
                <a:solidFill>
                  <a:schemeClr val="bg1"/>
                </a:solidFill>
                <a:effectLst/>
              </a:rPr>
            </a:br>
            <a:r>
              <a:rPr lang="en-US" sz="1000" b="0" i="0" u="none" strike="noStrike" dirty="0">
                <a:solidFill>
                  <a:schemeClr val="bg1"/>
                </a:solidFill>
                <a:effectLst/>
              </a:rPr>
              <a:t>CUPS AVOIDED</a:t>
            </a:r>
          </a:p>
          <a:p>
            <a:pPr algn="ctr"/>
            <a:r>
              <a:rPr lang="en-US" sz="1000" dirty="0">
                <a:solidFill>
                  <a:srgbClr val="A4C8EB"/>
                </a:solidFill>
              </a:rPr>
              <a:t>Jul 2024-Sep 2025</a:t>
            </a:r>
            <a:endParaRPr lang="en-US" sz="1000" b="0" i="0" u="none" strike="noStrike" dirty="0">
              <a:solidFill>
                <a:srgbClr val="A4C8EB"/>
              </a:solidFill>
              <a:effectLst/>
            </a:endParaRPr>
          </a:p>
          <a:p>
            <a:pPr algn="ctr">
              <a:spcBef>
                <a:spcPts val="1000"/>
              </a:spcBef>
            </a:pPr>
            <a:r>
              <a:rPr lang="en-US" sz="1200" b="0" i="0" u="none" strike="noStrike" dirty="0">
                <a:solidFill>
                  <a:schemeClr val="bg1"/>
                </a:solidFill>
                <a:effectLst/>
              </a:rPr>
              <a:t>12 oz. cups in Bar S </a:t>
            </a:r>
            <a:br>
              <a:rPr lang="en-US" sz="1200" b="0" i="0" u="none" strike="noStrike" dirty="0">
                <a:solidFill>
                  <a:schemeClr val="bg1"/>
                </a:solidFill>
                <a:effectLst/>
              </a:rPr>
            </a:br>
            <a:r>
              <a:rPr lang="en-US" sz="1200" b="0" i="0" u="none" strike="noStrike" dirty="0">
                <a:solidFill>
                  <a:schemeClr val="bg1"/>
                </a:solidFill>
                <a:effectLst/>
              </a:rPr>
              <a:t>All You Can Eat Seats &amp; 16 oz. cups in Estrella Jalisco Cantina</a:t>
            </a:r>
          </a:p>
        </p:txBody>
      </p:sp>
      <p:sp>
        <p:nvSpPr>
          <p:cNvPr id="12" name="Round Same Side Corner Rectangle 11">
            <a:extLst>
              <a:ext uri="{FF2B5EF4-FFF2-40B4-BE49-F238E27FC236}">
                <a16:creationId xmlns:a16="http://schemas.microsoft.com/office/drawing/2014/main" id="{6E08A8AA-FA65-B09E-D455-C8DDDE3923AF}"/>
              </a:ext>
            </a:extLst>
          </p:cNvPr>
          <p:cNvSpPr/>
          <p:nvPr/>
        </p:nvSpPr>
        <p:spPr>
          <a:xfrm>
            <a:off x="2682237" y="1219200"/>
            <a:ext cx="2072642" cy="554735"/>
          </a:xfrm>
          <a:prstGeom prst="round2SameRect">
            <a:avLst>
              <a:gd name="adj1" fmla="val 20562"/>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j-lt"/>
              </a:rPr>
              <a:t>CHASE FIELD</a:t>
            </a:r>
          </a:p>
        </p:txBody>
      </p:sp>
      <p:sp>
        <p:nvSpPr>
          <p:cNvPr id="13" name="TextBox 12">
            <a:extLst>
              <a:ext uri="{FF2B5EF4-FFF2-40B4-BE49-F238E27FC236}">
                <a16:creationId xmlns:a16="http://schemas.microsoft.com/office/drawing/2014/main" id="{60AE19CA-5492-84A4-5997-B8FD4193FBB8}"/>
              </a:ext>
            </a:extLst>
          </p:cNvPr>
          <p:cNvSpPr txBox="1"/>
          <p:nvPr/>
        </p:nvSpPr>
        <p:spPr>
          <a:xfrm>
            <a:off x="5059681" y="3187033"/>
            <a:ext cx="2072640" cy="2289544"/>
          </a:xfrm>
          <a:prstGeom prst="rect">
            <a:avLst/>
          </a:prstGeom>
          <a:noFill/>
        </p:spPr>
        <p:txBody>
          <a:bodyPr wrap="square" lIns="137160" tIns="137160" rIns="137160" bIns="0" rtlCol="0">
            <a:noAutofit/>
          </a:bodyPr>
          <a:lstStyle/>
          <a:p>
            <a:pPr algn="ctr">
              <a:spcBef>
                <a:spcPts val="600"/>
              </a:spcBef>
            </a:pPr>
            <a:r>
              <a:rPr lang="en-US" sz="2800" dirty="0">
                <a:solidFill>
                  <a:schemeClr val="bg1"/>
                </a:solidFill>
                <a:latin typeface="+mj-lt"/>
              </a:rPr>
              <a:t>23</a:t>
            </a:r>
            <a:r>
              <a:rPr lang="en-US" sz="2800" b="0" i="0" u="none" strike="noStrike" dirty="0">
                <a:solidFill>
                  <a:schemeClr val="bg1"/>
                </a:solidFill>
                <a:effectLst/>
                <a:latin typeface="+mj-lt"/>
              </a:rPr>
              <a:t>,000+</a:t>
            </a:r>
          </a:p>
          <a:p>
            <a:pPr algn="ctr"/>
            <a:r>
              <a:rPr lang="en-US" sz="1000" b="0" i="0" u="none" strike="noStrike" dirty="0">
                <a:solidFill>
                  <a:schemeClr val="bg1"/>
                </a:solidFill>
                <a:effectLst/>
              </a:rPr>
              <a:t>SINGLE-USE </a:t>
            </a:r>
            <a:br>
              <a:rPr lang="en-US" sz="1000" b="0" i="0" u="none" strike="noStrike" dirty="0">
                <a:solidFill>
                  <a:schemeClr val="bg1"/>
                </a:solidFill>
                <a:effectLst/>
              </a:rPr>
            </a:br>
            <a:r>
              <a:rPr lang="en-US" sz="1000" b="0" i="0" u="none" strike="noStrike" dirty="0">
                <a:solidFill>
                  <a:schemeClr val="bg1"/>
                </a:solidFill>
                <a:effectLst/>
              </a:rPr>
              <a:t>CUPS AVOIDED</a:t>
            </a:r>
          </a:p>
          <a:p>
            <a:pPr algn="ctr"/>
            <a:r>
              <a:rPr lang="en-US" sz="1000" dirty="0">
                <a:solidFill>
                  <a:srgbClr val="A4C8EB"/>
                </a:solidFill>
              </a:rPr>
              <a:t>Nov 2024-April 2025</a:t>
            </a:r>
            <a:endParaRPr lang="en-US" sz="1000" b="0" i="0" u="none" strike="noStrike" dirty="0">
              <a:solidFill>
                <a:srgbClr val="A4C8EB"/>
              </a:solidFill>
              <a:effectLst/>
            </a:endParaRPr>
          </a:p>
          <a:p>
            <a:pPr algn="ctr">
              <a:spcBef>
                <a:spcPts val="1000"/>
              </a:spcBef>
            </a:pPr>
            <a:r>
              <a:rPr lang="en-US" sz="1200" b="0" i="0" u="none" strike="noStrike" dirty="0">
                <a:solidFill>
                  <a:schemeClr val="bg1"/>
                </a:solidFill>
                <a:effectLst/>
              </a:rPr>
              <a:t>20 oz. cups for Alaska Airlines Arena for Basketball, Volleyball, Gymnastics</a:t>
            </a:r>
          </a:p>
        </p:txBody>
      </p:sp>
      <p:sp>
        <p:nvSpPr>
          <p:cNvPr id="15" name="Round Same Side Corner Rectangle 14">
            <a:extLst>
              <a:ext uri="{FF2B5EF4-FFF2-40B4-BE49-F238E27FC236}">
                <a16:creationId xmlns:a16="http://schemas.microsoft.com/office/drawing/2014/main" id="{1451F988-DB07-FB50-8D03-454C50B8A7F8}"/>
              </a:ext>
            </a:extLst>
          </p:cNvPr>
          <p:cNvSpPr/>
          <p:nvPr/>
        </p:nvSpPr>
        <p:spPr>
          <a:xfrm>
            <a:off x="5059679" y="1219200"/>
            <a:ext cx="2072642" cy="554735"/>
          </a:xfrm>
          <a:prstGeom prst="round2SameRect">
            <a:avLst>
              <a:gd name="adj1" fmla="val 20562"/>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j-lt"/>
              </a:rPr>
              <a:t>ALASKA AIRLINES ARENA</a:t>
            </a:r>
          </a:p>
        </p:txBody>
      </p:sp>
      <p:sp>
        <p:nvSpPr>
          <p:cNvPr id="16" name="TextBox 15">
            <a:extLst>
              <a:ext uri="{FF2B5EF4-FFF2-40B4-BE49-F238E27FC236}">
                <a16:creationId xmlns:a16="http://schemas.microsoft.com/office/drawing/2014/main" id="{2568E820-1723-EFD5-0329-0E56C51BD7A3}"/>
              </a:ext>
            </a:extLst>
          </p:cNvPr>
          <p:cNvSpPr txBox="1"/>
          <p:nvPr/>
        </p:nvSpPr>
        <p:spPr>
          <a:xfrm>
            <a:off x="7437118" y="3187033"/>
            <a:ext cx="2072640" cy="2289544"/>
          </a:xfrm>
          <a:prstGeom prst="rect">
            <a:avLst/>
          </a:prstGeom>
          <a:noFill/>
        </p:spPr>
        <p:txBody>
          <a:bodyPr wrap="square" lIns="137160" tIns="137160" rIns="137160" bIns="0" rtlCol="0">
            <a:noAutofit/>
          </a:bodyPr>
          <a:lstStyle/>
          <a:p>
            <a:pPr algn="ctr">
              <a:spcBef>
                <a:spcPts val="600"/>
              </a:spcBef>
            </a:pPr>
            <a:r>
              <a:rPr lang="en-US" sz="2800" dirty="0">
                <a:solidFill>
                  <a:schemeClr val="bg1"/>
                </a:solidFill>
                <a:latin typeface="+mj-lt"/>
              </a:rPr>
              <a:t>14</a:t>
            </a:r>
            <a:r>
              <a:rPr lang="en-US" sz="2800" b="0" i="0" u="none" strike="noStrike" dirty="0">
                <a:solidFill>
                  <a:schemeClr val="bg1"/>
                </a:solidFill>
                <a:effectLst/>
                <a:latin typeface="+mj-lt"/>
              </a:rPr>
              <a:t>,000+</a:t>
            </a:r>
          </a:p>
          <a:p>
            <a:pPr algn="ctr"/>
            <a:r>
              <a:rPr lang="en-US" sz="1000" b="0" i="0" u="none" strike="noStrike" dirty="0">
                <a:solidFill>
                  <a:schemeClr val="bg1"/>
                </a:solidFill>
                <a:effectLst/>
              </a:rPr>
              <a:t>SINGLE-USE </a:t>
            </a:r>
            <a:br>
              <a:rPr lang="en-US" sz="1000" b="0" i="0" u="none" strike="noStrike" dirty="0">
                <a:solidFill>
                  <a:schemeClr val="bg1"/>
                </a:solidFill>
                <a:effectLst/>
              </a:rPr>
            </a:br>
            <a:r>
              <a:rPr lang="en-US" sz="1000" b="0" i="0" u="none" strike="noStrike" dirty="0">
                <a:solidFill>
                  <a:schemeClr val="bg1"/>
                </a:solidFill>
                <a:effectLst/>
              </a:rPr>
              <a:t>CUPS AVOIDED</a:t>
            </a:r>
          </a:p>
          <a:p>
            <a:pPr algn="ctr"/>
            <a:r>
              <a:rPr lang="en-US" sz="1000" dirty="0">
                <a:solidFill>
                  <a:srgbClr val="A4C8EB"/>
                </a:solidFill>
              </a:rPr>
              <a:t>Permanent as of March 2025</a:t>
            </a:r>
            <a:endParaRPr lang="en-US" sz="1000" b="0" i="0" u="none" strike="noStrike" dirty="0">
              <a:solidFill>
                <a:srgbClr val="A4C8EB"/>
              </a:solidFill>
              <a:effectLst/>
            </a:endParaRPr>
          </a:p>
          <a:p>
            <a:pPr algn="ctr">
              <a:spcBef>
                <a:spcPts val="1000"/>
              </a:spcBef>
            </a:pPr>
            <a:r>
              <a:rPr lang="en-US" sz="1200" b="0" i="0" u="none" strike="noStrike" dirty="0">
                <a:solidFill>
                  <a:schemeClr val="bg1"/>
                </a:solidFill>
                <a:effectLst/>
              </a:rPr>
              <a:t>Added 24 oz. cups for CSDs to the customer’s existing reuse tray program</a:t>
            </a:r>
          </a:p>
        </p:txBody>
      </p:sp>
      <p:sp>
        <p:nvSpPr>
          <p:cNvPr id="34" name="Round Same Side Corner Rectangle 33">
            <a:extLst>
              <a:ext uri="{FF2B5EF4-FFF2-40B4-BE49-F238E27FC236}">
                <a16:creationId xmlns:a16="http://schemas.microsoft.com/office/drawing/2014/main" id="{17CF7DEB-0428-849B-E746-F14A92CD41F6}"/>
              </a:ext>
            </a:extLst>
          </p:cNvPr>
          <p:cNvSpPr/>
          <p:nvPr/>
        </p:nvSpPr>
        <p:spPr>
          <a:xfrm>
            <a:off x="7437116" y="1219200"/>
            <a:ext cx="2072642" cy="554735"/>
          </a:xfrm>
          <a:prstGeom prst="round2SameRect">
            <a:avLst>
              <a:gd name="adj1" fmla="val 20562"/>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j-lt"/>
              </a:rPr>
              <a:t>OREGON CONVENTION CENTER</a:t>
            </a:r>
          </a:p>
        </p:txBody>
      </p:sp>
      <p:sp>
        <p:nvSpPr>
          <p:cNvPr id="35" name="TextBox 34">
            <a:extLst>
              <a:ext uri="{FF2B5EF4-FFF2-40B4-BE49-F238E27FC236}">
                <a16:creationId xmlns:a16="http://schemas.microsoft.com/office/drawing/2014/main" id="{8AAFB7C1-C29C-B8AA-AE50-46292C2C9D0C}"/>
              </a:ext>
            </a:extLst>
          </p:cNvPr>
          <p:cNvSpPr txBox="1"/>
          <p:nvPr/>
        </p:nvSpPr>
        <p:spPr>
          <a:xfrm>
            <a:off x="9814560" y="3187033"/>
            <a:ext cx="2072640" cy="2289544"/>
          </a:xfrm>
          <a:prstGeom prst="rect">
            <a:avLst/>
          </a:prstGeom>
          <a:noFill/>
        </p:spPr>
        <p:txBody>
          <a:bodyPr wrap="square" lIns="137160" tIns="137160" rIns="137160" bIns="0" rtlCol="0">
            <a:noAutofit/>
          </a:bodyPr>
          <a:lstStyle/>
          <a:p>
            <a:pPr algn="ctr">
              <a:spcBef>
                <a:spcPts val="600"/>
              </a:spcBef>
            </a:pPr>
            <a:r>
              <a:rPr lang="en-US" sz="2800" dirty="0">
                <a:solidFill>
                  <a:schemeClr val="bg1"/>
                </a:solidFill>
                <a:latin typeface="+mj-lt"/>
              </a:rPr>
              <a:t>32</a:t>
            </a:r>
            <a:r>
              <a:rPr lang="en-US" sz="2800" b="0" i="0" u="none" strike="noStrike" dirty="0">
                <a:solidFill>
                  <a:schemeClr val="bg1"/>
                </a:solidFill>
                <a:effectLst/>
                <a:latin typeface="+mj-lt"/>
              </a:rPr>
              <a:t>,000+</a:t>
            </a:r>
          </a:p>
          <a:p>
            <a:pPr algn="ctr"/>
            <a:r>
              <a:rPr lang="en-US" sz="1000" b="0" i="0" u="none" strike="noStrike" dirty="0">
                <a:solidFill>
                  <a:schemeClr val="bg1"/>
                </a:solidFill>
                <a:effectLst/>
              </a:rPr>
              <a:t>SINGLE-USE CUPS AVOIDED PER GAME (PROJECTED)</a:t>
            </a:r>
          </a:p>
          <a:p>
            <a:pPr algn="ctr"/>
            <a:r>
              <a:rPr lang="en-US" sz="1000" dirty="0">
                <a:solidFill>
                  <a:srgbClr val="A4C8EB"/>
                </a:solidFill>
              </a:rPr>
              <a:t>Aug 2025-Jan 2026</a:t>
            </a:r>
            <a:endParaRPr lang="en-US" sz="1000" b="0" i="0" u="none" strike="noStrike" dirty="0">
              <a:solidFill>
                <a:srgbClr val="A4C8EB"/>
              </a:solidFill>
              <a:effectLst/>
            </a:endParaRPr>
          </a:p>
          <a:p>
            <a:pPr algn="ctr">
              <a:spcBef>
                <a:spcPts val="1000"/>
              </a:spcBef>
            </a:pPr>
            <a:r>
              <a:rPr lang="en-US" sz="1200" b="0" i="0" u="none" strike="noStrike" dirty="0">
                <a:solidFill>
                  <a:schemeClr val="bg1"/>
                </a:solidFill>
                <a:effectLst/>
              </a:rPr>
              <a:t>16 oz. cups for United and Graton Winner’s Clubs for all 10 games of </a:t>
            </a:r>
            <a:br>
              <a:rPr lang="en-US" sz="1200" b="0" i="0" u="none" strike="noStrike" dirty="0">
                <a:solidFill>
                  <a:schemeClr val="bg1"/>
                </a:solidFill>
                <a:effectLst/>
              </a:rPr>
            </a:br>
            <a:r>
              <a:rPr lang="en-US" sz="1200" b="0" i="0" u="none" strike="noStrike" dirty="0">
                <a:solidFill>
                  <a:schemeClr val="bg1"/>
                </a:solidFill>
                <a:effectLst/>
              </a:rPr>
              <a:t>2025-2026 season</a:t>
            </a:r>
          </a:p>
        </p:txBody>
      </p:sp>
      <p:sp>
        <p:nvSpPr>
          <p:cNvPr id="37" name="Round Same Side Corner Rectangle 36">
            <a:extLst>
              <a:ext uri="{FF2B5EF4-FFF2-40B4-BE49-F238E27FC236}">
                <a16:creationId xmlns:a16="http://schemas.microsoft.com/office/drawing/2014/main" id="{0D971A8E-C5AC-B350-652D-287989BD98B8}"/>
              </a:ext>
            </a:extLst>
          </p:cNvPr>
          <p:cNvSpPr/>
          <p:nvPr/>
        </p:nvSpPr>
        <p:spPr>
          <a:xfrm>
            <a:off x="9814558" y="1219200"/>
            <a:ext cx="2072642" cy="554735"/>
          </a:xfrm>
          <a:prstGeom prst="round2SameRect">
            <a:avLst>
              <a:gd name="adj1" fmla="val 20562"/>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j-lt"/>
              </a:rPr>
              <a:t>LEVI’S STADIUM</a:t>
            </a:r>
          </a:p>
        </p:txBody>
      </p:sp>
      <p:pic>
        <p:nvPicPr>
          <p:cNvPr id="38" name="Content Placeholder 10">
            <a:extLst>
              <a:ext uri="{FF2B5EF4-FFF2-40B4-BE49-F238E27FC236}">
                <a16:creationId xmlns:a16="http://schemas.microsoft.com/office/drawing/2014/main" id="{7A1BEBDE-CB3E-CCC9-C1C6-957EB44F75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82233" y="1771881"/>
            <a:ext cx="2072642" cy="1381760"/>
          </a:xfrm>
          <a:prstGeom prst="rect">
            <a:avLst/>
          </a:prstGeom>
        </p:spPr>
      </p:pic>
      <p:pic>
        <p:nvPicPr>
          <p:cNvPr id="39" name="Content Placeholder 10">
            <a:extLst>
              <a:ext uri="{FF2B5EF4-FFF2-40B4-BE49-F238E27FC236}">
                <a16:creationId xmlns:a16="http://schemas.microsoft.com/office/drawing/2014/main" id="{E59A9451-B0A3-C90B-AFB7-866B888F7DA3}"/>
              </a:ext>
            </a:extLst>
          </p:cNvPr>
          <p:cNvPicPr>
            <a:picLocks noChangeAspect="1"/>
          </p:cNvPicPr>
          <p:nvPr/>
        </p:nvPicPr>
        <p:blipFill>
          <a:blip r:embed="rId5" cstate="screen">
            <a:extLst>
              <a:ext uri="{28A0092B-C50C-407E-A947-70E740481C1C}">
                <a14:useLocalDpi xmlns:a14="http://schemas.microsoft.com/office/drawing/2010/main"/>
              </a:ext>
            </a:extLst>
          </a:blip>
          <a:srcRect t="7" b="7"/>
          <a:stretch/>
        </p:blipFill>
        <p:spPr>
          <a:xfrm>
            <a:off x="9817543" y="1773871"/>
            <a:ext cx="2069657" cy="1379770"/>
          </a:xfrm>
          <a:prstGeom prst="rect">
            <a:avLst/>
          </a:prstGeom>
        </p:spPr>
      </p:pic>
      <p:pic>
        <p:nvPicPr>
          <p:cNvPr id="40" name="Content Placeholder 10">
            <a:extLst>
              <a:ext uri="{FF2B5EF4-FFF2-40B4-BE49-F238E27FC236}">
                <a16:creationId xmlns:a16="http://schemas.microsoft.com/office/drawing/2014/main" id="{686E590F-3180-EE53-A58D-2CD82E4C5956}"/>
              </a:ext>
            </a:extLst>
          </p:cNvPr>
          <p:cNvPicPr>
            <a:picLocks noChangeAspect="1"/>
          </p:cNvPicPr>
          <p:nvPr/>
        </p:nvPicPr>
        <p:blipFill>
          <a:blip r:embed="rId6">
            <a:extLst>
              <a:ext uri="{28A0092B-C50C-407E-A947-70E740481C1C}">
                <a14:useLocalDpi xmlns:a14="http://schemas.microsoft.com/office/drawing/2010/main"/>
              </a:ext>
            </a:extLst>
          </a:blip>
          <a:srcRect l="1717" r="3685"/>
          <a:stretch/>
        </p:blipFill>
        <p:spPr>
          <a:xfrm>
            <a:off x="7437110" y="1773871"/>
            <a:ext cx="2071771" cy="1409920"/>
          </a:xfrm>
          <a:prstGeom prst="rect">
            <a:avLst/>
          </a:prstGeom>
        </p:spPr>
      </p:pic>
      <p:pic>
        <p:nvPicPr>
          <p:cNvPr id="41" name="Content Placeholder 10">
            <a:extLst>
              <a:ext uri="{FF2B5EF4-FFF2-40B4-BE49-F238E27FC236}">
                <a16:creationId xmlns:a16="http://schemas.microsoft.com/office/drawing/2014/main" id="{61F9742B-A5A4-1CC9-6788-2931E2D6C147}"/>
              </a:ext>
            </a:extLst>
          </p:cNvPr>
          <p:cNvPicPr>
            <a:picLocks noChangeAspect="1"/>
          </p:cNvPicPr>
          <p:nvPr/>
        </p:nvPicPr>
        <p:blipFill>
          <a:blip r:embed="rId7" cstate="screen">
            <a:extLst>
              <a:ext uri="{28A0092B-C50C-407E-A947-70E740481C1C}">
                <a14:useLocalDpi xmlns:a14="http://schemas.microsoft.com/office/drawing/2010/main"/>
              </a:ext>
            </a:extLst>
          </a:blip>
          <a:srcRect l="18126" t="19811" r="9123" b="15522"/>
          <a:stretch/>
        </p:blipFill>
        <p:spPr>
          <a:xfrm>
            <a:off x="5060545" y="1773871"/>
            <a:ext cx="2071771" cy="1381180"/>
          </a:xfrm>
          <a:prstGeom prst="rect">
            <a:avLst/>
          </a:prstGeom>
        </p:spPr>
      </p:pic>
      <p:pic>
        <p:nvPicPr>
          <p:cNvPr id="42" name="Picture 41" descr="A black background with white text&#10;&#10;AI-generated content may be incorrect.">
            <a:extLst>
              <a:ext uri="{FF2B5EF4-FFF2-40B4-BE49-F238E27FC236}">
                <a16:creationId xmlns:a16="http://schemas.microsoft.com/office/drawing/2014/main" id="{B5809546-1BB5-9E75-CC9B-D6E13B86EF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1537" y="5286087"/>
            <a:ext cx="1235657" cy="371661"/>
          </a:xfrm>
          <a:prstGeom prst="rect">
            <a:avLst/>
          </a:prstGeom>
        </p:spPr>
      </p:pic>
      <p:pic>
        <p:nvPicPr>
          <p:cNvPr id="43" name="Graphic 42">
            <a:extLst>
              <a:ext uri="{FF2B5EF4-FFF2-40B4-BE49-F238E27FC236}">
                <a16:creationId xmlns:a16="http://schemas.microsoft.com/office/drawing/2014/main" id="{F0DE5277-AC68-8A33-4335-BB40B94E918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057451" y="5298511"/>
            <a:ext cx="385715" cy="326113"/>
          </a:xfrm>
          <a:prstGeom prst="rect">
            <a:avLst/>
          </a:prstGeom>
        </p:spPr>
      </p:pic>
      <p:pic>
        <p:nvPicPr>
          <p:cNvPr id="44" name="Picture 43">
            <a:extLst>
              <a:ext uri="{FF2B5EF4-FFF2-40B4-BE49-F238E27FC236}">
                <a16:creationId xmlns:a16="http://schemas.microsoft.com/office/drawing/2014/main" id="{233C33AE-A5B1-3013-10F3-F419F6D2A2C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39922" y="5211667"/>
            <a:ext cx="596603" cy="596603"/>
          </a:xfrm>
          <a:prstGeom prst="rect">
            <a:avLst/>
          </a:prstGeom>
        </p:spPr>
      </p:pic>
      <p:cxnSp>
        <p:nvCxnSpPr>
          <p:cNvPr id="46" name="Straight Connector 45">
            <a:extLst>
              <a:ext uri="{FF2B5EF4-FFF2-40B4-BE49-F238E27FC236}">
                <a16:creationId xmlns:a16="http://schemas.microsoft.com/office/drawing/2014/main" id="{5A87FA94-C43C-887C-8048-FA4BB91ECE9C}"/>
              </a:ext>
            </a:extLst>
          </p:cNvPr>
          <p:cNvCxnSpPr>
            <a:cxnSpLocks/>
          </p:cNvCxnSpPr>
          <p:nvPr/>
        </p:nvCxnSpPr>
        <p:spPr>
          <a:xfrm flipH="1">
            <a:off x="3671437" y="5314762"/>
            <a:ext cx="5" cy="2710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9E2C923-3D22-5947-D4BA-8E82034F7100}"/>
              </a:ext>
            </a:extLst>
          </p:cNvPr>
          <p:cNvCxnSpPr>
            <a:cxnSpLocks/>
          </p:cNvCxnSpPr>
          <p:nvPr/>
        </p:nvCxnSpPr>
        <p:spPr>
          <a:xfrm flipH="1">
            <a:off x="5984262" y="5314762"/>
            <a:ext cx="5" cy="2710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descr="A white and tan letter w on a black background&#10;&#10;AI-generated content may be incorrect.">
            <a:extLst>
              <a:ext uri="{FF2B5EF4-FFF2-40B4-BE49-F238E27FC236}">
                <a16:creationId xmlns:a16="http://schemas.microsoft.com/office/drawing/2014/main" id="{A8E16E48-D7FB-95DF-EC2E-1418C31F3A5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92455" y="5291253"/>
            <a:ext cx="499478" cy="354605"/>
          </a:xfrm>
          <a:prstGeom prst="rect">
            <a:avLst/>
          </a:prstGeom>
        </p:spPr>
      </p:pic>
      <p:pic>
        <p:nvPicPr>
          <p:cNvPr id="51" name="Picture 50" descr="A black and white logo&#10;&#10;AI-generated content may be incorrect.">
            <a:extLst>
              <a:ext uri="{FF2B5EF4-FFF2-40B4-BE49-F238E27FC236}">
                <a16:creationId xmlns:a16="http://schemas.microsoft.com/office/drawing/2014/main" id="{5E600818-900E-B2F6-4CBF-1C9AE6468CF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176596" y="5298511"/>
            <a:ext cx="783008" cy="292678"/>
          </a:xfrm>
          <a:prstGeom prst="rect">
            <a:avLst/>
          </a:prstGeom>
        </p:spPr>
      </p:pic>
      <p:cxnSp>
        <p:nvCxnSpPr>
          <p:cNvPr id="56" name="Straight Connector 55">
            <a:extLst>
              <a:ext uri="{FF2B5EF4-FFF2-40B4-BE49-F238E27FC236}">
                <a16:creationId xmlns:a16="http://schemas.microsoft.com/office/drawing/2014/main" id="{BD6A5798-8733-74B6-1A17-E075EA2C6F48}"/>
              </a:ext>
            </a:extLst>
          </p:cNvPr>
          <p:cNvCxnSpPr>
            <a:cxnSpLocks/>
          </p:cNvCxnSpPr>
          <p:nvPr/>
        </p:nvCxnSpPr>
        <p:spPr>
          <a:xfrm flipH="1">
            <a:off x="8434368" y="5314762"/>
            <a:ext cx="5" cy="2710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7" name="Picture 56" descr="A black and white logo&#10;&#10;AI-generated content may be incorrect.">
            <a:extLst>
              <a:ext uri="{FF2B5EF4-FFF2-40B4-BE49-F238E27FC236}">
                <a16:creationId xmlns:a16="http://schemas.microsoft.com/office/drawing/2014/main" id="{3CAA0199-056B-74B1-5D03-BE3E0CB20B3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626702" y="5298511"/>
            <a:ext cx="783008" cy="292678"/>
          </a:xfrm>
          <a:prstGeom prst="rect">
            <a:avLst/>
          </a:prstGeom>
        </p:spPr>
      </p:pic>
      <p:pic>
        <p:nvPicPr>
          <p:cNvPr id="58" name="Picture 57" descr="A black and white logo&#10;&#10;AI-generated content may be incorrect.">
            <a:extLst>
              <a:ext uri="{FF2B5EF4-FFF2-40B4-BE49-F238E27FC236}">
                <a16:creationId xmlns:a16="http://schemas.microsoft.com/office/drawing/2014/main" id="{723CF149-A29F-B09B-F49D-B33EB1C6C6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97102" y="5355450"/>
            <a:ext cx="644937" cy="224326"/>
          </a:xfrm>
          <a:prstGeom prst="rect">
            <a:avLst/>
          </a:prstGeom>
        </p:spPr>
      </p:pic>
      <p:pic>
        <p:nvPicPr>
          <p:cNvPr id="59" name="Picture 58">
            <a:extLst>
              <a:ext uri="{FF2B5EF4-FFF2-40B4-BE49-F238E27FC236}">
                <a16:creationId xmlns:a16="http://schemas.microsoft.com/office/drawing/2014/main" id="{1255D67F-877E-FA7A-5E35-C7047309AB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17859" y="5211667"/>
            <a:ext cx="596603" cy="596603"/>
          </a:xfrm>
          <a:prstGeom prst="rect">
            <a:avLst/>
          </a:prstGeom>
        </p:spPr>
      </p:pic>
      <p:cxnSp>
        <p:nvCxnSpPr>
          <p:cNvPr id="60" name="Straight Connector 59">
            <a:extLst>
              <a:ext uri="{FF2B5EF4-FFF2-40B4-BE49-F238E27FC236}">
                <a16:creationId xmlns:a16="http://schemas.microsoft.com/office/drawing/2014/main" id="{00763432-0796-14DA-5AD3-BF78712E8F13}"/>
              </a:ext>
            </a:extLst>
          </p:cNvPr>
          <p:cNvCxnSpPr>
            <a:cxnSpLocks/>
          </p:cNvCxnSpPr>
          <p:nvPr/>
        </p:nvCxnSpPr>
        <p:spPr>
          <a:xfrm flipH="1">
            <a:off x="10849374" y="5314762"/>
            <a:ext cx="5" cy="2710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1" name="Picture 39" descr="A red oval with white letters and a black border&#10;&#10;AI-generated content may be incorrect.">
            <a:extLst>
              <a:ext uri="{FF2B5EF4-FFF2-40B4-BE49-F238E27FC236}">
                <a16:creationId xmlns:a16="http://schemas.microsoft.com/office/drawing/2014/main" id="{8777432B-73E4-F97C-B16C-E14D888987F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121371" y="5314762"/>
            <a:ext cx="544025" cy="3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87484E7-40EB-8A50-0501-8094AC90FB7A}"/>
              </a:ext>
            </a:extLst>
          </p:cNvPr>
          <p:cNvPicPr>
            <a:picLocks noChangeAspect="1"/>
          </p:cNvPicPr>
          <p:nvPr/>
        </p:nvPicPr>
        <p:blipFill>
          <a:blip r:embed="rId16"/>
          <a:stretch>
            <a:fillRect/>
          </a:stretch>
        </p:blipFill>
        <p:spPr>
          <a:xfrm rot="10800000">
            <a:off x="10315848" y="0"/>
            <a:ext cx="1739631" cy="791067"/>
          </a:xfrm>
          <a:prstGeom prst="rect">
            <a:avLst/>
          </a:prstGeom>
        </p:spPr>
      </p:pic>
    </p:spTree>
    <p:extLst>
      <p:ext uri="{BB962C8B-B14F-4D97-AF65-F5344CB8AC3E}">
        <p14:creationId xmlns:p14="http://schemas.microsoft.com/office/powerpoint/2010/main" val="1151883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958B99C-7714-332A-E138-9FFFF0CBDB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524" b="768"/>
          <a:stretch/>
        </p:blipFill>
        <p:spPr>
          <a:xfrm>
            <a:off x="8737601" y="3369316"/>
            <a:ext cx="3145204" cy="2917184"/>
          </a:xfrm>
          <a:prstGeom prst="roundRect">
            <a:avLst>
              <a:gd name="adj" fmla="val 3009"/>
            </a:avLst>
          </a:prstGeom>
        </p:spPr>
      </p:pic>
      <p:pic>
        <p:nvPicPr>
          <p:cNvPr id="20" name="Picture 19">
            <a:extLst>
              <a:ext uri="{FF2B5EF4-FFF2-40B4-BE49-F238E27FC236}">
                <a16:creationId xmlns:a16="http://schemas.microsoft.com/office/drawing/2014/main" id="{AD7B5234-4BFA-BA2F-7A81-FAE7F67FE4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926" t="983" r="12244" b="983"/>
          <a:stretch/>
        </p:blipFill>
        <p:spPr>
          <a:xfrm>
            <a:off x="5409340" y="3372806"/>
            <a:ext cx="3145205" cy="2917184"/>
          </a:xfrm>
          <a:prstGeom prst="roundRect">
            <a:avLst>
              <a:gd name="adj" fmla="val 2950"/>
            </a:avLst>
          </a:prstGeom>
        </p:spPr>
      </p:pic>
      <p:pic>
        <p:nvPicPr>
          <p:cNvPr id="19" name="Picture 18">
            <a:extLst>
              <a:ext uri="{FF2B5EF4-FFF2-40B4-BE49-F238E27FC236}">
                <a16:creationId xmlns:a16="http://schemas.microsoft.com/office/drawing/2014/main" id="{0B3B8BBD-7548-60F0-5B67-85987B0CB6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910" t="401" r="2778" b="1311"/>
          <a:stretch/>
        </p:blipFill>
        <p:spPr>
          <a:xfrm>
            <a:off x="5409341" y="313111"/>
            <a:ext cx="3145204" cy="2891417"/>
          </a:xfrm>
          <a:prstGeom prst="roundRect">
            <a:avLst>
              <a:gd name="adj" fmla="val 2203"/>
            </a:avLst>
          </a:prstGeom>
        </p:spPr>
      </p:pic>
      <p:sp>
        <p:nvSpPr>
          <p:cNvPr id="23" name="Title 27">
            <a:extLst>
              <a:ext uri="{FF2B5EF4-FFF2-40B4-BE49-F238E27FC236}">
                <a16:creationId xmlns:a16="http://schemas.microsoft.com/office/drawing/2014/main" id="{117590E6-A4EE-3ED0-0FD5-1DB784F94F54}"/>
              </a:ext>
            </a:extLst>
          </p:cNvPr>
          <p:cNvSpPr txBox="1">
            <a:spLocks/>
          </p:cNvSpPr>
          <p:nvPr/>
        </p:nvSpPr>
        <p:spPr>
          <a:xfrm>
            <a:off x="304797" y="313111"/>
            <a:ext cx="4226143"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A4C8EB"/>
                </a:solidFill>
              </a:rPr>
              <a:t>Marketing programs to engage customers and consumers</a:t>
            </a:r>
          </a:p>
        </p:txBody>
      </p:sp>
      <p:sp>
        <p:nvSpPr>
          <p:cNvPr id="8" name="TextBox 7">
            <a:extLst>
              <a:ext uri="{FF2B5EF4-FFF2-40B4-BE49-F238E27FC236}">
                <a16:creationId xmlns:a16="http://schemas.microsoft.com/office/drawing/2014/main" id="{9A58B064-1F01-273E-E25F-D20840AB56C4}"/>
              </a:ext>
            </a:extLst>
          </p:cNvPr>
          <p:cNvSpPr txBox="1"/>
          <p:nvPr/>
        </p:nvSpPr>
        <p:spPr>
          <a:xfrm>
            <a:off x="304798" y="2602948"/>
            <a:ext cx="4226142" cy="2652008"/>
          </a:xfrm>
          <a:prstGeom prst="rect">
            <a:avLst/>
          </a:prstGeom>
          <a:noFill/>
        </p:spPr>
        <p:txBody>
          <a:bodyPr wrap="square" lIns="0" rIns="0">
            <a:spAutoFit/>
          </a:bodyPr>
          <a:lstStyle/>
          <a:p>
            <a:pPr>
              <a:lnSpc>
                <a:spcPts val="2200"/>
              </a:lnSpc>
            </a:pPr>
            <a:r>
              <a:rPr lang="en-US" sz="2400">
                <a:solidFill>
                  <a:srgbClr val="A4C8EB"/>
                </a:solidFill>
                <a:latin typeface="+mj-lt"/>
              </a:rPr>
              <a:t>OPPORTUNITY</a:t>
            </a:r>
          </a:p>
          <a:p>
            <a:pPr>
              <a:spcBef>
                <a:spcPts val="400"/>
              </a:spcBef>
            </a:pPr>
            <a:r>
              <a:rPr lang="en-US" sz="1400">
                <a:solidFill>
                  <a:schemeClr val="bg1"/>
                </a:solidFill>
              </a:rPr>
              <a:t>Ever-growing demand from universities and student bodies for brands to act in sustainable ways. Opportunity to show that PepsiCo is doing its part to operate sustainably for a positive impact.</a:t>
            </a:r>
          </a:p>
          <a:p>
            <a:pPr>
              <a:lnSpc>
                <a:spcPts val="2200"/>
              </a:lnSpc>
              <a:spcBef>
                <a:spcPts val="3000"/>
              </a:spcBef>
            </a:pPr>
            <a:r>
              <a:rPr lang="en-US" sz="2400">
                <a:solidFill>
                  <a:srgbClr val="A4C8EB"/>
                </a:solidFill>
                <a:latin typeface="+mj-lt"/>
              </a:rPr>
              <a:t>FEATURES &amp; BENEFITS</a:t>
            </a:r>
          </a:p>
          <a:p>
            <a:pPr>
              <a:spcBef>
                <a:spcPts val="400"/>
              </a:spcBef>
            </a:pPr>
            <a:r>
              <a:rPr lang="en-US" sz="1400">
                <a:solidFill>
                  <a:schemeClr val="bg1"/>
                </a:solidFill>
              </a:rPr>
              <a:t>Turnkey activation &amp; engagement options </a:t>
            </a:r>
            <a:br>
              <a:rPr lang="en-US" sz="1400">
                <a:solidFill>
                  <a:schemeClr val="bg1"/>
                </a:solidFill>
              </a:rPr>
            </a:br>
            <a:r>
              <a:rPr lang="en-US" sz="1400">
                <a:solidFill>
                  <a:schemeClr val="bg1"/>
                </a:solidFill>
              </a:rPr>
              <a:t>to address the desire for more sustainably </a:t>
            </a:r>
            <a:br>
              <a:rPr lang="en-US" sz="1400">
                <a:solidFill>
                  <a:schemeClr val="bg1"/>
                </a:solidFill>
              </a:rPr>
            </a:br>
            <a:r>
              <a:rPr lang="en-US" sz="1400">
                <a:solidFill>
                  <a:schemeClr val="bg1"/>
                </a:solidFill>
              </a:rPr>
              <a:t>focused initiatives, actions, and education.</a:t>
            </a:r>
          </a:p>
        </p:txBody>
      </p:sp>
      <p:pic>
        <p:nvPicPr>
          <p:cNvPr id="4" name="Picture Placeholder 36">
            <a:extLst>
              <a:ext uri="{FF2B5EF4-FFF2-40B4-BE49-F238E27FC236}">
                <a16:creationId xmlns:a16="http://schemas.microsoft.com/office/drawing/2014/main" id="{87E921BB-93FB-F778-A4C0-49656C6A63A0}"/>
              </a:ext>
            </a:extLst>
          </p:cNvPr>
          <p:cNvPicPr>
            <a:picLocks noChangeAspect="1"/>
          </p:cNvPicPr>
          <p:nvPr/>
        </p:nvPicPr>
        <p:blipFill rotWithShape="1">
          <a:blip r:embed="rId6"/>
          <a:srcRect l="1171" t="790" r="3228" b="18345"/>
          <a:stretch/>
        </p:blipFill>
        <p:spPr>
          <a:xfrm>
            <a:off x="8737601" y="301308"/>
            <a:ext cx="3149597" cy="2903220"/>
          </a:xfrm>
          <a:prstGeom prst="roundRect">
            <a:avLst>
              <a:gd name="adj" fmla="val 2768"/>
            </a:avLst>
          </a:prstGeom>
        </p:spPr>
      </p:pic>
      <p:sp>
        <p:nvSpPr>
          <p:cNvPr id="24" name="Text Placeholder 3">
            <a:extLst>
              <a:ext uri="{FF2B5EF4-FFF2-40B4-BE49-F238E27FC236}">
                <a16:creationId xmlns:a16="http://schemas.microsoft.com/office/drawing/2014/main" id="{1931954F-7246-03B6-ACB8-26FDC9061476}"/>
              </a:ext>
            </a:extLst>
          </p:cNvPr>
          <p:cNvSpPr txBox="1">
            <a:spLocks/>
          </p:cNvSpPr>
          <p:nvPr/>
        </p:nvSpPr>
        <p:spPr>
          <a:xfrm>
            <a:off x="304798" y="1387600"/>
            <a:ext cx="3880703" cy="316592"/>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A4C8EB"/>
                </a:solidFill>
              </a:rPr>
              <a:t>A suite of C&amp;U-targeted insights and activation ideas to engage student bodies and campus communities</a:t>
            </a:r>
          </a:p>
        </p:txBody>
      </p:sp>
      <p:sp>
        <p:nvSpPr>
          <p:cNvPr id="25" name="Rounded Rectangle 24">
            <a:hlinkClick r:id="rId7"/>
            <a:extLst>
              <a:ext uri="{FF2B5EF4-FFF2-40B4-BE49-F238E27FC236}">
                <a16:creationId xmlns:a16="http://schemas.microsoft.com/office/drawing/2014/main" id="{E2B7FFFC-BE36-60A8-10E0-5400AC4D96BD}"/>
              </a:ext>
            </a:extLst>
          </p:cNvPr>
          <p:cNvSpPr/>
          <p:nvPr/>
        </p:nvSpPr>
        <p:spPr>
          <a:xfrm>
            <a:off x="304795" y="5564860"/>
            <a:ext cx="2336803" cy="411735"/>
          </a:xfrm>
          <a:prstGeom prst="roundRect">
            <a:avLst>
              <a:gd name="adj" fmla="val 5000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35698"/>
                </a:solidFill>
              </a:rPr>
              <a:t>ACCESS THE TOOLKIT </a:t>
            </a:r>
            <a:r>
              <a:rPr lang="en-US" sz="1200" dirty="0">
                <a:solidFill>
                  <a:srgbClr val="135698"/>
                </a:solidFill>
                <a:hlinkClick r:id="rId7">
                  <a:extLst>
                    <a:ext uri="{A12FA001-AC4F-418D-AE19-62706E023703}">
                      <ahyp:hlinkClr xmlns:ahyp="http://schemas.microsoft.com/office/drawing/2018/hyperlinkcolor" val="tx"/>
                    </a:ext>
                  </a:extLst>
                </a:hlinkClick>
              </a:rPr>
              <a:t>HERE</a:t>
            </a:r>
            <a:endParaRPr lang="en-US" sz="1200" dirty="0">
              <a:solidFill>
                <a:srgbClr val="135698"/>
              </a:solidFill>
            </a:endParaRPr>
          </a:p>
        </p:txBody>
      </p:sp>
      <p:pic>
        <p:nvPicPr>
          <p:cNvPr id="2" name="Picture 1">
            <a:extLst>
              <a:ext uri="{FF2B5EF4-FFF2-40B4-BE49-F238E27FC236}">
                <a16:creationId xmlns:a16="http://schemas.microsoft.com/office/drawing/2014/main" id="{CB38D5F8-7679-30DD-D1EB-F5E8AE55076A}"/>
              </a:ext>
            </a:extLst>
          </p:cNvPr>
          <p:cNvPicPr>
            <a:picLocks noChangeAspect="1"/>
          </p:cNvPicPr>
          <p:nvPr/>
        </p:nvPicPr>
        <p:blipFill>
          <a:blip r:embed="rId8"/>
          <a:stretch>
            <a:fillRect/>
          </a:stretch>
        </p:blipFill>
        <p:spPr>
          <a:xfrm>
            <a:off x="2190750" y="6045578"/>
            <a:ext cx="1786590" cy="812421"/>
          </a:xfrm>
          <a:prstGeom prst="rect">
            <a:avLst/>
          </a:prstGeom>
        </p:spPr>
      </p:pic>
    </p:spTree>
    <p:extLst>
      <p:ext uri="{BB962C8B-B14F-4D97-AF65-F5344CB8AC3E}">
        <p14:creationId xmlns:p14="http://schemas.microsoft.com/office/powerpoint/2010/main" val="1332766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0430D"/>
        </a:solidFill>
        <a:effectLst/>
      </p:bgPr>
    </p:bg>
    <p:spTree>
      <p:nvGrpSpPr>
        <p:cNvPr id="1" name=""/>
        <p:cNvGrpSpPr/>
        <p:nvPr/>
      </p:nvGrpSpPr>
      <p:grpSpPr>
        <a:xfrm>
          <a:off x="0" y="0"/>
          <a:ext cx="0" cy="0"/>
          <a:chOff x="0" y="0"/>
          <a:chExt cx="0" cy="0"/>
        </a:xfrm>
      </p:grpSpPr>
      <p:pic>
        <p:nvPicPr>
          <p:cNvPr id="5" name="Picture 4" descr="A green leaves on a black background&#10;&#10;Description automatically generated">
            <a:extLst>
              <a:ext uri="{FF2B5EF4-FFF2-40B4-BE49-F238E27FC236}">
                <a16:creationId xmlns:a16="http://schemas.microsoft.com/office/drawing/2014/main" id="{8F809245-238C-7209-4B46-C7CD297EE278}"/>
              </a:ext>
            </a:extLst>
          </p:cNvPr>
          <p:cNvPicPr>
            <a:picLocks noChangeAspect="1"/>
          </p:cNvPicPr>
          <p:nvPr/>
        </p:nvPicPr>
        <p:blipFill rotWithShape="1">
          <a:blip r:embed="rId3"/>
          <a:srcRect l="6024" b="26129"/>
          <a:stretch/>
        </p:blipFill>
        <p:spPr>
          <a:xfrm>
            <a:off x="0" y="3886201"/>
            <a:ext cx="3220244" cy="2971800"/>
          </a:xfrm>
          <a:prstGeom prst="rect">
            <a:avLst/>
          </a:prstGeom>
        </p:spPr>
      </p:pic>
      <p:pic>
        <p:nvPicPr>
          <p:cNvPr id="8" name="Picture 7" descr="A green leaves on a black background&#10;&#10;Description automatically generated">
            <a:extLst>
              <a:ext uri="{FF2B5EF4-FFF2-40B4-BE49-F238E27FC236}">
                <a16:creationId xmlns:a16="http://schemas.microsoft.com/office/drawing/2014/main" id="{C6FC3A42-BD94-0AB8-522C-4952E8685D11}"/>
              </a:ext>
            </a:extLst>
          </p:cNvPr>
          <p:cNvPicPr>
            <a:picLocks noChangeAspect="1"/>
          </p:cNvPicPr>
          <p:nvPr/>
        </p:nvPicPr>
        <p:blipFill rotWithShape="1">
          <a:blip r:embed="rId4"/>
          <a:srcRect t="17737" r="20243"/>
          <a:stretch/>
        </p:blipFill>
        <p:spPr>
          <a:xfrm>
            <a:off x="6882086" y="0"/>
            <a:ext cx="5309914" cy="3429000"/>
          </a:xfrm>
          <a:prstGeom prst="rect">
            <a:avLst/>
          </a:prstGeom>
        </p:spPr>
      </p:pic>
      <p:sp>
        <p:nvSpPr>
          <p:cNvPr id="4" name="Title 27">
            <a:extLst>
              <a:ext uri="{FF2B5EF4-FFF2-40B4-BE49-F238E27FC236}">
                <a16:creationId xmlns:a16="http://schemas.microsoft.com/office/drawing/2014/main" id="{8074AA78-F72A-DA76-EEF4-7504353ACDEC}"/>
              </a:ext>
            </a:extLst>
          </p:cNvPr>
          <p:cNvSpPr txBox="1">
            <a:spLocks/>
          </p:cNvSpPr>
          <p:nvPr/>
        </p:nvSpPr>
        <p:spPr>
          <a:xfrm>
            <a:off x="304799" y="313111"/>
            <a:ext cx="7321485"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a:lnSpc>
                <a:spcPts val="2900"/>
              </a:lnSpc>
            </a:pPr>
            <a:r>
              <a:rPr lang="en-US">
                <a:solidFill>
                  <a:srgbClr val="8DBE29"/>
                </a:solidFill>
              </a:rPr>
              <a:t>Unlock tools and resources for success at </a:t>
            </a:r>
            <a:r>
              <a:rPr lang="en-US">
                <a:solidFill>
                  <a:srgbClr val="BFE07D"/>
                </a:solidFill>
              </a:rPr>
              <a:t>partners for tomorrow</a:t>
            </a:r>
          </a:p>
        </p:txBody>
      </p:sp>
      <p:sp>
        <p:nvSpPr>
          <p:cNvPr id="2" name="TextBox 1">
            <a:extLst>
              <a:ext uri="{FF2B5EF4-FFF2-40B4-BE49-F238E27FC236}">
                <a16:creationId xmlns:a16="http://schemas.microsoft.com/office/drawing/2014/main" id="{E3BBD498-EB30-A6FD-0735-668874D90865}"/>
              </a:ext>
            </a:extLst>
          </p:cNvPr>
          <p:cNvSpPr txBox="1"/>
          <p:nvPr/>
        </p:nvSpPr>
        <p:spPr>
          <a:xfrm>
            <a:off x="10817352" y="6547104"/>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DFC9238-92D6-81C4-889D-F784AA28B22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7" name="Rounded Rectangle 6">
            <a:extLst>
              <a:ext uri="{FF2B5EF4-FFF2-40B4-BE49-F238E27FC236}">
                <a16:creationId xmlns:a16="http://schemas.microsoft.com/office/drawing/2014/main" id="{66533385-5A1A-82BE-6EC6-AD89C6F3D08E}"/>
              </a:ext>
            </a:extLst>
          </p:cNvPr>
          <p:cNvSpPr/>
          <p:nvPr/>
        </p:nvSpPr>
        <p:spPr>
          <a:xfrm>
            <a:off x="8665889" y="313111"/>
            <a:ext cx="3221312" cy="680542"/>
          </a:xfrm>
          <a:prstGeom prst="roundRect">
            <a:avLst>
              <a:gd name="adj" fmla="val 17814"/>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a:solidFill>
                  <a:srgbClr val="2B660E"/>
                </a:solidFill>
                <a:latin typeface="+mj-lt"/>
              </a:rPr>
              <a:t>CLICK HERE TO VISIT </a:t>
            </a:r>
            <a:r>
              <a:rPr lang="en-US" sz="1400">
                <a:solidFill>
                  <a:srgbClr val="2B660E"/>
                </a:solidFill>
                <a:latin typeface="+mj-lt"/>
                <a:hlinkClick r:id="rId6">
                  <a:extLst>
                    <a:ext uri="{A12FA001-AC4F-418D-AE19-62706E023703}">
                      <ahyp:hlinkClr xmlns:ahyp="http://schemas.microsoft.com/office/drawing/2018/hyperlinkcolor" val="tx"/>
                    </a:ext>
                  </a:extLst>
                </a:hlinkClick>
              </a:rPr>
              <a:t>PARTNERSFORTOMORROW.COM</a:t>
            </a:r>
            <a:endParaRPr lang="en-US" sz="1400">
              <a:solidFill>
                <a:srgbClr val="2B660E"/>
              </a:solidFill>
              <a:latin typeface="+mj-lt"/>
            </a:endParaRPr>
          </a:p>
        </p:txBody>
      </p:sp>
      <p:pic>
        <p:nvPicPr>
          <p:cNvPr id="9" name="Picture 8">
            <a:extLst>
              <a:ext uri="{FF2B5EF4-FFF2-40B4-BE49-F238E27FC236}">
                <a16:creationId xmlns:a16="http://schemas.microsoft.com/office/drawing/2014/main" id="{EA8EFE48-1201-88CF-4FA2-DD99044F8D4B}"/>
              </a:ext>
            </a:extLst>
          </p:cNvPr>
          <p:cNvPicPr>
            <a:picLocks noChangeAspect="1"/>
          </p:cNvPicPr>
          <p:nvPr/>
        </p:nvPicPr>
        <p:blipFill>
          <a:blip r:embed="rId7"/>
          <a:srcRect/>
          <a:stretch/>
        </p:blipFill>
        <p:spPr>
          <a:xfrm>
            <a:off x="3743725" y="3219955"/>
            <a:ext cx="1006926" cy="1006926"/>
          </a:xfrm>
          <a:prstGeom prst="rect">
            <a:avLst/>
          </a:prstGeom>
        </p:spPr>
      </p:pic>
      <p:pic>
        <p:nvPicPr>
          <p:cNvPr id="10" name="Picture 9">
            <a:extLst>
              <a:ext uri="{FF2B5EF4-FFF2-40B4-BE49-F238E27FC236}">
                <a16:creationId xmlns:a16="http://schemas.microsoft.com/office/drawing/2014/main" id="{3BDE6746-AE3B-E02B-76F7-606F42965147}"/>
              </a:ext>
            </a:extLst>
          </p:cNvPr>
          <p:cNvPicPr>
            <a:picLocks noChangeAspect="1"/>
          </p:cNvPicPr>
          <p:nvPr/>
        </p:nvPicPr>
        <p:blipFill>
          <a:blip r:embed="rId8"/>
          <a:srcRect/>
          <a:stretch/>
        </p:blipFill>
        <p:spPr>
          <a:xfrm>
            <a:off x="1875233" y="3219955"/>
            <a:ext cx="1006926" cy="1006926"/>
          </a:xfrm>
          <a:prstGeom prst="rect">
            <a:avLst/>
          </a:prstGeom>
        </p:spPr>
      </p:pic>
      <p:pic>
        <p:nvPicPr>
          <p:cNvPr id="11" name="Picture 10">
            <a:extLst>
              <a:ext uri="{FF2B5EF4-FFF2-40B4-BE49-F238E27FC236}">
                <a16:creationId xmlns:a16="http://schemas.microsoft.com/office/drawing/2014/main" id="{55A97671-7438-07C5-5CEE-99FC1837A1A6}"/>
              </a:ext>
            </a:extLst>
          </p:cNvPr>
          <p:cNvPicPr>
            <a:picLocks noChangeAspect="1"/>
          </p:cNvPicPr>
          <p:nvPr/>
        </p:nvPicPr>
        <p:blipFill>
          <a:blip r:embed="rId9"/>
          <a:srcRect/>
          <a:stretch/>
        </p:blipFill>
        <p:spPr>
          <a:xfrm>
            <a:off x="7481754" y="3210787"/>
            <a:ext cx="1007587" cy="1007587"/>
          </a:xfrm>
          <a:prstGeom prst="rect">
            <a:avLst/>
          </a:prstGeom>
        </p:spPr>
      </p:pic>
      <p:sp>
        <p:nvSpPr>
          <p:cNvPr id="12" name="TextBox 11">
            <a:extLst>
              <a:ext uri="{FF2B5EF4-FFF2-40B4-BE49-F238E27FC236}">
                <a16:creationId xmlns:a16="http://schemas.microsoft.com/office/drawing/2014/main" id="{C8CCD150-2BAA-D4FB-4B1E-7F938DEE1239}"/>
              </a:ext>
            </a:extLst>
          </p:cNvPr>
          <p:cNvSpPr txBox="1"/>
          <p:nvPr/>
        </p:nvSpPr>
        <p:spPr>
          <a:xfrm>
            <a:off x="1555728" y="4394630"/>
            <a:ext cx="1567217" cy="630942"/>
          </a:xfrm>
          <a:prstGeom prst="rect">
            <a:avLst/>
          </a:prstGeom>
          <a:noFill/>
        </p:spPr>
        <p:txBody>
          <a:bodyPr wrap="square">
            <a:spAutoFit/>
          </a:bodyPr>
          <a:lstStyle/>
          <a:p>
            <a:pPr algn="ctr">
              <a:lnSpc>
                <a:spcPts val="1200"/>
              </a:lnSpc>
            </a:pPr>
            <a:r>
              <a:rPr lang="en-US" sz="1200">
                <a:solidFill>
                  <a:srgbClr val="BFDF7D"/>
                </a:solidFill>
                <a:latin typeface="+mj-lt"/>
              </a:rPr>
              <a:t>AGRICULTURE </a:t>
            </a:r>
            <a:br>
              <a:rPr lang="en-US" sz="1200">
                <a:solidFill>
                  <a:srgbClr val="BFDF7D"/>
                </a:solidFill>
                <a:latin typeface="+mj-lt"/>
              </a:rPr>
            </a:br>
            <a:r>
              <a:rPr lang="en-US" sz="1200">
                <a:solidFill>
                  <a:srgbClr val="BFDF7D"/>
                </a:solidFill>
                <a:latin typeface="+mj-lt"/>
              </a:rPr>
              <a:t>FOR TOMORROW</a:t>
            </a:r>
          </a:p>
          <a:p>
            <a:pPr algn="ctr">
              <a:lnSpc>
                <a:spcPts val="1200"/>
              </a:lnSpc>
              <a:spcBef>
                <a:spcPts val="600"/>
              </a:spcBef>
            </a:pPr>
            <a:r>
              <a:rPr lang="en-US" sz="1000">
                <a:solidFill>
                  <a:schemeClr val="bg1"/>
                </a:solidFill>
              </a:rPr>
              <a:t>Sow Positive (Sow+)</a:t>
            </a:r>
          </a:p>
        </p:txBody>
      </p:sp>
      <p:sp>
        <p:nvSpPr>
          <p:cNvPr id="13" name="TextBox 12">
            <a:extLst>
              <a:ext uri="{FF2B5EF4-FFF2-40B4-BE49-F238E27FC236}">
                <a16:creationId xmlns:a16="http://schemas.microsoft.com/office/drawing/2014/main" id="{B10461D6-BAED-E530-CA20-8A8E7C14978A}"/>
              </a:ext>
            </a:extLst>
          </p:cNvPr>
          <p:cNvSpPr txBox="1"/>
          <p:nvPr/>
        </p:nvSpPr>
        <p:spPr>
          <a:xfrm>
            <a:off x="3463579" y="4394630"/>
            <a:ext cx="1567217" cy="1504613"/>
          </a:xfrm>
          <a:prstGeom prst="rect">
            <a:avLst/>
          </a:prstGeom>
          <a:noFill/>
        </p:spPr>
        <p:txBody>
          <a:bodyPr wrap="square">
            <a:spAutoFit/>
          </a:bodyPr>
          <a:lstStyle/>
          <a:p>
            <a:pPr algn="ctr">
              <a:lnSpc>
                <a:spcPts val="1200"/>
              </a:lnSpc>
            </a:pPr>
            <a:r>
              <a:rPr lang="en-US" sz="1200">
                <a:solidFill>
                  <a:srgbClr val="BFDF7D"/>
                </a:solidFill>
                <a:latin typeface="+mj-lt"/>
              </a:rPr>
              <a:t>LEARNING FOR TOMORROW</a:t>
            </a:r>
          </a:p>
          <a:p>
            <a:pPr marL="0" marR="0" lvl="0" indent="0" algn="ctr" defTabSz="457200" rtl="0" eaLnBrk="1" fontAlgn="auto" latinLnBrk="0" hangingPunct="1">
              <a:lnSpc>
                <a:spcPts val="1200"/>
              </a:lnSpc>
              <a:spcBef>
                <a:spcPts val="20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Gilroy Medium"/>
                <a:ea typeface="+mn-ea"/>
                <a:cs typeface="+mn-cs"/>
              </a:rPr>
              <a:t>Sustainability Summit</a:t>
            </a:r>
          </a:p>
          <a:p>
            <a:pPr marL="0" marR="0" lvl="0" indent="0" algn="ctr" defTabSz="457200" rtl="0" eaLnBrk="1" fontAlgn="auto" latinLnBrk="0" hangingPunct="1">
              <a:lnSpc>
                <a:spcPts val="1200"/>
              </a:lnSpc>
              <a:spcBef>
                <a:spcPts val="200"/>
              </a:spcBef>
              <a:spcAft>
                <a:spcPts val="0"/>
              </a:spcAft>
              <a:buClrTx/>
              <a:buSzTx/>
              <a:buFontTx/>
              <a:buNone/>
              <a:tabLst/>
              <a:defRPr/>
            </a:pPr>
            <a:r>
              <a:rPr lang="en-US" sz="1000">
                <a:solidFill>
                  <a:schemeClr val="bg1"/>
                </a:solidFill>
                <a:latin typeface="Gilroy Medium"/>
              </a:rPr>
              <a:t>Sustainability Action Center</a:t>
            </a:r>
            <a:endParaRPr kumimoji="0" lang="en-US" sz="1000" b="0" i="0" u="none" strike="noStrike" kern="1200" cap="none" spc="0" normalizeH="0" baseline="0" noProof="0">
              <a:ln>
                <a:noFill/>
              </a:ln>
              <a:solidFill>
                <a:schemeClr val="bg1"/>
              </a:solidFill>
              <a:effectLst/>
              <a:uLnTx/>
              <a:uFillTx/>
              <a:latin typeface="Gilroy Medium"/>
              <a:ea typeface="+mn-ea"/>
              <a:cs typeface="+mn-cs"/>
            </a:endParaRPr>
          </a:p>
          <a:p>
            <a:pPr algn="ctr">
              <a:lnSpc>
                <a:spcPts val="1200"/>
              </a:lnSpc>
            </a:pPr>
            <a:endParaRPr lang="en-US" sz="1200">
              <a:solidFill>
                <a:srgbClr val="BFDF7D"/>
              </a:solidFill>
              <a:latin typeface="+mj-lt"/>
            </a:endParaRPr>
          </a:p>
        </p:txBody>
      </p:sp>
      <p:sp>
        <p:nvSpPr>
          <p:cNvPr id="14" name="TextBox 13">
            <a:extLst>
              <a:ext uri="{FF2B5EF4-FFF2-40B4-BE49-F238E27FC236}">
                <a16:creationId xmlns:a16="http://schemas.microsoft.com/office/drawing/2014/main" id="{46402F8E-8E8F-CE34-BEEA-D697A7F5CDC8}"/>
              </a:ext>
            </a:extLst>
          </p:cNvPr>
          <p:cNvSpPr txBox="1"/>
          <p:nvPr/>
        </p:nvSpPr>
        <p:spPr>
          <a:xfrm>
            <a:off x="5332071" y="4394630"/>
            <a:ext cx="1567217" cy="967251"/>
          </a:xfrm>
          <a:prstGeom prst="rect">
            <a:avLst/>
          </a:prstGeom>
          <a:noFill/>
        </p:spPr>
        <p:txBody>
          <a:bodyPr wrap="square">
            <a:spAutoFit/>
          </a:bodyPr>
          <a:lstStyle/>
          <a:p>
            <a:pPr algn="ctr">
              <a:lnSpc>
                <a:spcPts val="1200"/>
              </a:lnSpc>
            </a:pPr>
            <a:r>
              <a:rPr lang="en-US" sz="1200">
                <a:solidFill>
                  <a:srgbClr val="BFDF7D"/>
                </a:solidFill>
                <a:latin typeface="+mj-lt"/>
              </a:rPr>
              <a:t>ENERGY</a:t>
            </a:r>
            <a:br>
              <a:rPr lang="en-US" sz="1200">
                <a:solidFill>
                  <a:srgbClr val="BFDF7D"/>
                </a:solidFill>
                <a:latin typeface="+mj-lt"/>
              </a:rPr>
            </a:br>
            <a:r>
              <a:rPr lang="en-US" sz="1200">
                <a:solidFill>
                  <a:srgbClr val="BFDF7D"/>
                </a:solidFill>
                <a:latin typeface="+mj-lt"/>
              </a:rPr>
              <a:t>FOR TOMORROW</a:t>
            </a:r>
          </a:p>
          <a:p>
            <a:pPr marL="0" marR="0" lvl="0" indent="0" algn="ctr" defTabSz="457200" rtl="0" eaLnBrk="1" fontAlgn="auto" latinLnBrk="0" hangingPunct="1">
              <a:lnSpc>
                <a:spcPts val="1200"/>
              </a:lnSpc>
              <a:spcBef>
                <a:spcPts val="600"/>
              </a:spcBef>
              <a:spcAft>
                <a:spcPts val="0"/>
              </a:spcAft>
              <a:buClrTx/>
              <a:buSzTx/>
              <a:buFontTx/>
              <a:buNone/>
              <a:tabLst/>
              <a:defRPr/>
            </a:pPr>
            <a:r>
              <a:rPr lang="en-US" sz="1000">
                <a:solidFill>
                  <a:schemeClr val="bg1"/>
                </a:solidFill>
                <a:latin typeface="Gilroy Medium"/>
              </a:rPr>
              <a:t>pe</a:t>
            </a:r>
            <a:r>
              <a:rPr kumimoji="0" lang="en-US" sz="1000" b="0" i="0" u="none" strike="noStrike" kern="1200" cap="none" spc="0" normalizeH="0" baseline="0" noProof="0">
                <a:ln>
                  <a:noFill/>
                </a:ln>
                <a:solidFill>
                  <a:schemeClr val="bg1"/>
                </a:solidFill>
                <a:effectLst/>
                <a:uLnTx/>
                <a:uFillTx/>
                <a:latin typeface="Gilroy Medium"/>
                <a:ea typeface="+mn-ea"/>
                <a:cs typeface="+mn-cs"/>
              </a:rPr>
              <a:t>p+ </a:t>
            </a:r>
            <a:r>
              <a:rPr kumimoji="0" lang="en-US" sz="1000" b="0" i="0" u="none" strike="noStrike" kern="1200" cap="none" spc="0" normalizeH="0" baseline="0" noProof="0" err="1">
                <a:ln>
                  <a:noFill/>
                </a:ln>
                <a:solidFill>
                  <a:schemeClr val="bg1"/>
                </a:solidFill>
                <a:effectLst/>
                <a:uLnTx/>
                <a:uFillTx/>
                <a:latin typeface="Gilroy Medium"/>
                <a:ea typeface="+mn-ea"/>
                <a:cs typeface="+mn-cs"/>
              </a:rPr>
              <a:t>REnew</a:t>
            </a:r>
            <a:endParaRPr kumimoji="0" lang="en-US" sz="1000" b="0" i="0" u="none" strike="noStrike" kern="1200" cap="none" spc="0" normalizeH="0" baseline="0" noProof="0">
              <a:ln>
                <a:noFill/>
              </a:ln>
              <a:solidFill>
                <a:schemeClr val="bg1"/>
              </a:solidFill>
              <a:effectLst/>
              <a:uLnTx/>
              <a:uFillTx/>
              <a:latin typeface="Gilroy Medium"/>
              <a:ea typeface="+mn-ea"/>
              <a:cs typeface="+mn-cs"/>
            </a:endParaRPr>
          </a:p>
          <a:p>
            <a:pPr algn="ctr">
              <a:lnSpc>
                <a:spcPts val="1200"/>
              </a:lnSpc>
            </a:pPr>
            <a:endParaRPr lang="en-US" sz="1200">
              <a:solidFill>
                <a:srgbClr val="BFDF7D"/>
              </a:solidFill>
              <a:latin typeface="+mj-lt"/>
            </a:endParaRPr>
          </a:p>
        </p:txBody>
      </p:sp>
      <p:sp>
        <p:nvSpPr>
          <p:cNvPr id="15" name="TextBox 14">
            <a:extLst>
              <a:ext uri="{FF2B5EF4-FFF2-40B4-BE49-F238E27FC236}">
                <a16:creationId xmlns:a16="http://schemas.microsoft.com/office/drawing/2014/main" id="{FAB0A582-8240-18CD-9BA7-ACD9FBA1EDF4}"/>
              </a:ext>
            </a:extLst>
          </p:cNvPr>
          <p:cNvSpPr txBox="1"/>
          <p:nvPr/>
        </p:nvSpPr>
        <p:spPr>
          <a:xfrm>
            <a:off x="7200562" y="4394630"/>
            <a:ext cx="1567217" cy="967251"/>
          </a:xfrm>
          <a:prstGeom prst="rect">
            <a:avLst/>
          </a:prstGeom>
          <a:noFill/>
        </p:spPr>
        <p:txBody>
          <a:bodyPr wrap="square">
            <a:spAutoFit/>
          </a:bodyPr>
          <a:lstStyle/>
          <a:p>
            <a:pPr algn="ctr">
              <a:lnSpc>
                <a:spcPts val="1200"/>
              </a:lnSpc>
            </a:pPr>
            <a:r>
              <a:rPr lang="en-US" sz="1200">
                <a:solidFill>
                  <a:srgbClr val="BFDF7D"/>
                </a:solidFill>
                <a:latin typeface="+mj-lt"/>
              </a:rPr>
              <a:t>PACKAGING </a:t>
            </a:r>
            <a:br>
              <a:rPr lang="en-US" sz="1200">
                <a:solidFill>
                  <a:srgbClr val="BFDF7D"/>
                </a:solidFill>
                <a:latin typeface="+mj-lt"/>
              </a:rPr>
            </a:br>
            <a:r>
              <a:rPr lang="en-US" sz="1200">
                <a:solidFill>
                  <a:srgbClr val="BFDF7D"/>
                </a:solidFill>
                <a:latin typeface="+mj-lt"/>
              </a:rPr>
              <a:t>FOR TOMORROW</a:t>
            </a:r>
          </a:p>
          <a:p>
            <a:pPr marL="0" marR="0" lvl="0" indent="0" algn="ctr" defTabSz="457200" rtl="0" eaLnBrk="1" fontAlgn="auto" latinLnBrk="0" hangingPunct="1">
              <a:lnSpc>
                <a:spcPts val="1200"/>
              </a:lnSpc>
              <a:spcBef>
                <a:spcPts val="60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Gilroy Medium"/>
                <a:ea typeface="+mn-ea"/>
                <a:cs typeface="+mn-cs"/>
              </a:rPr>
              <a:t>Sustainable Cups</a:t>
            </a:r>
          </a:p>
          <a:p>
            <a:pPr algn="ctr">
              <a:lnSpc>
                <a:spcPts val="1200"/>
              </a:lnSpc>
            </a:pPr>
            <a:endParaRPr lang="en-US" sz="1200">
              <a:solidFill>
                <a:srgbClr val="BFDF7D"/>
              </a:solidFill>
              <a:latin typeface="+mj-lt"/>
            </a:endParaRPr>
          </a:p>
        </p:txBody>
      </p:sp>
      <p:sp>
        <p:nvSpPr>
          <p:cNvPr id="16" name="TextBox 15">
            <a:extLst>
              <a:ext uri="{FF2B5EF4-FFF2-40B4-BE49-F238E27FC236}">
                <a16:creationId xmlns:a16="http://schemas.microsoft.com/office/drawing/2014/main" id="{8CD60161-8A4A-7DFD-3157-5964D2BD5988}"/>
              </a:ext>
            </a:extLst>
          </p:cNvPr>
          <p:cNvSpPr txBox="1"/>
          <p:nvPr/>
        </p:nvSpPr>
        <p:spPr>
          <a:xfrm>
            <a:off x="9069053" y="4394630"/>
            <a:ext cx="1567217" cy="1092607"/>
          </a:xfrm>
          <a:prstGeom prst="rect">
            <a:avLst/>
          </a:prstGeom>
          <a:noFill/>
        </p:spPr>
        <p:txBody>
          <a:bodyPr wrap="square">
            <a:spAutoFit/>
          </a:bodyPr>
          <a:lstStyle/>
          <a:p>
            <a:pPr algn="ctr">
              <a:lnSpc>
                <a:spcPts val="1200"/>
              </a:lnSpc>
            </a:pPr>
            <a:r>
              <a:rPr lang="en-US" sz="1200" dirty="0">
                <a:solidFill>
                  <a:srgbClr val="BFDF7D"/>
                </a:solidFill>
                <a:latin typeface="+mj-lt"/>
              </a:rPr>
              <a:t>RECYCLING </a:t>
            </a:r>
            <a:br>
              <a:rPr lang="en-US" sz="1200" dirty="0">
                <a:solidFill>
                  <a:srgbClr val="BFDF7D"/>
                </a:solidFill>
                <a:latin typeface="+mj-lt"/>
              </a:rPr>
            </a:br>
            <a:r>
              <a:rPr lang="en-US" sz="1200" dirty="0">
                <a:solidFill>
                  <a:srgbClr val="BFDF7D"/>
                </a:solidFill>
                <a:latin typeface="+mj-lt"/>
              </a:rPr>
              <a:t>FOR TOMORROW</a:t>
            </a:r>
            <a:endParaRPr kumimoji="0" lang="en-US" sz="1000" b="0" i="0" u="none" strike="noStrike" kern="1200" cap="none" spc="0" normalizeH="0" baseline="0" noProof="0" dirty="0">
              <a:ln>
                <a:noFill/>
              </a:ln>
              <a:solidFill>
                <a:schemeClr val="bg1"/>
              </a:solidFill>
              <a:effectLst/>
              <a:uLnTx/>
              <a:uFillTx/>
              <a:latin typeface="Gilroy Medium"/>
              <a:ea typeface="+mn-ea"/>
              <a:cs typeface="+mn-cs"/>
            </a:endParaRPr>
          </a:p>
          <a:p>
            <a:pPr marL="0" marR="0" lvl="0" indent="0" algn="ctr" defTabSz="457200" rtl="0" eaLnBrk="1" fontAlgn="auto" latinLnBrk="0" hangingPunct="1">
              <a:lnSpc>
                <a:spcPts val="1200"/>
              </a:lnSpc>
              <a:spcBef>
                <a:spcPts val="200"/>
              </a:spcBef>
              <a:spcAft>
                <a:spcPts val="0"/>
              </a:spcAft>
              <a:buClrTx/>
              <a:buSzTx/>
              <a:buFontTx/>
              <a:buNone/>
              <a:tabLst/>
              <a:defRPr/>
            </a:pPr>
            <a:r>
              <a:rPr lang="en-US" sz="1000" dirty="0">
                <a:solidFill>
                  <a:schemeClr val="bg1"/>
                </a:solidFill>
                <a:latin typeface="Gilroy Medium"/>
              </a:rPr>
              <a:t>Oscar Sort</a:t>
            </a:r>
          </a:p>
          <a:p>
            <a:pPr marL="0" marR="0" lvl="0" indent="0" algn="ctr" defTabSz="457200" rtl="0" eaLnBrk="1" fontAlgn="auto" latinLnBrk="0" hangingPunct="1">
              <a:lnSpc>
                <a:spcPts val="1200"/>
              </a:lnSpc>
              <a:spcBef>
                <a:spcPts val="20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ilroy Medium"/>
                <a:ea typeface="+mn-ea"/>
                <a:cs typeface="+mn-cs"/>
              </a:rPr>
              <a:t>Recycling Bins</a:t>
            </a:r>
          </a:p>
          <a:p>
            <a:pPr marL="0" marR="0" lvl="0" indent="0" algn="ctr" defTabSz="457200" rtl="0" eaLnBrk="1" fontAlgn="auto" latinLnBrk="0" hangingPunct="1">
              <a:lnSpc>
                <a:spcPts val="1200"/>
              </a:lnSpc>
              <a:spcBef>
                <a:spcPts val="200"/>
              </a:spcBef>
              <a:spcAft>
                <a:spcPts val="0"/>
              </a:spcAft>
              <a:buClrTx/>
              <a:buSzTx/>
              <a:buFontTx/>
              <a:buNone/>
              <a:tabLst/>
              <a:defRPr/>
            </a:pPr>
            <a:r>
              <a:rPr kumimoji="0" lang="en-US" sz="1000" b="0" i="0" u="none" strike="noStrike" kern="1200" cap="none" spc="0" normalizeH="0" baseline="0" noProof="0" dirty="0" err="1">
                <a:ln>
                  <a:noFill/>
                </a:ln>
                <a:solidFill>
                  <a:schemeClr val="bg1"/>
                </a:solidFill>
                <a:effectLst/>
                <a:uLnTx/>
                <a:uFillTx/>
                <a:latin typeface="Gilroy Medium"/>
                <a:ea typeface="+mn-ea"/>
                <a:cs typeface="+mn-cs"/>
              </a:rPr>
              <a:t>Olyn’s</a:t>
            </a:r>
            <a:r>
              <a:rPr kumimoji="0" lang="en-US" sz="1000" b="0" i="0" u="none" strike="noStrike" kern="1200" cap="none" spc="0" normalizeH="0" baseline="0" noProof="0" dirty="0">
                <a:ln>
                  <a:noFill/>
                </a:ln>
                <a:solidFill>
                  <a:schemeClr val="bg1"/>
                </a:solidFill>
                <a:effectLst/>
                <a:uLnTx/>
                <a:uFillTx/>
                <a:latin typeface="Gilroy Medium"/>
                <a:ea typeface="+mn-ea"/>
                <a:cs typeface="+mn-cs"/>
              </a:rPr>
              <a:t> Reverse Vending</a:t>
            </a:r>
          </a:p>
          <a:p>
            <a:pPr algn="ctr">
              <a:lnSpc>
                <a:spcPts val="1200"/>
              </a:lnSpc>
            </a:pPr>
            <a:endParaRPr lang="en-US" sz="1200" dirty="0">
              <a:solidFill>
                <a:srgbClr val="BFDF7D"/>
              </a:solidFill>
              <a:latin typeface="+mj-lt"/>
            </a:endParaRPr>
          </a:p>
        </p:txBody>
      </p:sp>
      <p:pic>
        <p:nvPicPr>
          <p:cNvPr id="18" name="Picture 17">
            <a:extLst>
              <a:ext uri="{FF2B5EF4-FFF2-40B4-BE49-F238E27FC236}">
                <a16:creationId xmlns:a16="http://schemas.microsoft.com/office/drawing/2014/main" id="{DEE0B4DE-98BE-29EE-3D35-F17E68417C16}"/>
              </a:ext>
            </a:extLst>
          </p:cNvPr>
          <p:cNvPicPr>
            <a:picLocks noChangeAspect="1"/>
          </p:cNvPicPr>
          <p:nvPr/>
        </p:nvPicPr>
        <p:blipFill>
          <a:blip r:embed="rId10"/>
          <a:srcRect/>
          <a:stretch/>
        </p:blipFill>
        <p:spPr>
          <a:xfrm>
            <a:off x="5616679" y="3219955"/>
            <a:ext cx="1006926" cy="1006926"/>
          </a:xfrm>
          <a:prstGeom prst="rect">
            <a:avLst/>
          </a:prstGeom>
        </p:spPr>
      </p:pic>
      <p:pic>
        <p:nvPicPr>
          <p:cNvPr id="19" name="Picture 18">
            <a:extLst>
              <a:ext uri="{FF2B5EF4-FFF2-40B4-BE49-F238E27FC236}">
                <a16:creationId xmlns:a16="http://schemas.microsoft.com/office/drawing/2014/main" id="{4645FDA2-8BFE-95D0-9F43-D303D2245C37}"/>
              </a:ext>
            </a:extLst>
          </p:cNvPr>
          <p:cNvPicPr>
            <a:picLocks noChangeAspect="1"/>
          </p:cNvPicPr>
          <p:nvPr/>
        </p:nvPicPr>
        <p:blipFill>
          <a:blip r:embed="rId11"/>
          <a:srcRect/>
          <a:stretch/>
        </p:blipFill>
        <p:spPr>
          <a:xfrm>
            <a:off x="9347491" y="3219955"/>
            <a:ext cx="1006926" cy="1006926"/>
          </a:xfrm>
          <a:prstGeom prst="rect">
            <a:avLst/>
          </a:prstGeom>
        </p:spPr>
      </p:pic>
      <p:pic>
        <p:nvPicPr>
          <p:cNvPr id="21" name="Picture 20" descr="A logo with white text and colorful leaves&#10;&#10;AI-generated content may be incorrect.">
            <a:extLst>
              <a:ext uri="{FF2B5EF4-FFF2-40B4-BE49-F238E27FC236}">
                <a16:creationId xmlns:a16="http://schemas.microsoft.com/office/drawing/2014/main" id="{109BC973-3B7F-EFF7-790D-C50AEEF1BC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15287" y="1673161"/>
            <a:ext cx="2161427" cy="1215804"/>
          </a:xfrm>
          <a:prstGeom prst="rect">
            <a:avLst/>
          </a:prstGeom>
        </p:spPr>
      </p:pic>
      <p:sp>
        <p:nvSpPr>
          <p:cNvPr id="23" name="Text Placeholder 3">
            <a:extLst>
              <a:ext uri="{FF2B5EF4-FFF2-40B4-BE49-F238E27FC236}">
                <a16:creationId xmlns:a16="http://schemas.microsoft.com/office/drawing/2014/main" id="{CFBA6341-6BA3-A20A-58E1-D0E83956A693}"/>
              </a:ext>
            </a:extLst>
          </p:cNvPr>
          <p:cNvSpPr txBox="1">
            <a:spLocks/>
          </p:cNvSpPr>
          <p:nvPr/>
        </p:nvSpPr>
        <p:spPr>
          <a:xfrm>
            <a:off x="304798" y="1039743"/>
            <a:ext cx="5283202" cy="316592"/>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FE07D"/>
                </a:solidFill>
              </a:rPr>
              <a:t>Solutions that span key sustainability categories</a:t>
            </a:r>
          </a:p>
        </p:txBody>
      </p:sp>
      <p:sp>
        <p:nvSpPr>
          <p:cNvPr id="27" name="Half Frame 26">
            <a:extLst>
              <a:ext uri="{FF2B5EF4-FFF2-40B4-BE49-F238E27FC236}">
                <a16:creationId xmlns:a16="http://schemas.microsoft.com/office/drawing/2014/main" id="{9160483D-A802-A2B1-4978-B972D092AAE5}"/>
              </a:ext>
            </a:extLst>
          </p:cNvPr>
          <p:cNvSpPr/>
          <p:nvPr/>
        </p:nvSpPr>
        <p:spPr>
          <a:xfrm>
            <a:off x="2263894" y="2281063"/>
            <a:ext cx="2837468" cy="607902"/>
          </a:xfrm>
          <a:prstGeom prst="halfFrame">
            <a:avLst>
              <a:gd name="adj1" fmla="val 2692"/>
              <a:gd name="adj2" fmla="val 2307"/>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EDF71C73-FBCA-9314-1F07-5DBFA8734ED0}"/>
              </a:ext>
            </a:extLst>
          </p:cNvPr>
          <p:cNvSpPr/>
          <p:nvPr/>
        </p:nvSpPr>
        <p:spPr>
          <a:xfrm flipH="1">
            <a:off x="7090640" y="2281063"/>
            <a:ext cx="2837468" cy="607902"/>
          </a:xfrm>
          <a:prstGeom prst="halfFrame">
            <a:avLst>
              <a:gd name="adj1" fmla="val 2692"/>
              <a:gd name="adj2" fmla="val 2307"/>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292EE20B-6B3C-2DE3-A2FE-6273A6876AAC}"/>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Tree>
    <p:extLst>
      <p:ext uri="{BB962C8B-B14F-4D97-AF65-F5344CB8AC3E}">
        <p14:creationId xmlns:p14="http://schemas.microsoft.com/office/powerpoint/2010/main" val="2525919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0A3FC-B56B-C956-347C-15926BB3606C}"/>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2289144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F3"/>
        </a:solidFill>
        <a:effectLst/>
      </p:bgPr>
    </p:bg>
    <p:spTree>
      <p:nvGrpSpPr>
        <p:cNvPr id="1" name="">
          <a:extLst>
            <a:ext uri="{FF2B5EF4-FFF2-40B4-BE49-F238E27FC236}">
              <a16:creationId xmlns:a16="http://schemas.microsoft.com/office/drawing/2014/main" id="{9A0C5F9A-1CA2-540F-4C06-4F9ED62FA37C}"/>
            </a:ext>
          </a:extLst>
        </p:cNvPr>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0488FEA0-AACD-D4FB-C15A-3DDF6DA391C2}"/>
              </a:ext>
            </a:extLst>
          </p:cNvPr>
          <p:cNvCxnSpPr>
            <a:cxnSpLocks/>
          </p:cNvCxnSpPr>
          <p:nvPr/>
        </p:nvCxnSpPr>
        <p:spPr>
          <a:xfrm>
            <a:off x="326740" y="2942646"/>
            <a:ext cx="0" cy="2067303"/>
          </a:xfrm>
          <a:prstGeom prst="line">
            <a:avLst/>
          </a:prstGeom>
          <a:ln w="19050">
            <a:solidFill>
              <a:srgbClr val="8DBD28"/>
            </a:solidFill>
            <a:tailEnd type="oval"/>
          </a:ln>
        </p:spPr>
        <p:style>
          <a:lnRef idx="1">
            <a:schemeClr val="accent1"/>
          </a:lnRef>
          <a:fillRef idx="0">
            <a:schemeClr val="accent1"/>
          </a:fillRef>
          <a:effectRef idx="0">
            <a:schemeClr val="accent1"/>
          </a:effectRef>
          <a:fontRef idx="minor">
            <a:schemeClr val="tx1"/>
          </a:fontRef>
        </p:style>
      </p:cxnSp>
      <p:sp>
        <p:nvSpPr>
          <p:cNvPr id="5" name="Title 14">
            <a:extLst>
              <a:ext uri="{FF2B5EF4-FFF2-40B4-BE49-F238E27FC236}">
                <a16:creationId xmlns:a16="http://schemas.microsoft.com/office/drawing/2014/main" id="{A1AAC0A5-2FB5-D373-631A-3C2704B2B8E1}"/>
              </a:ext>
            </a:extLst>
          </p:cNvPr>
          <p:cNvSpPr>
            <a:spLocks noGrp="1"/>
          </p:cNvSpPr>
          <p:nvPr>
            <p:ph type="title"/>
          </p:nvPr>
        </p:nvSpPr>
        <p:spPr/>
        <p:txBody>
          <a:bodyPr/>
          <a:lstStyle/>
          <a:p>
            <a:r>
              <a:rPr lang="en-US">
                <a:solidFill>
                  <a:srgbClr val="5A8C0E"/>
                </a:solidFill>
              </a:rPr>
              <a:t>Customer engagement model</a:t>
            </a:r>
          </a:p>
        </p:txBody>
      </p:sp>
      <p:graphicFrame>
        <p:nvGraphicFramePr>
          <p:cNvPr id="14" name="Diagram 13">
            <a:extLst>
              <a:ext uri="{FF2B5EF4-FFF2-40B4-BE49-F238E27FC236}">
                <a16:creationId xmlns:a16="http://schemas.microsoft.com/office/drawing/2014/main" id="{8FFC223E-872A-9DA0-7D69-0DC4BD038380}"/>
              </a:ext>
            </a:extLst>
          </p:cNvPr>
          <p:cNvGraphicFramePr/>
          <p:nvPr>
            <p:extLst>
              <p:ext uri="{D42A27DB-BD31-4B8C-83A1-F6EECF244321}">
                <p14:modId xmlns:p14="http://schemas.microsoft.com/office/powerpoint/2010/main" val="1078417417"/>
              </p:ext>
            </p:extLst>
          </p:nvPr>
        </p:nvGraphicFramePr>
        <p:xfrm>
          <a:off x="304799" y="1251227"/>
          <a:ext cx="10850881" cy="545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 Placeholder 8">
            <a:extLst>
              <a:ext uri="{FF2B5EF4-FFF2-40B4-BE49-F238E27FC236}">
                <a16:creationId xmlns:a16="http://schemas.microsoft.com/office/drawing/2014/main" id="{A343F376-A0DC-5015-45AA-EF24BF578ADB}"/>
              </a:ext>
            </a:extLst>
          </p:cNvPr>
          <p:cNvSpPr txBox="1">
            <a:spLocks/>
          </p:cNvSpPr>
          <p:nvPr/>
        </p:nvSpPr>
        <p:spPr>
          <a:xfrm>
            <a:off x="467359" y="2118895"/>
            <a:ext cx="2120391" cy="1803881"/>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0"/>
              </a:spcBef>
            </a:pPr>
            <a:r>
              <a:rPr lang="en-US" sz="1200">
                <a:solidFill>
                  <a:srgbClr val="2B660F"/>
                </a:solidFill>
              </a:rPr>
              <a:t>Next customer meeting: secure ~10 mins on the agenda for sustainability</a:t>
            </a:r>
          </a:p>
          <a:p>
            <a:pPr>
              <a:spcBef>
                <a:spcPts val="2000"/>
              </a:spcBef>
            </a:pPr>
            <a:r>
              <a:rPr lang="en-US" sz="1200">
                <a:solidFill>
                  <a:srgbClr val="2B660F"/>
                </a:solidFill>
              </a:rPr>
              <a:t>Inspire customer with </a:t>
            </a:r>
            <a:br>
              <a:rPr lang="en-US" sz="1200">
                <a:solidFill>
                  <a:srgbClr val="2B660F"/>
                </a:solidFill>
              </a:rPr>
            </a:br>
            <a:r>
              <a:rPr lang="en-US" sz="1200">
                <a:solidFill>
                  <a:srgbClr val="2B660F"/>
                </a:solidFill>
              </a:rPr>
              <a:t>our pep+ framework and </a:t>
            </a:r>
            <a:r>
              <a:rPr lang="en-US" sz="1200">
                <a:solidFill>
                  <a:srgbClr val="EC9F0B"/>
                </a:solidFill>
                <a:latin typeface="+mj-lt"/>
              </a:rPr>
              <a:t>PARTNERSFORTOMORROW.COM </a:t>
            </a:r>
            <a:r>
              <a:rPr lang="en-US" sz="1200">
                <a:solidFill>
                  <a:srgbClr val="2B660F"/>
                </a:solidFill>
              </a:rPr>
              <a:t>platform to ignite interest </a:t>
            </a:r>
          </a:p>
        </p:txBody>
      </p:sp>
      <p:cxnSp>
        <p:nvCxnSpPr>
          <p:cNvPr id="25" name="Straight Connector 24">
            <a:extLst>
              <a:ext uri="{FF2B5EF4-FFF2-40B4-BE49-F238E27FC236}">
                <a16:creationId xmlns:a16="http://schemas.microsoft.com/office/drawing/2014/main" id="{474DFB5A-BBAC-0F5E-6EC1-ECAC8484FFC9}"/>
              </a:ext>
            </a:extLst>
          </p:cNvPr>
          <p:cNvCxnSpPr>
            <a:cxnSpLocks/>
          </p:cNvCxnSpPr>
          <p:nvPr/>
        </p:nvCxnSpPr>
        <p:spPr>
          <a:xfrm>
            <a:off x="326740" y="2229414"/>
            <a:ext cx="0" cy="797250"/>
          </a:xfrm>
          <a:prstGeom prst="line">
            <a:avLst/>
          </a:prstGeom>
          <a:ln w="19050">
            <a:solidFill>
              <a:srgbClr val="8DBD28"/>
            </a:solidFill>
            <a:tailEnd type="oval"/>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6F1C1254-D3ED-D1C5-2315-219DC6085284}"/>
              </a:ext>
            </a:extLst>
          </p:cNvPr>
          <p:cNvSpPr/>
          <p:nvPr/>
        </p:nvSpPr>
        <p:spPr>
          <a:xfrm>
            <a:off x="467359" y="4818887"/>
            <a:ext cx="1928369" cy="1284381"/>
          </a:xfrm>
          <a:prstGeom prst="roundRect">
            <a:avLst>
              <a:gd name="adj" fmla="val 95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a:solidFill>
                  <a:srgbClr val="2B660F"/>
                </a:solidFill>
                <a:latin typeface="+mj-lt"/>
              </a:rPr>
              <a:t>OBJECTIVE</a:t>
            </a:r>
          </a:p>
          <a:p>
            <a:pPr>
              <a:spcBef>
                <a:spcPts val="1000"/>
              </a:spcBef>
            </a:pPr>
            <a:r>
              <a:rPr lang="en-US" sz="1200">
                <a:solidFill>
                  <a:srgbClr val="2B660F"/>
                </a:solidFill>
              </a:rPr>
              <a:t>Secure a dedicated sustainability meeting with the right contacts from the customer.</a:t>
            </a:r>
          </a:p>
        </p:txBody>
      </p:sp>
      <p:sp>
        <p:nvSpPr>
          <p:cNvPr id="41" name="Text Placeholder 8">
            <a:extLst>
              <a:ext uri="{FF2B5EF4-FFF2-40B4-BE49-F238E27FC236}">
                <a16:creationId xmlns:a16="http://schemas.microsoft.com/office/drawing/2014/main" id="{C654484E-B299-F102-A218-AE7D350B35F8}"/>
              </a:ext>
            </a:extLst>
          </p:cNvPr>
          <p:cNvSpPr txBox="1">
            <a:spLocks/>
          </p:cNvSpPr>
          <p:nvPr/>
        </p:nvSpPr>
        <p:spPr>
          <a:xfrm>
            <a:off x="3938620" y="2118895"/>
            <a:ext cx="2120391" cy="1803881"/>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0"/>
              </a:spcBef>
            </a:pPr>
            <a:r>
              <a:rPr lang="en-US" sz="1200">
                <a:solidFill>
                  <a:srgbClr val="2B660F"/>
                </a:solidFill>
              </a:rPr>
              <a:t>Host a dedicated sustainability session </a:t>
            </a:r>
            <a:br>
              <a:rPr lang="en-US" sz="1200">
                <a:solidFill>
                  <a:srgbClr val="2B660F"/>
                </a:solidFill>
              </a:rPr>
            </a:br>
            <a:r>
              <a:rPr lang="en-US" sz="1200">
                <a:solidFill>
                  <a:srgbClr val="2B660F"/>
                </a:solidFill>
              </a:rPr>
              <a:t>with the customer</a:t>
            </a:r>
          </a:p>
          <a:p>
            <a:pPr>
              <a:spcBef>
                <a:spcPts val="2000"/>
              </a:spcBef>
            </a:pPr>
            <a:r>
              <a:rPr lang="en-US" sz="1200">
                <a:solidFill>
                  <a:srgbClr val="2B660F"/>
                </a:solidFill>
              </a:rPr>
              <a:t>Understand customers’ sustainability strategy </a:t>
            </a:r>
          </a:p>
          <a:p>
            <a:pPr>
              <a:spcBef>
                <a:spcPts val="2000"/>
              </a:spcBef>
            </a:pPr>
            <a:r>
              <a:rPr lang="en-US" sz="1200">
                <a:solidFill>
                  <a:srgbClr val="2B660F"/>
                </a:solidFill>
              </a:rPr>
              <a:t>Identify areas for common sustainability goals</a:t>
            </a:r>
          </a:p>
        </p:txBody>
      </p:sp>
      <p:cxnSp>
        <p:nvCxnSpPr>
          <p:cNvPr id="42" name="Straight Connector 41">
            <a:extLst>
              <a:ext uri="{FF2B5EF4-FFF2-40B4-BE49-F238E27FC236}">
                <a16:creationId xmlns:a16="http://schemas.microsoft.com/office/drawing/2014/main" id="{F615D2AC-CAA8-E15E-AF39-04773DDE3688}"/>
              </a:ext>
            </a:extLst>
          </p:cNvPr>
          <p:cNvCxnSpPr>
            <a:cxnSpLocks/>
          </p:cNvCxnSpPr>
          <p:nvPr/>
        </p:nvCxnSpPr>
        <p:spPr>
          <a:xfrm>
            <a:off x="3801460" y="1525326"/>
            <a:ext cx="0" cy="681884"/>
          </a:xfrm>
          <a:prstGeom prst="line">
            <a:avLst/>
          </a:prstGeom>
          <a:ln w="19050">
            <a:solidFill>
              <a:srgbClr val="5A8C0E"/>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1F2C956-3FFB-D677-2906-873938765901}"/>
              </a:ext>
            </a:extLst>
          </p:cNvPr>
          <p:cNvCxnSpPr>
            <a:cxnSpLocks/>
          </p:cNvCxnSpPr>
          <p:nvPr/>
        </p:nvCxnSpPr>
        <p:spPr>
          <a:xfrm>
            <a:off x="326740" y="1525326"/>
            <a:ext cx="0" cy="681884"/>
          </a:xfrm>
          <a:prstGeom prst="line">
            <a:avLst/>
          </a:prstGeom>
          <a:ln w="19050">
            <a:solidFill>
              <a:srgbClr val="8DBD28"/>
            </a:solidFill>
            <a:tailEnd type="oval"/>
          </a:ln>
        </p:spPr>
        <p:style>
          <a:lnRef idx="1">
            <a:schemeClr val="accent1"/>
          </a:lnRef>
          <a:fillRef idx="0">
            <a:schemeClr val="accent1"/>
          </a:fillRef>
          <a:effectRef idx="0">
            <a:schemeClr val="accent1"/>
          </a:effectRef>
          <a:fontRef idx="minor">
            <a:schemeClr val="tx1"/>
          </a:fontRef>
        </p:style>
      </p:cxnSp>
      <p:sp>
        <p:nvSpPr>
          <p:cNvPr id="43" name="Text Placeholder 8">
            <a:extLst>
              <a:ext uri="{FF2B5EF4-FFF2-40B4-BE49-F238E27FC236}">
                <a16:creationId xmlns:a16="http://schemas.microsoft.com/office/drawing/2014/main" id="{73975952-AA63-2FCA-53AF-4DD6DFA6C1B0}"/>
              </a:ext>
            </a:extLst>
          </p:cNvPr>
          <p:cNvSpPr txBox="1">
            <a:spLocks/>
          </p:cNvSpPr>
          <p:nvPr/>
        </p:nvSpPr>
        <p:spPr>
          <a:xfrm>
            <a:off x="7416800" y="2118895"/>
            <a:ext cx="1745488" cy="1803881"/>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0"/>
              </a:spcBef>
            </a:pPr>
            <a:r>
              <a:rPr lang="en-US" sz="1200">
                <a:solidFill>
                  <a:srgbClr val="2B660F"/>
                </a:solidFill>
              </a:rPr>
              <a:t>Align scope, timelines, </a:t>
            </a:r>
            <a:br>
              <a:rPr lang="en-US" sz="1200">
                <a:solidFill>
                  <a:srgbClr val="2B660F"/>
                </a:solidFill>
              </a:rPr>
            </a:br>
            <a:r>
              <a:rPr lang="en-US" sz="1200">
                <a:solidFill>
                  <a:srgbClr val="2B660F"/>
                </a:solidFill>
              </a:rPr>
              <a:t>and goals for the 2-3</a:t>
            </a:r>
            <a:br>
              <a:rPr lang="en-US" sz="1200">
                <a:solidFill>
                  <a:srgbClr val="2B660F"/>
                </a:solidFill>
              </a:rPr>
            </a:br>
            <a:r>
              <a:rPr lang="en-US" sz="1200">
                <a:solidFill>
                  <a:srgbClr val="2B660F"/>
                </a:solidFill>
              </a:rPr>
              <a:t>key projects</a:t>
            </a:r>
          </a:p>
          <a:p>
            <a:pPr>
              <a:spcBef>
                <a:spcPts val="2000"/>
              </a:spcBef>
            </a:pPr>
            <a:r>
              <a:rPr lang="en-US" sz="1200">
                <a:solidFill>
                  <a:srgbClr val="2B660F"/>
                </a:solidFill>
              </a:rPr>
              <a:t>Internal alignment </a:t>
            </a:r>
            <a:br>
              <a:rPr lang="en-US" sz="1200">
                <a:solidFill>
                  <a:srgbClr val="2B660F"/>
                </a:solidFill>
              </a:rPr>
            </a:br>
            <a:r>
              <a:rPr lang="en-US" sz="1200">
                <a:solidFill>
                  <a:srgbClr val="2B660F"/>
                </a:solidFill>
              </a:rPr>
              <a:t>with pep + team</a:t>
            </a:r>
          </a:p>
          <a:p>
            <a:pPr>
              <a:spcBef>
                <a:spcPts val="2000"/>
              </a:spcBef>
            </a:pPr>
            <a:r>
              <a:rPr lang="en-US" sz="1200">
                <a:solidFill>
                  <a:srgbClr val="2B660F"/>
                </a:solidFill>
              </a:rPr>
              <a:t>Top management alignment via T2T</a:t>
            </a:r>
          </a:p>
          <a:p>
            <a:pPr>
              <a:spcBef>
                <a:spcPts val="2000"/>
              </a:spcBef>
            </a:pPr>
            <a:r>
              <a:rPr lang="en-US" sz="1200">
                <a:solidFill>
                  <a:srgbClr val="2B660F"/>
                </a:solidFill>
              </a:rPr>
              <a:t>Include pep+ initiatives in annual JBP</a:t>
            </a:r>
          </a:p>
        </p:txBody>
      </p:sp>
      <p:cxnSp>
        <p:nvCxnSpPr>
          <p:cNvPr id="44" name="Straight Connector 43">
            <a:extLst>
              <a:ext uri="{FF2B5EF4-FFF2-40B4-BE49-F238E27FC236}">
                <a16:creationId xmlns:a16="http://schemas.microsoft.com/office/drawing/2014/main" id="{DFE9AFDA-09DF-5BA9-1DEE-B2D7C3C2BC66}"/>
              </a:ext>
            </a:extLst>
          </p:cNvPr>
          <p:cNvCxnSpPr>
            <a:cxnSpLocks/>
          </p:cNvCxnSpPr>
          <p:nvPr/>
        </p:nvCxnSpPr>
        <p:spPr>
          <a:xfrm>
            <a:off x="7276180" y="1525326"/>
            <a:ext cx="0" cy="681884"/>
          </a:xfrm>
          <a:prstGeom prst="line">
            <a:avLst/>
          </a:prstGeom>
          <a:ln w="19050">
            <a:solidFill>
              <a:srgbClr val="0F440D"/>
            </a:solidFill>
            <a:tailEnd type="oval"/>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1F26F970-42FC-D92F-6A9E-FB05BB61A374}"/>
              </a:ext>
            </a:extLst>
          </p:cNvPr>
          <p:cNvSpPr/>
          <p:nvPr/>
        </p:nvSpPr>
        <p:spPr>
          <a:xfrm>
            <a:off x="3942079" y="4818888"/>
            <a:ext cx="1928369" cy="883738"/>
          </a:xfrm>
          <a:prstGeom prst="roundRect">
            <a:avLst>
              <a:gd name="adj" fmla="val 95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a:solidFill>
                  <a:srgbClr val="2B660F"/>
                </a:solidFill>
                <a:latin typeface="+mj-lt"/>
              </a:rPr>
              <a:t>GOAL</a:t>
            </a:r>
          </a:p>
          <a:p>
            <a:pPr>
              <a:spcBef>
                <a:spcPts val="1000"/>
              </a:spcBef>
            </a:pPr>
            <a:r>
              <a:rPr lang="en-US" sz="1200">
                <a:solidFill>
                  <a:srgbClr val="2B660F"/>
                </a:solidFill>
              </a:rPr>
              <a:t>Align on 2-3 strategic opportunities.</a:t>
            </a:r>
          </a:p>
        </p:txBody>
      </p:sp>
      <p:sp>
        <p:nvSpPr>
          <p:cNvPr id="49" name="Rounded Rectangle 48">
            <a:extLst>
              <a:ext uri="{FF2B5EF4-FFF2-40B4-BE49-F238E27FC236}">
                <a16:creationId xmlns:a16="http://schemas.microsoft.com/office/drawing/2014/main" id="{011CDE71-7A90-B75F-02D1-C2DF77609B14}"/>
              </a:ext>
            </a:extLst>
          </p:cNvPr>
          <p:cNvSpPr/>
          <p:nvPr/>
        </p:nvSpPr>
        <p:spPr>
          <a:xfrm>
            <a:off x="7416800" y="4818888"/>
            <a:ext cx="1928369" cy="883738"/>
          </a:xfrm>
          <a:prstGeom prst="roundRect">
            <a:avLst>
              <a:gd name="adj" fmla="val 95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a:solidFill>
                  <a:srgbClr val="2B660F"/>
                </a:solidFill>
                <a:latin typeface="+mj-lt"/>
              </a:rPr>
              <a:t>SHARE</a:t>
            </a:r>
          </a:p>
          <a:p>
            <a:pPr>
              <a:spcBef>
                <a:spcPts val="1000"/>
              </a:spcBef>
            </a:pPr>
            <a:r>
              <a:rPr lang="en-US" sz="1200">
                <a:solidFill>
                  <a:srgbClr val="2B660F"/>
                </a:solidFill>
              </a:rPr>
              <a:t>Share learnings, insights, and results.</a:t>
            </a:r>
          </a:p>
        </p:txBody>
      </p:sp>
      <p:cxnSp>
        <p:nvCxnSpPr>
          <p:cNvPr id="52" name="Straight Connector 51">
            <a:extLst>
              <a:ext uri="{FF2B5EF4-FFF2-40B4-BE49-F238E27FC236}">
                <a16:creationId xmlns:a16="http://schemas.microsoft.com/office/drawing/2014/main" id="{F7B626F3-D349-C189-872D-DA86F7F7888F}"/>
              </a:ext>
            </a:extLst>
          </p:cNvPr>
          <p:cNvCxnSpPr>
            <a:cxnSpLocks/>
          </p:cNvCxnSpPr>
          <p:nvPr/>
        </p:nvCxnSpPr>
        <p:spPr>
          <a:xfrm>
            <a:off x="3801460" y="2174550"/>
            <a:ext cx="0" cy="852114"/>
          </a:xfrm>
          <a:prstGeom prst="line">
            <a:avLst/>
          </a:prstGeom>
          <a:ln w="19050">
            <a:solidFill>
              <a:srgbClr val="5A8C0E"/>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E5DD675-6814-3D5B-B6D1-80514F4F224E}"/>
              </a:ext>
            </a:extLst>
          </p:cNvPr>
          <p:cNvCxnSpPr>
            <a:cxnSpLocks/>
          </p:cNvCxnSpPr>
          <p:nvPr/>
        </p:nvCxnSpPr>
        <p:spPr>
          <a:xfrm>
            <a:off x="3801460" y="2765817"/>
            <a:ext cx="0" cy="852114"/>
          </a:xfrm>
          <a:prstGeom prst="line">
            <a:avLst/>
          </a:prstGeom>
          <a:ln w="19050">
            <a:solidFill>
              <a:srgbClr val="5A8C0E"/>
            </a:solidFill>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E3191C4-B8C1-C9C1-D5A8-B72EB2D9E076}"/>
              </a:ext>
            </a:extLst>
          </p:cNvPr>
          <p:cNvCxnSpPr>
            <a:cxnSpLocks/>
          </p:cNvCxnSpPr>
          <p:nvPr/>
        </p:nvCxnSpPr>
        <p:spPr>
          <a:xfrm>
            <a:off x="3801460" y="3526491"/>
            <a:ext cx="0" cy="1497209"/>
          </a:xfrm>
          <a:prstGeom prst="line">
            <a:avLst/>
          </a:prstGeom>
          <a:ln w="19050">
            <a:solidFill>
              <a:srgbClr val="5A8C0E"/>
            </a:solidFil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3C7C08F-57D3-BE34-F842-32DB7FB713DF}"/>
              </a:ext>
            </a:extLst>
          </p:cNvPr>
          <p:cNvCxnSpPr>
            <a:cxnSpLocks/>
          </p:cNvCxnSpPr>
          <p:nvPr/>
        </p:nvCxnSpPr>
        <p:spPr>
          <a:xfrm>
            <a:off x="7276180" y="2192219"/>
            <a:ext cx="0" cy="819113"/>
          </a:xfrm>
          <a:prstGeom prst="line">
            <a:avLst/>
          </a:prstGeom>
          <a:ln w="19050">
            <a:solidFill>
              <a:srgbClr val="0F440D"/>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C9B7CFA-94A7-032F-9D35-110F25075478}"/>
              </a:ext>
            </a:extLst>
          </p:cNvPr>
          <p:cNvCxnSpPr>
            <a:cxnSpLocks/>
          </p:cNvCxnSpPr>
          <p:nvPr/>
        </p:nvCxnSpPr>
        <p:spPr>
          <a:xfrm>
            <a:off x="7276180" y="2810986"/>
            <a:ext cx="0" cy="819113"/>
          </a:xfrm>
          <a:prstGeom prst="line">
            <a:avLst/>
          </a:prstGeom>
          <a:ln w="19050">
            <a:solidFill>
              <a:srgbClr val="0F440D"/>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1A3A2E1-3885-275A-9523-113B441D3342}"/>
              </a:ext>
            </a:extLst>
          </p:cNvPr>
          <p:cNvCxnSpPr>
            <a:cxnSpLocks/>
          </p:cNvCxnSpPr>
          <p:nvPr/>
        </p:nvCxnSpPr>
        <p:spPr>
          <a:xfrm>
            <a:off x="7276180" y="3429753"/>
            <a:ext cx="0" cy="819113"/>
          </a:xfrm>
          <a:prstGeom prst="line">
            <a:avLst/>
          </a:prstGeom>
          <a:ln w="19050">
            <a:solidFill>
              <a:srgbClr val="0F440D"/>
            </a:solidFill>
            <a:tailEnd type="ova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0AFCD31-B1A1-3CC6-3E81-E9F93F514AEF}"/>
              </a:ext>
            </a:extLst>
          </p:cNvPr>
          <p:cNvCxnSpPr>
            <a:cxnSpLocks/>
          </p:cNvCxnSpPr>
          <p:nvPr/>
        </p:nvCxnSpPr>
        <p:spPr>
          <a:xfrm>
            <a:off x="7276180" y="4157426"/>
            <a:ext cx="0" cy="873148"/>
          </a:xfrm>
          <a:prstGeom prst="line">
            <a:avLst/>
          </a:prstGeom>
          <a:ln w="19050">
            <a:solidFill>
              <a:srgbClr val="0F440D"/>
            </a:solidFill>
            <a:tailEnd type="oval"/>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78C2A3DA-5670-6F43-F96B-3053F58F3B37}"/>
              </a:ext>
            </a:extLst>
          </p:cNvPr>
          <p:cNvSpPr/>
          <p:nvPr/>
        </p:nvSpPr>
        <p:spPr>
          <a:xfrm>
            <a:off x="6506464" y="6033072"/>
            <a:ext cx="3749040" cy="441204"/>
          </a:xfrm>
          <a:prstGeom prst="roundRect">
            <a:avLst>
              <a:gd name="adj" fmla="val 17814"/>
            </a:avLst>
          </a:prstGeom>
          <a:solidFill>
            <a:srgbClr val="F9C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a:solidFill>
                  <a:schemeClr val="accent5">
                    <a:lumMod val="75000"/>
                  </a:schemeClr>
                </a:solidFill>
                <a:latin typeface="+mj-lt"/>
              </a:rPr>
              <a:t>VISIT </a:t>
            </a:r>
            <a:r>
              <a:rPr lang="en-US" sz="1100">
                <a:solidFill>
                  <a:schemeClr val="accent5">
                    <a:lumMod val="50000"/>
                  </a:schemeClr>
                </a:solidFill>
                <a:latin typeface="+mj-lt"/>
                <a:hlinkClick r:id="rId8">
                  <a:extLst>
                    <a:ext uri="{A12FA001-AC4F-418D-AE19-62706E023703}">
                      <ahyp:hlinkClr xmlns:ahyp="http://schemas.microsoft.com/office/drawing/2018/hyperlinkcolor" val="tx"/>
                    </a:ext>
                  </a:extLst>
                </a:hlinkClick>
              </a:rPr>
              <a:t>PARTNERSFORTOMORROW.COM </a:t>
            </a:r>
            <a:r>
              <a:rPr lang="en-US" sz="1100">
                <a:solidFill>
                  <a:schemeClr val="accent5">
                    <a:lumMod val="75000"/>
                  </a:schemeClr>
                </a:solidFill>
                <a:latin typeface="+mj-lt"/>
              </a:rPr>
              <a:t>AND CLICK ON THE PEPSICO ASSOCIATE PORTAL FOR ADDITIONAL RESOURCES</a:t>
            </a:r>
          </a:p>
        </p:txBody>
      </p:sp>
      <p:pic>
        <p:nvPicPr>
          <p:cNvPr id="2" name="Picture 1">
            <a:extLst>
              <a:ext uri="{FF2B5EF4-FFF2-40B4-BE49-F238E27FC236}">
                <a16:creationId xmlns:a16="http://schemas.microsoft.com/office/drawing/2014/main" id="{A56DCD71-3EDB-2191-8D75-453174F34107}"/>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Rounded Rectangle 5">
            <a:extLst>
              <a:ext uri="{FF2B5EF4-FFF2-40B4-BE49-F238E27FC236}">
                <a16:creationId xmlns:a16="http://schemas.microsoft.com/office/drawing/2014/main" id="{A018AE59-C647-CC18-FC39-A55C537803D4}"/>
              </a:ext>
            </a:extLst>
          </p:cNvPr>
          <p:cNvSpPr/>
          <p:nvPr/>
        </p:nvSpPr>
        <p:spPr>
          <a:xfrm>
            <a:off x="304799" y="804683"/>
            <a:ext cx="1566065" cy="365761"/>
          </a:xfrm>
          <a:prstGeom prst="roundRect">
            <a:avLst>
              <a:gd name="adj" fmla="val 50000"/>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a:solidFill>
                  <a:srgbClr val="2B660F"/>
                </a:solidFill>
                <a:latin typeface="+mj-lt"/>
              </a:rPr>
              <a:t>DISCOVERY</a:t>
            </a:r>
            <a:endParaRPr lang="en-US" sz="1200">
              <a:solidFill>
                <a:srgbClr val="2B660F"/>
              </a:solidFill>
            </a:endParaRPr>
          </a:p>
        </p:txBody>
      </p:sp>
      <p:sp>
        <p:nvSpPr>
          <p:cNvPr id="7" name="Rounded Rectangle 6">
            <a:extLst>
              <a:ext uri="{FF2B5EF4-FFF2-40B4-BE49-F238E27FC236}">
                <a16:creationId xmlns:a16="http://schemas.microsoft.com/office/drawing/2014/main" id="{5C849084-ED0C-44AB-7363-640485345474}"/>
              </a:ext>
            </a:extLst>
          </p:cNvPr>
          <p:cNvSpPr/>
          <p:nvPr/>
        </p:nvSpPr>
        <p:spPr>
          <a:xfrm>
            <a:off x="3801460" y="804683"/>
            <a:ext cx="1566065" cy="365761"/>
          </a:xfrm>
          <a:prstGeom prst="roundRect">
            <a:avLst>
              <a:gd name="adj" fmla="val 50000"/>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a:solidFill>
                  <a:srgbClr val="2B660F"/>
                </a:solidFill>
                <a:latin typeface="+mj-lt"/>
              </a:rPr>
              <a:t>BIG BETS</a:t>
            </a:r>
            <a:endParaRPr lang="en-US" sz="1200">
              <a:solidFill>
                <a:srgbClr val="2B660F"/>
              </a:solidFill>
            </a:endParaRPr>
          </a:p>
        </p:txBody>
      </p:sp>
      <p:sp>
        <p:nvSpPr>
          <p:cNvPr id="8" name="Rounded Rectangle 7">
            <a:extLst>
              <a:ext uri="{FF2B5EF4-FFF2-40B4-BE49-F238E27FC236}">
                <a16:creationId xmlns:a16="http://schemas.microsoft.com/office/drawing/2014/main" id="{14B78932-1D83-DDCF-B7D4-701440A8ED1C}"/>
              </a:ext>
            </a:extLst>
          </p:cNvPr>
          <p:cNvSpPr/>
          <p:nvPr/>
        </p:nvSpPr>
        <p:spPr>
          <a:xfrm>
            <a:off x="7276180" y="804683"/>
            <a:ext cx="1566065" cy="365761"/>
          </a:xfrm>
          <a:prstGeom prst="roundRect">
            <a:avLst>
              <a:gd name="adj" fmla="val 50000"/>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a:solidFill>
                  <a:srgbClr val="2B660F"/>
                </a:solidFill>
                <a:latin typeface="+mj-lt"/>
              </a:rPr>
              <a:t>ACTIVATION</a:t>
            </a:r>
            <a:endParaRPr lang="en-US" sz="1200">
              <a:solidFill>
                <a:srgbClr val="2B660F"/>
              </a:solidFill>
            </a:endParaRPr>
          </a:p>
        </p:txBody>
      </p:sp>
      <p:grpSp>
        <p:nvGrpSpPr>
          <p:cNvPr id="9" name="Group 8">
            <a:extLst>
              <a:ext uri="{FF2B5EF4-FFF2-40B4-BE49-F238E27FC236}">
                <a16:creationId xmlns:a16="http://schemas.microsoft.com/office/drawing/2014/main" id="{231093FC-6DA9-792E-FF53-2D4DD3318413}"/>
              </a:ext>
            </a:extLst>
          </p:cNvPr>
          <p:cNvGrpSpPr/>
          <p:nvPr/>
        </p:nvGrpSpPr>
        <p:grpSpPr>
          <a:xfrm>
            <a:off x="10590414" y="0"/>
            <a:ext cx="1601585" cy="374073"/>
            <a:chOff x="10590414" y="-1"/>
            <a:chExt cx="1601585" cy="374073"/>
          </a:xfrm>
          <a:solidFill>
            <a:srgbClr val="EC9F0B"/>
          </a:solidFill>
        </p:grpSpPr>
        <p:grpSp>
          <p:nvGrpSpPr>
            <p:cNvPr id="10" name="Group 9">
              <a:extLst>
                <a:ext uri="{FF2B5EF4-FFF2-40B4-BE49-F238E27FC236}">
                  <a16:creationId xmlns:a16="http://schemas.microsoft.com/office/drawing/2014/main" id="{373B0B95-E0C6-7C07-D236-67ECD76BD339}"/>
                </a:ext>
              </a:extLst>
            </p:cNvPr>
            <p:cNvGrpSpPr/>
            <p:nvPr/>
          </p:nvGrpSpPr>
          <p:grpSpPr>
            <a:xfrm>
              <a:off x="10590414" y="-1"/>
              <a:ext cx="1601585" cy="374073"/>
              <a:chOff x="10590414" y="-1"/>
              <a:chExt cx="1601585" cy="374073"/>
            </a:xfrm>
            <a:grpFill/>
          </p:grpSpPr>
          <p:sp>
            <p:nvSpPr>
              <p:cNvPr id="19" name="Rounded Rectangle 18">
                <a:extLst>
                  <a:ext uri="{FF2B5EF4-FFF2-40B4-BE49-F238E27FC236}">
                    <a16:creationId xmlns:a16="http://schemas.microsoft.com/office/drawing/2014/main" id="{457AD8F2-834C-FAD2-9997-C4394503FFA0}"/>
                  </a:ext>
                </a:extLst>
              </p:cNvPr>
              <p:cNvSpPr/>
              <p:nvPr/>
            </p:nvSpPr>
            <p:spPr>
              <a:xfrm>
                <a:off x="10590414" y="-1"/>
                <a:ext cx="1601585" cy="3740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5CB3C4B-E2C1-B864-9E20-804A9B736FD3}"/>
                  </a:ext>
                </a:extLst>
              </p:cNvPr>
              <p:cNvSpPr/>
              <p:nvPr/>
            </p:nvSpPr>
            <p:spPr>
              <a:xfrm>
                <a:off x="11776363" y="0"/>
                <a:ext cx="415636" cy="3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C838960-48E8-BBBC-BDDC-6394C06A9C3D}"/>
                  </a:ext>
                </a:extLst>
              </p:cNvPr>
              <p:cNvSpPr/>
              <p:nvPr/>
            </p:nvSpPr>
            <p:spPr>
              <a:xfrm>
                <a:off x="10590414" y="0"/>
                <a:ext cx="415636"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92B2AECA-C181-3EEE-9336-2137E753823C}"/>
                </a:ext>
              </a:extLst>
            </p:cNvPr>
            <p:cNvSpPr txBox="1"/>
            <p:nvPr/>
          </p:nvSpPr>
          <p:spPr>
            <a:xfrm>
              <a:off x="10698193" y="98857"/>
              <a:ext cx="1493806" cy="182881"/>
            </a:xfrm>
            <a:prstGeom prst="rect">
              <a:avLst/>
            </a:prstGeom>
            <a:grpFill/>
          </p:spPr>
          <p:txBody>
            <a:bodyPr wrap="square" lIns="0" tIns="0" rIns="0" bIns="0">
              <a:spAutoFit/>
            </a:bodyPr>
            <a:lstStyle/>
            <a:p>
              <a:pPr marL="0" indent="0" algn="l">
                <a:buNone/>
              </a:pPr>
              <a:r>
                <a:rPr lang="en-US" sz="1200" i="0">
                  <a:solidFill>
                    <a:schemeClr val="bg1"/>
                  </a:solidFill>
                  <a:latin typeface="Gilroy Medium" panose="00000600000000000000" pitchFamily="50" charset="0"/>
                  <a:cs typeface="Arial" panose="020B0604020202020204" pitchFamily="34" charset="0"/>
                </a:rPr>
                <a:t>INTERNAL USE ONLY</a:t>
              </a:r>
            </a:p>
          </p:txBody>
        </p:sp>
      </p:grpSp>
    </p:spTree>
    <p:extLst>
      <p:ext uri="{BB962C8B-B14F-4D97-AF65-F5344CB8AC3E}">
        <p14:creationId xmlns:p14="http://schemas.microsoft.com/office/powerpoint/2010/main" val="61827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910A"/>
        </a:solidFill>
        <a:effectLst/>
      </p:bgPr>
    </p:bg>
    <p:spTree>
      <p:nvGrpSpPr>
        <p:cNvPr id="1" name="">
          <a:extLst>
            <a:ext uri="{FF2B5EF4-FFF2-40B4-BE49-F238E27FC236}">
              <a16:creationId xmlns:a16="http://schemas.microsoft.com/office/drawing/2014/main" id="{9A0C5F9A-1CA2-540F-4C06-4F9ED62FA37C}"/>
            </a:ext>
          </a:extLst>
        </p:cNvPr>
        <p:cNvGrpSpPr/>
        <p:nvPr/>
      </p:nvGrpSpPr>
      <p:grpSpPr>
        <a:xfrm>
          <a:off x="0" y="0"/>
          <a:ext cx="0" cy="0"/>
          <a:chOff x="0" y="0"/>
          <a:chExt cx="0" cy="0"/>
        </a:xfrm>
      </p:grpSpPr>
      <p:sp>
        <p:nvSpPr>
          <p:cNvPr id="24" name="Text Placeholder 12">
            <a:extLst>
              <a:ext uri="{FF2B5EF4-FFF2-40B4-BE49-F238E27FC236}">
                <a16:creationId xmlns:a16="http://schemas.microsoft.com/office/drawing/2014/main" id="{33F5128A-D70A-5B47-B579-694EEA79B059}"/>
              </a:ext>
            </a:extLst>
          </p:cNvPr>
          <p:cNvSpPr txBox="1">
            <a:spLocks/>
          </p:cNvSpPr>
          <p:nvPr/>
        </p:nvSpPr>
        <p:spPr>
          <a:xfrm>
            <a:off x="6242613" y="1219200"/>
            <a:ext cx="5638800" cy="4419600"/>
          </a:xfrm>
          <a:prstGeom prst="roundRect">
            <a:avLst>
              <a:gd name="adj" fmla="val 2070"/>
            </a:avLst>
          </a:prstGeom>
          <a:solidFill>
            <a:srgbClr val="0F440D"/>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2B660F"/>
              </a:solidFill>
            </a:endParaRPr>
          </a:p>
        </p:txBody>
      </p:sp>
      <p:sp>
        <p:nvSpPr>
          <p:cNvPr id="25" name="Text Placeholder 11">
            <a:extLst>
              <a:ext uri="{FF2B5EF4-FFF2-40B4-BE49-F238E27FC236}">
                <a16:creationId xmlns:a16="http://schemas.microsoft.com/office/drawing/2014/main" id="{29B040EF-30D9-2978-2351-05CE742711AC}"/>
              </a:ext>
            </a:extLst>
          </p:cNvPr>
          <p:cNvSpPr txBox="1">
            <a:spLocks/>
          </p:cNvSpPr>
          <p:nvPr/>
        </p:nvSpPr>
        <p:spPr>
          <a:xfrm>
            <a:off x="304800" y="1219200"/>
            <a:ext cx="5638800" cy="4419600"/>
          </a:xfrm>
          <a:prstGeom prst="roundRect">
            <a:avLst>
              <a:gd name="adj" fmla="val 2070"/>
            </a:avLst>
          </a:prstGeom>
          <a:solidFill>
            <a:srgbClr val="0F440D"/>
          </a:solidFill>
        </p:spPr>
        <p:txBody>
          <a:bodyPr anchor="ct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endParaRPr lang="en-US" sz="2800">
              <a:solidFill>
                <a:srgbClr val="2B660F"/>
              </a:solidFill>
              <a:latin typeface="+mj-lt"/>
            </a:endParaRPr>
          </a:p>
        </p:txBody>
      </p:sp>
      <p:sp>
        <p:nvSpPr>
          <p:cNvPr id="26" name="Text Placeholder 3">
            <a:extLst>
              <a:ext uri="{FF2B5EF4-FFF2-40B4-BE49-F238E27FC236}">
                <a16:creationId xmlns:a16="http://schemas.microsoft.com/office/drawing/2014/main" id="{6DE9F408-23C2-14BD-3D8B-9735DFD64F87}"/>
              </a:ext>
            </a:extLst>
          </p:cNvPr>
          <p:cNvSpPr>
            <a:spLocks noGrp="1"/>
          </p:cNvSpPr>
          <p:nvPr>
            <p:ph type="body" sz="quarter" idx="11"/>
          </p:nvPr>
        </p:nvSpPr>
        <p:spPr>
          <a:xfrm>
            <a:off x="304800" y="724845"/>
            <a:ext cx="11582401" cy="316592"/>
          </a:xfrm>
        </p:spPr>
        <p:txBody>
          <a:bodyPr/>
          <a:lstStyle/>
          <a:p>
            <a:r>
              <a:rPr lang="en-US">
                <a:solidFill>
                  <a:srgbClr val="BFE07D"/>
                </a:solidFill>
              </a:rPr>
              <a:t>2026 AOP Priorities</a:t>
            </a:r>
          </a:p>
        </p:txBody>
      </p:sp>
      <p:sp>
        <p:nvSpPr>
          <p:cNvPr id="27" name="Title 9">
            <a:extLst>
              <a:ext uri="{FF2B5EF4-FFF2-40B4-BE49-F238E27FC236}">
                <a16:creationId xmlns:a16="http://schemas.microsoft.com/office/drawing/2014/main" id="{669C1934-EA05-C9AC-49A1-1E92529E4CF6}"/>
              </a:ext>
            </a:extLst>
          </p:cNvPr>
          <p:cNvSpPr>
            <a:spLocks noGrp="1"/>
          </p:cNvSpPr>
          <p:nvPr>
            <p:ph type="title"/>
          </p:nvPr>
        </p:nvSpPr>
        <p:spPr>
          <a:xfrm>
            <a:off x="304799" y="248594"/>
            <a:ext cx="11582401" cy="475306"/>
          </a:xfrm>
        </p:spPr>
        <p:txBody>
          <a:bodyPr/>
          <a:lstStyle/>
          <a:p>
            <a:r>
              <a:rPr lang="en-US">
                <a:solidFill>
                  <a:srgbClr val="10430D"/>
                </a:solidFill>
              </a:rPr>
              <a:t>Ask of the Commercial Organization</a:t>
            </a:r>
          </a:p>
        </p:txBody>
      </p:sp>
      <p:grpSp>
        <p:nvGrpSpPr>
          <p:cNvPr id="28" name="Group 27">
            <a:extLst>
              <a:ext uri="{FF2B5EF4-FFF2-40B4-BE49-F238E27FC236}">
                <a16:creationId xmlns:a16="http://schemas.microsoft.com/office/drawing/2014/main" id="{BE73F0C3-3948-C43B-723E-91F8FA9F60E6}"/>
              </a:ext>
            </a:extLst>
          </p:cNvPr>
          <p:cNvGrpSpPr/>
          <p:nvPr/>
        </p:nvGrpSpPr>
        <p:grpSpPr>
          <a:xfrm>
            <a:off x="10590414" y="0"/>
            <a:ext cx="1601585" cy="374073"/>
            <a:chOff x="10590414" y="-1"/>
            <a:chExt cx="1601585" cy="374073"/>
          </a:xfrm>
          <a:solidFill>
            <a:srgbClr val="EC9F0B"/>
          </a:solidFill>
        </p:grpSpPr>
        <p:grpSp>
          <p:nvGrpSpPr>
            <p:cNvPr id="29" name="Group 28">
              <a:extLst>
                <a:ext uri="{FF2B5EF4-FFF2-40B4-BE49-F238E27FC236}">
                  <a16:creationId xmlns:a16="http://schemas.microsoft.com/office/drawing/2014/main" id="{B52159E8-8402-E4E7-17DD-604BDF050AF2}"/>
                </a:ext>
              </a:extLst>
            </p:cNvPr>
            <p:cNvGrpSpPr/>
            <p:nvPr/>
          </p:nvGrpSpPr>
          <p:grpSpPr>
            <a:xfrm>
              <a:off x="10590414" y="-1"/>
              <a:ext cx="1601585" cy="374073"/>
              <a:chOff x="10590414" y="-1"/>
              <a:chExt cx="1601585" cy="374073"/>
            </a:xfrm>
            <a:grpFill/>
          </p:grpSpPr>
          <p:sp>
            <p:nvSpPr>
              <p:cNvPr id="31" name="Rounded Rectangle 30">
                <a:extLst>
                  <a:ext uri="{FF2B5EF4-FFF2-40B4-BE49-F238E27FC236}">
                    <a16:creationId xmlns:a16="http://schemas.microsoft.com/office/drawing/2014/main" id="{111935D7-9668-D340-A0C3-0A929534C059}"/>
                  </a:ext>
                </a:extLst>
              </p:cNvPr>
              <p:cNvSpPr/>
              <p:nvPr/>
            </p:nvSpPr>
            <p:spPr>
              <a:xfrm>
                <a:off x="10590414" y="-1"/>
                <a:ext cx="1601585" cy="3740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8DFA564-6591-AE58-7C9F-83B6E30DAA0E}"/>
                  </a:ext>
                </a:extLst>
              </p:cNvPr>
              <p:cNvSpPr/>
              <p:nvPr/>
            </p:nvSpPr>
            <p:spPr>
              <a:xfrm>
                <a:off x="11776363" y="0"/>
                <a:ext cx="415636" cy="3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CEF39D-0570-FEC8-2A52-C38D3B64C4B0}"/>
                  </a:ext>
                </a:extLst>
              </p:cNvPr>
              <p:cNvSpPr/>
              <p:nvPr/>
            </p:nvSpPr>
            <p:spPr>
              <a:xfrm>
                <a:off x="10590414" y="0"/>
                <a:ext cx="415636"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175340C0-0C38-6875-1235-1136A9DC3279}"/>
                </a:ext>
              </a:extLst>
            </p:cNvPr>
            <p:cNvSpPr txBox="1"/>
            <p:nvPr/>
          </p:nvSpPr>
          <p:spPr>
            <a:xfrm>
              <a:off x="10698193" y="98857"/>
              <a:ext cx="1493806" cy="182881"/>
            </a:xfrm>
            <a:prstGeom prst="rect">
              <a:avLst/>
            </a:prstGeom>
            <a:grpFill/>
          </p:spPr>
          <p:txBody>
            <a:bodyPr wrap="square" lIns="0" tIns="0" rIns="0" bIns="0">
              <a:spAutoFit/>
            </a:bodyPr>
            <a:lstStyle/>
            <a:p>
              <a:pPr marL="0" indent="0" algn="l">
                <a:buNone/>
              </a:pPr>
              <a:r>
                <a:rPr lang="en-US" sz="1200" i="0">
                  <a:solidFill>
                    <a:schemeClr val="bg1"/>
                  </a:solidFill>
                  <a:latin typeface="Gilroy Medium" panose="00000600000000000000" pitchFamily="50" charset="0"/>
                  <a:cs typeface="Arial" panose="020B0604020202020204" pitchFamily="34" charset="0"/>
                </a:rPr>
                <a:t>INTERNAL USE ONLY</a:t>
              </a:r>
            </a:p>
          </p:txBody>
        </p:sp>
      </p:grpSp>
      <p:sp>
        <p:nvSpPr>
          <p:cNvPr id="35" name="Text Placeholder 8">
            <a:extLst>
              <a:ext uri="{FF2B5EF4-FFF2-40B4-BE49-F238E27FC236}">
                <a16:creationId xmlns:a16="http://schemas.microsoft.com/office/drawing/2014/main" id="{957C117E-FE9A-DA8B-2FF9-2662FFEB483B}"/>
              </a:ext>
            </a:extLst>
          </p:cNvPr>
          <p:cNvSpPr txBox="1">
            <a:spLocks/>
          </p:cNvSpPr>
          <p:nvPr/>
        </p:nvSpPr>
        <p:spPr>
          <a:xfrm>
            <a:off x="1372615" y="2192047"/>
            <a:ext cx="2952497" cy="2928593"/>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pPr>
            <a:r>
              <a:rPr lang="en-US" sz="4400">
                <a:solidFill>
                  <a:srgbClr val="8DBE29"/>
                </a:solidFill>
                <a:latin typeface="+mj-lt"/>
              </a:rPr>
              <a:t>OPTIMIZE PACKAGING SOLUTIONS</a:t>
            </a:r>
          </a:p>
          <a:p>
            <a:r>
              <a:rPr lang="en-US" sz="1800">
                <a:solidFill>
                  <a:srgbClr val="BFDF7D"/>
                </a:solidFill>
              </a:rPr>
              <a:t>Expand reusable, aluminum, and </a:t>
            </a:r>
            <a:br>
              <a:rPr lang="en-US" sz="1800">
                <a:solidFill>
                  <a:srgbClr val="BFDF7D"/>
                </a:solidFill>
              </a:rPr>
            </a:br>
            <a:r>
              <a:rPr lang="en-US" sz="1800">
                <a:solidFill>
                  <a:srgbClr val="BFDF7D"/>
                </a:solidFill>
              </a:rPr>
              <a:t>alternative packaging.</a:t>
            </a:r>
          </a:p>
        </p:txBody>
      </p:sp>
      <p:pic>
        <p:nvPicPr>
          <p:cNvPr id="3" name="Picture 2">
            <a:extLst>
              <a:ext uri="{FF2B5EF4-FFF2-40B4-BE49-F238E27FC236}">
                <a16:creationId xmlns:a16="http://schemas.microsoft.com/office/drawing/2014/main" id="{D2BFDA68-541B-F6DC-C5B3-5B65019D7A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pic>
        <p:nvPicPr>
          <p:cNvPr id="4" name="Picture 3" descr="A green leaves on a black background&#10;&#10;Description automatically generated">
            <a:extLst>
              <a:ext uri="{FF2B5EF4-FFF2-40B4-BE49-F238E27FC236}">
                <a16:creationId xmlns:a16="http://schemas.microsoft.com/office/drawing/2014/main" id="{ADE38893-669D-820B-638C-67FBE32E1F39}"/>
              </a:ext>
            </a:extLst>
          </p:cNvPr>
          <p:cNvPicPr>
            <a:picLocks noChangeAspect="1"/>
          </p:cNvPicPr>
          <p:nvPr/>
        </p:nvPicPr>
        <p:blipFill rotWithShape="1">
          <a:blip r:embed="rId4"/>
          <a:srcRect b="21527"/>
          <a:stretch/>
        </p:blipFill>
        <p:spPr>
          <a:xfrm>
            <a:off x="1876386" y="4059124"/>
            <a:ext cx="5696619" cy="2798876"/>
          </a:xfrm>
          <a:prstGeom prst="rect">
            <a:avLst/>
          </a:prstGeom>
        </p:spPr>
      </p:pic>
      <p:pic>
        <p:nvPicPr>
          <p:cNvPr id="6" name="Picture 5" descr="A green leaves on a black background&#10;&#10;Description automatically generated">
            <a:extLst>
              <a:ext uri="{FF2B5EF4-FFF2-40B4-BE49-F238E27FC236}">
                <a16:creationId xmlns:a16="http://schemas.microsoft.com/office/drawing/2014/main" id="{5388024F-A846-6A85-864C-71E20887220A}"/>
              </a:ext>
            </a:extLst>
          </p:cNvPr>
          <p:cNvPicPr>
            <a:picLocks noChangeAspect="1"/>
          </p:cNvPicPr>
          <p:nvPr/>
        </p:nvPicPr>
        <p:blipFill rotWithShape="1">
          <a:blip r:embed="rId5"/>
          <a:srcRect r="50267"/>
          <a:stretch/>
        </p:blipFill>
        <p:spPr>
          <a:xfrm>
            <a:off x="10021323" y="486247"/>
            <a:ext cx="2159103" cy="5096861"/>
          </a:xfrm>
          <a:prstGeom prst="rect">
            <a:avLst/>
          </a:prstGeom>
        </p:spPr>
      </p:pic>
      <p:sp>
        <p:nvSpPr>
          <p:cNvPr id="39" name="Text Placeholder 8">
            <a:extLst>
              <a:ext uri="{FF2B5EF4-FFF2-40B4-BE49-F238E27FC236}">
                <a16:creationId xmlns:a16="http://schemas.microsoft.com/office/drawing/2014/main" id="{EF4844DC-BE1D-4304-5AF1-7871836034DD}"/>
              </a:ext>
            </a:extLst>
          </p:cNvPr>
          <p:cNvSpPr txBox="1">
            <a:spLocks/>
          </p:cNvSpPr>
          <p:nvPr/>
        </p:nvSpPr>
        <p:spPr>
          <a:xfrm>
            <a:off x="7310428" y="2192047"/>
            <a:ext cx="3279986" cy="2928593"/>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pPr>
            <a:r>
              <a:rPr lang="en-US" sz="4400">
                <a:solidFill>
                  <a:srgbClr val="8DBE29"/>
                </a:solidFill>
                <a:latin typeface="+mj-lt"/>
              </a:rPr>
              <a:t>DRIVE CUSTOMER ENGAGEMENT</a:t>
            </a:r>
          </a:p>
          <a:p>
            <a:r>
              <a:rPr lang="en-US" sz="1800">
                <a:solidFill>
                  <a:srgbClr val="BFDF7D"/>
                </a:solidFill>
              </a:rPr>
              <a:t>Leverage pep+ resources </a:t>
            </a:r>
            <a:br>
              <a:rPr lang="en-US" sz="1800">
                <a:solidFill>
                  <a:srgbClr val="BFDF7D"/>
                </a:solidFill>
              </a:rPr>
            </a:br>
            <a:r>
              <a:rPr lang="en-US" sz="1800">
                <a:solidFill>
                  <a:srgbClr val="BFDF7D"/>
                </a:solidFill>
              </a:rPr>
              <a:t>for integrated customer planning sessions.</a:t>
            </a:r>
          </a:p>
        </p:txBody>
      </p:sp>
      <p:sp>
        <p:nvSpPr>
          <p:cNvPr id="2" name="TextBox 1">
            <a:extLst>
              <a:ext uri="{FF2B5EF4-FFF2-40B4-BE49-F238E27FC236}">
                <a16:creationId xmlns:a16="http://schemas.microsoft.com/office/drawing/2014/main" id="{22484903-6F76-21F9-FDA3-DD6560C32374}"/>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5" name="TextBox 4">
            <a:extLst>
              <a:ext uri="{FF2B5EF4-FFF2-40B4-BE49-F238E27FC236}">
                <a16:creationId xmlns:a16="http://schemas.microsoft.com/office/drawing/2014/main" id="{C867BA2B-E723-EDF0-0C6E-8DD54831B6A0}"/>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9"/>
                </a:solidFill>
                <a:latin typeface="+mn-lt"/>
              </a:rPr>
              <a:pPr algn="r"/>
              <a:t>7</a:t>
            </a:fld>
            <a:endParaRPr lang="en-US" sz="1350">
              <a:solidFill>
                <a:srgbClr val="8DBE29"/>
              </a:solidFill>
              <a:latin typeface="+mn-lt"/>
            </a:endParaRPr>
          </a:p>
        </p:txBody>
      </p:sp>
    </p:spTree>
    <p:extLst>
      <p:ext uri="{BB962C8B-B14F-4D97-AF65-F5344CB8AC3E}">
        <p14:creationId xmlns:p14="http://schemas.microsoft.com/office/powerpoint/2010/main" val="324196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430D"/>
        </a:solidFill>
        <a:effectLst/>
      </p:bgPr>
    </p:bg>
    <p:spTree>
      <p:nvGrpSpPr>
        <p:cNvPr id="1" name="">
          <a:extLst>
            <a:ext uri="{FF2B5EF4-FFF2-40B4-BE49-F238E27FC236}">
              <a16:creationId xmlns:a16="http://schemas.microsoft.com/office/drawing/2014/main" id="{9A0C5F9A-1CA2-540F-4C06-4F9ED62FA37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52848F8-20F2-DDFF-E80D-5F78C8639545}"/>
              </a:ext>
            </a:extLst>
          </p:cNvPr>
          <p:cNvSpPr>
            <a:spLocks noGrp="1"/>
          </p:cNvSpPr>
          <p:nvPr>
            <p:ph type="ctrTitle"/>
          </p:nvPr>
        </p:nvSpPr>
        <p:spPr>
          <a:xfrm>
            <a:off x="304796" y="1023948"/>
            <a:ext cx="11582402" cy="2284807"/>
          </a:xfrm>
        </p:spPr>
        <p:txBody>
          <a:bodyPr/>
          <a:lstStyle/>
          <a:p>
            <a:r>
              <a:rPr lang="en-US">
                <a:solidFill>
                  <a:srgbClr val="BFDE7D"/>
                </a:solidFill>
              </a:rPr>
              <a:t>PEP+ STRATEGY</a:t>
            </a:r>
          </a:p>
        </p:txBody>
      </p:sp>
      <p:pic>
        <p:nvPicPr>
          <p:cNvPr id="2" name="Picture 1">
            <a:extLst>
              <a:ext uri="{FF2B5EF4-FFF2-40B4-BE49-F238E27FC236}">
                <a16:creationId xmlns:a16="http://schemas.microsoft.com/office/drawing/2014/main" id="{91825C32-9F06-5166-913F-E9B509B7BDE2}"/>
              </a:ext>
            </a:extLst>
          </p:cNvPr>
          <p:cNvPicPr>
            <a:picLocks noChangeAspect="1"/>
          </p:cNvPicPr>
          <p:nvPr/>
        </p:nvPicPr>
        <p:blipFill rotWithShape="1">
          <a:blip r:embed="rId2" cstate="screen">
            <a:alphaModFix amt="3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229601" y="2970484"/>
            <a:ext cx="3657594" cy="2480733"/>
          </a:xfrm>
          <a:prstGeom prst="roundRect">
            <a:avLst>
              <a:gd name="adj" fmla="val 2523"/>
            </a:avLst>
          </a:prstGeom>
        </p:spPr>
      </p:pic>
      <p:pic>
        <p:nvPicPr>
          <p:cNvPr id="3" name="Picture 2">
            <a:extLst>
              <a:ext uri="{FF2B5EF4-FFF2-40B4-BE49-F238E27FC236}">
                <a16:creationId xmlns:a16="http://schemas.microsoft.com/office/drawing/2014/main" id="{381932E8-87C4-790A-1AA7-BFB1034AC23C}"/>
              </a:ext>
            </a:extLst>
          </p:cNvPr>
          <p:cNvPicPr>
            <a:picLocks noChangeAspect="1"/>
          </p:cNvPicPr>
          <p:nvPr/>
        </p:nvPicPr>
        <p:blipFill rotWithShape="1">
          <a:blip r:embed="rId4" cstate="screen">
            <a:alphaModFix amt="43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4267196" y="2970484"/>
            <a:ext cx="3668896" cy="2480733"/>
          </a:xfrm>
          <a:prstGeom prst="roundRect">
            <a:avLst>
              <a:gd name="adj" fmla="val 2464"/>
            </a:avLst>
          </a:prstGeom>
        </p:spPr>
      </p:pic>
      <p:sp>
        <p:nvSpPr>
          <p:cNvPr id="4" name="Text Placeholder 11">
            <a:extLst>
              <a:ext uri="{FF2B5EF4-FFF2-40B4-BE49-F238E27FC236}">
                <a16:creationId xmlns:a16="http://schemas.microsoft.com/office/drawing/2014/main" id="{B5DB4EFE-8CD1-CD65-6300-FBC1404122E5}"/>
              </a:ext>
            </a:extLst>
          </p:cNvPr>
          <p:cNvSpPr txBox="1">
            <a:spLocks/>
          </p:cNvSpPr>
          <p:nvPr/>
        </p:nvSpPr>
        <p:spPr>
          <a:xfrm>
            <a:off x="304800" y="2970484"/>
            <a:ext cx="3657595" cy="2480733"/>
          </a:xfrm>
          <a:prstGeom prst="roundRect">
            <a:avLst>
              <a:gd name="adj" fmla="val 2643"/>
            </a:avLst>
          </a:prstGeom>
          <a:solidFill>
            <a:srgbClr val="2B660F"/>
          </a:solidFill>
        </p:spPr>
        <p:txBody>
          <a:bodyPr lIns="182880" tIns="457200" rIns="182880" anchor="t" anchorCtr="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itle 14">
            <a:extLst>
              <a:ext uri="{FF2B5EF4-FFF2-40B4-BE49-F238E27FC236}">
                <a16:creationId xmlns:a16="http://schemas.microsoft.com/office/drawing/2014/main" id="{79A450A8-8D6D-6B15-4BBC-E002E656CAA0}"/>
              </a:ext>
            </a:extLst>
          </p:cNvPr>
          <p:cNvSpPr txBox="1">
            <a:spLocks/>
          </p:cNvSpPr>
          <p:nvPr/>
        </p:nvSpPr>
        <p:spPr>
          <a:xfrm>
            <a:off x="8229596"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rgbClr val="B9D488"/>
                </a:solidFill>
              </a:rPr>
              <a:t>Tools &amp; resources</a:t>
            </a:r>
          </a:p>
        </p:txBody>
      </p:sp>
      <p:sp>
        <p:nvSpPr>
          <p:cNvPr id="6" name="Title 14">
            <a:extLst>
              <a:ext uri="{FF2B5EF4-FFF2-40B4-BE49-F238E27FC236}">
                <a16:creationId xmlns:a16="http://schemas.microsoft.com/office/drawing/2014/main" id="{A4BC4E21-25D5-56D6-5D7E-F8890C56FB23}"/>
              </a:ext>
            </a:extLst>
          </p:cNvPr>
          <p:cNvSpPr txBox="1">
            <a:spLocks/>
          </p:cNvSpPr>
          <p:nvPr/>
        </p:nvSpPr>
        <p:spPr>
          <a:xfrm>
            <a:off x="4278493"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rgbClr val="B9D488"/>
                </a:solidFill>
              </a:rPr>
              <a:t>SELL STORY</a:t>
            </a:r>
          </a:p>
        </p:txBody>
      </p:sp>
      <p:grpSp>
        <p:nvGrpSpPr>
          <p:cNvPr id="7" name="Group 6">
            <a:extLst>
              <a:ext uri="{FF2B5EF4-FFF2-40B4-BE49-F238E27FC236}">
                <a16:creationId xmlns:a16="http://schemas.microsoft.com/office/drawing/2014/main" id="{24D95C94-8E55-2284-59DF-D32BB07E5E5A}"/>
              </a:ext>
            </a:extLst>
          </p:cNvPr>
          <p:cNvGrpSpPr/>
          <p:nvPr/>
        </p:nvGrpSpPr>
        <p:grpSpPr>
          <a:xfrm>
            <a:off x="652253" y="3647026"/>
            <a:ext cx="2962688" cy="924415"/>
            <a:chOff x="240254" y="4551178"/>
            <a:chExt cx="4742218" cy="1479662"/>
          </a:xfrm>
        </p:grpSpPr>
        <p:grpSp>
          <p:nvGrpSpPr>
            <p:cNvPr id="8" name="Group 7">
              <a:extLst>
                <a:ext uri="{FF2B5EF4-FFF2-40B4-BE49-F238E27FC236}">
                  <a16:creationId xmlns:a16="http://schemas.microsoft.com/office/drawing/2014/main" id="{EDB2FE48-6A9B-B6C9-030B-924E38AF81E3}"/>
                </a:ext>
              </a:extLst>
            </p:cNvPr>
            <p:cNvGrpSpPr/>
            <p:nvPr/>
          </p:nvGrpSpPr>
          <p:grpSpPr>
            <a:xfrm>
              <a:off x="240254" y="4551178"/>
              <a:ext cx="1479662" cy="1479662"/>
              <a:chOff x="2776167" y="5490979"/>
              <a:chExt cx="1479662" cy="1479662"/>
            </a:xfrm>
          </p:grpSpPr>
          <p:sp>
            <p:nvSpPr>
              <p:cNvPr id="16" name="Rounded Rectangle 15">
                <a:extLst>
                  <a:ext uri="{FF2B5EF4-FFF2-40B4-BE49-F238E27FC236}">
                    <a16:creationId xmlns:a16="http://schemas.microsoft.com/office/drawing/2014/main" id="{D93A6D8B-2DA6-79B9-9648-9F5D1C890027}"/>
                  </a:ext>
                </a:extLst>
              </p:cNvPr>
              <p:cNvSpPr/>
              <p:nvPr/>
            </p:nvSpPr>
            <p:spPr>
              <a:xfrm>
                <a:off x="2776167" y="5490979"/>
                <a:ext cx="1479662" cy="1479662"/>
              </a:xfrm>
              <a:prstGeom prst="roundRect">
                <a:avLst>
                  <a:gd name="adj" fmla="val 7512"/>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logo of a leaf in a circle&#10;&#10;Description automatically generated">
                <a:extLst>
                  <a:ext uri="{FF2B5EF4-FFF2-40B4-BE49-F238E27FC236}">
                    <a16:creationId xmlns:a16="http://schemas.microsoft.com/office/drawing/2014/main" id="{1B6A291C-7881-360B-F28F-30AE618B9F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38462" y="5603622"/>
                <a:ext cx="1155073" cy="1254378"/>
              </a:xfrm>
              <a:prstGeom prst="rect">
                <a:avLst/>
              </a:prstGeom>
            </p:spPr>
          </p:pic>
        </p:grpSp>
        <p:grpSp>
          <p:nvGrpSpPr>
            <p:cNvPr id="9" name="Group 8">
              <a:extLst>
                <a:ext uri="{FF2B5EF4-FFF2-40B4-BE49-F238E27FC236}">
                  <a16:creationId xmlns:a16="http://schemas.microsoft.com/office/drawing/2014/main" id="{10CE8EA6-C6B6-E0E9-FAEF-FEC374CB9059}"/>
                </a:ext>
              </a:extLst>
            </p:cNvPr>
            <p:cNvGrpSpPr/>
            <p:nvPr/>
          </p:nvGrpSpPr>
          <p:grpSpPr>
            <a:xfrm>
              <a:off x="3502810" y="4551178"/>
              <a:ext cx="1479662" cy="1479662"/>
              <a:chOff x="6716552" y="5490979"/>
              <a:chExt cx="1479662" cy="1479662"/>
            </a:xfrm>
          </p:grpSpPr>
          <p:sp>
            <p:nvSpPr>
              <p:cNvPr id="14" name="Rounded Rectangle 13">
                <a:extLst>
                  <a:ext uri="{FF2B5EF4-FFF2-40B4-BE49-F238E27FC236}">
                    <a16:creationId xmlns:a16="http://schemas.microsoft.com/office/drawing/2014/main" id="{D15EE2EC-87E5-7BDE-6323-B124AA5344A1}"/>
                  </a:ext>
                </a:extLst>
              </p:cNvPr>
              <p:cNvSpPr/>
              <p:nvPr/>
            </p:nvSpPr>
            <p:spPr>
              <a:xfrm>
                <a:off x="6716552" y="5490979"/>
                <a:ext cx="1479662" cy="1479662"/>
              </a:xfrm>
              <a:prstGeom prst="roundRect">
                <a:avLst>
                  <a:gd name="adj" fmla="val 7512"/>
                </a:avLst>
              </a:prstGeom>
              <a:solidFill>
                <a:srgbClr val="ED6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logo of a hand and a globe&#10;&#10;Description automatically generated">
                <a:extLst>
                  <a:ext uri="{FF2B5EF4-FFF2-40B4-BE49-F238E27FC236}">
                    <a16:creationId xmlns:a16="http://schemas.microsoft.com/office/drawing/2014/main" id="{0020E2AD-6FD9-A56C-1CED-0C307B2C61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78847" y="5603622"/>
                <a:ext cx="1155073" cy="1254378"/>
              </a:xfrm>
              <a:prstGeom prst="rect">
                <a:avLst/>
              </a:prstGeom>
            </p:spPr>
          </p:pic>
        </p:grpSp>
        <p:grpSp>
          <p:nvGrpSpPr>
            <p:cNvPr id="10" name="Group 9">
              <a:extLst>
                <a:ext uri="{FF2B5EF4-FFF2-40B4-BE49-F238E27FC236}">
                  <a16:creationId xmlns:a16="http://schemas.microsoft.com/office/drawing/2014/main" id="{4214C317-E452-82B3-70EB-1C4750A3FE1C}"/>
                </a:ext>
              </a:extLst>
            </p:cNvPr>
            <p:cNvGrpSpPr/>
            <p:nvPr/>
          </p:nvGrpSpPr>
          <p:grpSpPr>
            <a:xfrm>
              <a:off x="1871532" y="4551178"/>
              <a:ext cx="1479662" cy="1479662"/>
              <a:chOff x="4746360" y="5490979"/>
              <a:chExt cx="1479662" cy="1479662"/>
            </a:xfrm>
          </p:grpSpPr>
          <p:sp>
            <p:nvSpPr>
              <p:cNvPr id="11" name="Rounded Rectangle 10">
                <a:extLst>
                  <a:ext uri="{FF2B5EF4-FFF2-40B4-BE49-F238E27FC236}">
                    <a16:creationId xmlns:a16="http://schemas.microsoft.com/office/drawing/2014/main" id="{DCCBAE71-1223-9A86-14FC-67EE8702D13B}"/>
                  </a:ext>
                </a:extLst>
              </p:cNvPr>
              <p:cNvSpPr/>
              <p:nvPr/>
            </p:nvSpPr>
            <p:spPr>
              <a:xfrm>
                <a:off x="4746360" y="5490979"/>
                <a:ext cx="1479662" cy="1479662"/>
              </a:xfrm>
              <a:prstGeom prst="roundRect">
                <a:avLst>
                  <a:gd name="adj" fmla="val 7512"/>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green windmill with green arrows&#10;&#10;Description automatically generated">
                <a:extLst>
                  <a:ext uri="{FF2B5EF4-FFF2-40B4-BE49-F238E27FC236}">
                    <a16:creationId xmlns:a16="http://schemas.microsoft.com/office/drawing/2014/main" id="{E34AB93C-4DA3-0AF8-78AF-7ACE800104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08655" y="5603622"/>
                <a:ext cx="1155072" cy="1254377"/>
              </a:xfrm>
              <a:prstGeom prst="rect">
                <a:avLst/>
              </a:prstGeom>
            </p:spPr>
          </p:pic>
        </p:grpSp>
      </p:grpSp>
      <p:sp>
        <p:nvSpPr>
          <p:cNvPr id="18" name="Title 14">
            <a:extLst>
              <a:ext uri="{FF2B5EF4-FFF2-40B4-BE49-F238E27FC236}">
                <a16:creationId xmlns:a16="http://schemas.microsoft.com/office/drawing/2014/main" id="{B404D6A7-C87F-C027-CFB2-6A6586F5C608}"/>
              </a:ext>
            </a:extLst>
          </p:cNvPr>
          <p:cNvSpPr txBox="1">
            <a:spLocks/>
          </p:cNvSpPr>
          <p:nvPr/>
        </p:nvSpPr>
        <p:spPr>
          <a:xfrm>
            <a:off x="316089" y="4975911"/>
            <a:ext cx="3657599" cy="4753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algn="ctr"/>
            <a:r>
              <a:rPr lang="en-US" sz="2400">
                <a:solidFill>
                  <a:schemeClr val="bg1"/>
                </a:solidFill>
              </a:rPr>
              <a:t>STRATEGY</a:t>
            </a:r>
          </a:p>
        </p:txBody>
      </p:sp>
      <p:pic>
        <p:nvPicPr>
          <p:cNvPr id="19" name="Picture 18">
            <a:extLst>
              <a:ext uri="{FF2B5EF4-FFF2-40B4-BE49-F238E27FC236}">
                <a16:creationId xmlns:a16="http://schemas.microsoft.com/office/drawing/2014/main" id="{632BC1EE-C7EE-F24F-A392-2528290BD57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spTree>
    <p:extLst>
      <p:ext uri="{BB962C8B-B14F-4D97-AF65-F5344CB8AC3E}">
        <p14:creationId xmlns:p14="http://schemas.microsoft.com/office/powerpoint/2010/main" val="253273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F3"/>
        </a:solidFill>
        <a:effectLst/>
      </p:bgPr>
    </p:bg>
    <p:spTree>
      <p:nvGrpSpPr>
        <p:cNvPr id="1" name="">
          <a:extLst>
            <a:ext uri="{FF2B5EF4-FFF2-40B4-BE49-F238E27FC236}">
              <a16:creationId xmlns:a16="http://schemas.microsoft.com/office/drawing/2014/main" id="{9A0C5F9A-1CA2-540F-4C06-4F9ED62FA37C}"/>
            </a:ext>
          </a:extLst>
        </p:cNvPr>
        <p:cNvGrpSpPr/>
        <p:nvPr/>
      </p:nvGrpSpPr>
      <p:grpSpPr>
        <a:xfrm>
          <a:off x="0" y="0"/>
          <a:ext cx="0" cy="0"/>
          <a:chOff x="0" y="0"/>
          <a:chExt cx="0" cy="0"/>
        </a:xfrm>
      </p:grpSpPr>
      <p:sp>
        <p:nvSpPr>
          <p:cNvPr id="27" name="Title 9">
            <a:extLst>
              <a:ext uri="{FF2B5EF4-FFF2-40B4-BE49-F238E27FC236}">
                <a16:creationId xmlns:a16="http://schemas.microsoft.com/office/drawing/2014/main" id="{669C1934-EA05-C9AC-49A1-1E92529E4CF6}"/>
              </a:ext>
            </a:extLst>
          </p:cNvPr>
          <p:cNvSpPr>
            <a:spLocks noGrp="1"/>
          </p:cNvSpPr>
          <p:nvPr>
            <p:ph type="title"/>
          </p:nvPr>
        </p:nvSpPr>
        <p:spPr>
          <a:xfrm>
            <a:off x="304799" y="248594"/>
            <a:ext cx="4925569" cy="475306"/>
          </a:xfrm>
        </p:spPr>
        <p:txBody>
          <a:bodyPr/>
          <a:lstStyle/>
          <a:p>
            <a:r>
              <a:rPr lang="en-US">
                <a:solidFill>
                  <a:srgbClr val="EC9F0A"/>
                </a:solidFill>
              </a:rPr>
              <a:t>Pep+ goals overview</a:t>
            </a:r>
          </a:p>
        </p:txBody>
      </p:sp>
      <p:sp>
        <p:nvSpPr>
          <p:cNvPr id="4" name="Text Placeholder 7">
            <a:extLst>
              <a:ext uri="{FF2B5EF4-FFF2-40B4-BE49-F238E27FC236}">
                <a16:creationId xmlns:a16="http://schemas.microsoft.com/office/drawing/2014/main" id="{B557199A-5B76-3D7A-4F04-EC4A2EF37EBA}"/>
              </a:ext>
            </a:extLst>
          </p:cNvPr>
          <p:cNvSpPr txBox="1">
            <a:spLocks/>
          </p:cNvSpPr>
          <p:nvPr/>
        </p:nvSpPr>
        <p:spPr>
          <a:xfrm>
            <a:off x="9220200" y="1219199"/>
            <a:ext cx="2667000" cy="5054278"/>
          </a:xfrm>
          <a:prstGeom prst="roundRect">
            <a:avLst>
              <a:gd name="adj" fmla="val 3771"/>
            </a:avLst>
          </a:prstGeom>
          <a:solidFill>
            <a:srgbClr val="EE6D26"/>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 Placeholder 22">
            <a:extLst>
              <a:ext uri="{FF2B5EF4-FFF2-40B4-BE49-F238E27FC236}">
                <a16:creationId xmlns:a16="http://schemas.microsoft.com/office/drawing/2014/main" id="{E87628FE-7B0B-49E3-D754-C44098DB0AEE}"/>
              </a:ext>
            </a:extLst>
          </p:cNvPr>
          <p:cNvSpPr txBox="1">
            <a:spLocks/>
          </p:cNvSpPr>
          <p:nvPr/>
        </p:nvSpPr>
        <p:spPr>
          <a:xfrm>
            <a:off x="304800" y="1219199"/>
            <a:ext cx="2670048" cy="5054278"/>
          </a:xfrm>
          <a:prstGeom prst="roundRect">
            <a:avLst>
              <a:gd name="adj" fmla="val 3771"/>
            </a:avLst>
          </a:prstGeom>
          <a:solidFill>
            <a:srgbClr val="EC9F0B"/>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2B660F"/>
              </a:solidFill>
            </a:endParaRPr>
          </a:p>
        </p:txBody>
      </p:sp>
      <p:sp>
        <p:nvSpPr>
          <p:cNvPr id="6" name="Text Placeholder 6">
            <a:extLst>
              <a:ext uri="{FF2B5EF4-FFF2-40B4-BE49-F238E27FC236}">
                <a16:creationId xmlns:a16="http://schemas.microsoft.com/office/drawing/2014/main" id="{27EEC287-F5D5-C033-3691-E4796F75B9F5}"/>
              </a:ext>
            </a:extLst>
          </p:cNvPr>
          <p:cNvSpPr txBox="1">
            <a:spLocks/>
          </p:cNvSpPr>
          <p:nvPr/>
        </p:nvSpPr>
        <p:spPr>
          <a:xfrm>
            <a:off x="3276598" y="1219200"/>
            <a:ext cx="5638802" cy="5054278"/>
          </a:xfrm>
          <a:prstGeom prst="roundRect">
            <a:avLst>
              <a:gd name="adj" fmla="val 1710"/>
            </a:avLst>
          </a:prstGeom>
          <a:solidFill>
            <a:srgbClr val="3680CF"/>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8" name="Picture 17">
            <a:extLst>
              <a:ext uri="{FF2B5EF4-FFF2-40B4-BE49-F238E27FC236}">
                <a16:creationId xmlns:a16="http://schemas.microsoft.com/office/drawing/2014/main" id="{525ABD07-11D2-8BCC-9689-848353CF82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386153"/>
            <a:ext cx="798035" cy="798035"/>
          </a:xfrm>
          <a:prstGeom prst="rect">
            <a:avLst/>
          </a:prstGeom>
        </p:spPr>
      </p:pic>
      <p:pic>
        <p:nvPicPr>
          <p:cNvPr id="19" name="Picture 18">
            <a:extLst>
              <a:ext uri="{FF2B5EF4-FFF2-40B4-BE49-F238E27FC236}">
                <a16:creationId xmlns:a16="http://schemas.microsoft.com/office/drawing/2014/main" id="{D8B37CEC-5170-2874-6998-4DABD80EC0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6808" y="1386153"/>
            <a:ext cx="798034" cy="798034"/>
          </a:xfrm>
          <a:prstGeom prst="rect">
            <a:avLst/>
          </a:prstGeom>
        </p:spPr>
      </p:pic>
      <p:pic>
        <p:nvPicPr>
          <p:cNvPr id="20" name="Picture 19">
            <a:extLst>
              <a:ext uri="{FF2B5EF4-FFF2-40B4-BE49-F238E27FC236}">
                <a16:creationId xmlns:a16="http://schemas.microsoft.com/office/drawing/2014/main" id="{090FB28B-CAB9-F1B5-630D-FC354D1E47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335" r="30985" b="34111"/>
          <a:stretch/>
        </p:blipFill>
        <p:spPr>
          <a:xfrm>
            <a:off x="9365042" y="1371995"/>
            <a:ext cx="836104" cy="826350"/>
          </a:xfrm>
          <a:prstGeom prst="rect">
            <a:avLst/>
          </a:prstGeom>
        </p:spPr>
      </p:pic>
      <p:sp>
        <p:nvSpPr>
          <p:cNvPr id="22" name="TextBox 21">
            <a:extLst>
              <a:ext uri="{FF2B5EF4-FFF2-40B4-BE49-F238E27FC236}">
                <a16:creationId xmlns:a16="http://schemas.microsoft.com/office/drawing/2014/main" id="{4A0F36E5-F2A8-B96D-DE3E-A3A9579CEE94}"/>
              </a:ext>
            </a:extLst>
          </p:cNvPr>
          <p:cNvSpPr txBox="1"/>
          <p:nvPr/>
        </p:nvSpPr>
        <p:spPr>
          <a:xfrm>
            <a:off x="1262880" y="1547444"/>
            <a:ext cx="1807470" cy="553998"/>
          </a:xfrm>
          <a:prstGeom prst="rect">
            <a:avLst/>
          </a:prstGeom>
          <a:noFill/>
        </p:spPr>
        <p:txBody>
          <a:bodyPr wrap="square">
            <a:spAutoFit/>
          </a:bodyPr>
          <a:lstStyle/>
          <a:p>
            <a:pPr>
              <a:lnSpc>
                <a:spcPts val="1800"/>
              </a:lnSpc>
            </a:pPr>
            <a:r>
              <a:rPr lang="en-US">
                <a:solidFill>
                  <a:srgbClr val="FFE8AD"/>
                </a:solidFill>
                <a:latin typeface="+mj-lt"/>
              </a:rPr>
              <a:t>POSITIVE AGRICULTURE</a:t>
            </a:r>
          </a:p>
        </p:txBody>
      </p:sp>
      <p:sp>
        <p:nvSpPr>
          <p:cNvPr id="23" name="TextBox 22">
            <a:extLst>
              <a:ext uri="{FF2B5EF4-FFF2-40B4-BE49-F238E27FC236}">
                <a16:creationId xmlns:a16="http://schemas.microsoft.com/office/drawing/2014/main" id="{754F16B3-68DE-AB71-57A5-6AD2588AAF24}"/>
              </a:ext>
            </a:extLst>
          </p:cNvPr>
          <p:cNvSpPr txBox="1"/>
          <p:nvPr/>
        </p:nvSpPr>
        <p:spPr>
          <a:xfrm>
            <a:off x="4243796" y="1547444"/>
            <a:ext cx="3056384" cy="553998"/>
          </a:xfrm>
          <a:prstGeom prst="rect">
            <a:avLst/>
          </a:prstGeom>
          <a:noFill/>
        </p:spPr>
        <p:txBody>
          <a:bodyPr wrap="square">
            <a:spAutoFit/>
          </a:bodyPr>
          <a:lstStyle/>
          <a:p>
            <a:pPr>
              <a:lnSpc>
                <a:spcPts val="1800"/>
              </a:lnSpc>
            </a:pPr>
            <a:r>
              <a:rPr lang="en-US">
                <a:solidFill>
                  <a:srgbClr val="A4CAEE"/>
                </a:solidFill>
                <a:latin typeface="+mj-lt"/>
              </a:rPr>
              <a:t>POSITIVE </a:t>
            </a:r>
            <a:br>
              <a:rPr lang="en-US">
                <a:solidFill>
                  <a:srgbClr val="A4CAEE"/>
                </a:solidFill>
                <a:latin typeface="+mj-lt"/>
              </a:rPr>
            </a:br>
            <a:r>
              <a:rPr lang="en-US">
                <a:solidFill>
                  <a:srgbClr val="A4CAEE"/>
                </a:solidFill>
                <a:latin typeface="+mj-lt"/>
              </a:rPr>
              <a:t>VALUE CHAIN</a:t>
            </a:r>
          </a:p>
        </p:txBody>
      </p:sp>
      <p:sp>
        <p:nvSpPr>
          <p:cNvPr id="34" name="TextBox 33">
            <a:extLst>
              <a:ext uri="{FF2B5EF4-FFF2-40B4-BE49-F238E27FC236}">
                <a16:creationId xmlns:a16="http://schemas.microsoft.com/office/drawing/2014/main" id="{0C7A4258-2543-7E3B-52AB-043489E8425F}"/>
              </a:ext>
            </a:extLst>
          </p:cNvPr>
          <p:cNvSpPr txBox="1"/>
          <p:nvPr/>
        </p:nvSpPr>
        <p:spPr>
          <a:xfrm>
            <a:off x="10201652" y="1548049"/>
            <a:ext cx="1318770" cy="553998"/>
          </a:xfrm>
          <a:prstGeom prst="rect">
            <a:avLst/>
          </a:prstGeom>
          <a:noFill/>
        </p:spPr>
        <p:txBody>
          <a:bodyPr wrap="square">
            <a:spAutoFit/>
          </a:bodyPr>
          <a:lstStyle/>
          <a:p>
            <a:pPr>
              <a:lnSpc>
                <a:spcPts val="1800"/>
              </a:lnSpc>
            </a:pPr>
            <a:r>
              <a:rPr lang="en-US">
                <a:solidFill>
                  <a:srgbClr val="F9CEB5"/>
                </a:solidFill>
                <a:latin typeface="+mj-lt"/>
              </a:rPr>
              <a:t>POSITIVE CHOICES</a:t>
            </a:r>
          </a:p>
        </p:txBody>
      </p:sp>
      <p:sp>
        <p:nvSpPr>
          <p:cNvPr id="36" name="Text Placeholder 8">
            <a:extLst>
              <a:ext uri="{FF2B5EF4-FFF2-40B4-BE49-F238E27FC236}">
                <a16:creationId xmlns:a16="http://schemas.microsoft.com/office/drawing/2014/main" id="{2B1FD7A2-3F0B-FAB6-1BB3-AE1C7EEAA678}"/>
              </a:ext>
            </a:extLst>
          </p:cNvPr>
          <p:cNvSpPr txBox="1">
            <a:spLocks/>
          </p:cNvSpPr>
          <p:nvPr/>
        </p:nvSpPr>
        <p:spPr>
          <a:xfrm>
            <a:off x="457200" y="2344699"/>
            <a:ext cx="2374264" cy="2260706"/>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lnSpc>
                <a:spcPts val="1400"/>
              </a:lnSpc>
              <a:buFont typeface="Arial" panose="020B0604020202020204" pitchFamily="34" charset="0"/>
              <a:buChar char="•"/>
            </a:pPr>
            <a:r>
              <a:rPr lang="en-US" sz="1400">
                <a:solidFill>
                  <a:srgbClr val="954F07"/>
                </a:solidFill>
                <a:latin typeface="+mj-lt"/>
                <a:hlinkClick r:id="rId6" action="ppaction://hlinksldjump">
                  <a:extLst>
                    <a:ext uri="{A12FA001-AC4F-418D-AE19-62706E023703}">
                      <ahyp:hlinkClr xmlns:ahyp="http://schemas.microsoft.com/office/drawing/2018/hyperlinkcolor" val="tx"/>
                    </a:ext>
                  </a:extLst>
                </a:hlinkClick>
              </a:rPr>
              <a:t>REGENERATIVE </a:t>
            </a:r>
            <a:br>
              <a:rPr lang="en-US" sz="1400">
                <a:solidFill>
                  <a:srgbClr val="954F07"/>
                </a:solidFill>
                <a:latin typeface="+mj-lt"/>
                <a:hlinkClick r:id="rId6" action="ppaction://hlinksldjump">
                  <a:extLst>
                    <a:ext uri="{A12FA001-AC4F-418D-AE19-62706E023703}">
                      <ahyp:hlinkClr xmlns:ahyp="http://schemas.microsoft.com/office/drawing/2018/hyperlinkcolor" val="tx"/>
                    </a:ext>
                  </a:extLst>
                </a:hlinkClick>
              </a:rPr>
            </a:br>
            <a:r>
              <a:rPr lang="en-US" sz="1400">
                <a:solidFill>
                  <a:srgbClr val="954F07"/>
                </a:solidFill>
                <a:latin typeface="+mj-lt"/>
                <a:hlinkClick r:id="rId6" action="ppaction://hlinksldjump">
                  <a:extLst>
                    <a:ext uri="{A12FA001-AC4F-418D-AE19-62706E023703}">
                      <ahyp:hlinkClr xmlns:ahyp="http://schemas.microsoft.com/office/drawing/2018/hyperlinkcolor" val="tx"/>
                    </a:ext>
                  </a:extLst>
                </a:hlinkClick>
              </a:rPr>
              <a:t>AGRICULTURE</a:t>
            </a:r>
          </a:p>
          <a:p>
            <a:pPr marL="137160" indent="-137160">
              <a:lnSpc>
                <a:spcPts val="1400"/>
              </a:lnSpc>
              <a:buFont typeface="Arial" panose="020B0604020202020204" pitchFamily="34" charset="0"/>
              <a:buChar char="•"/>
            </a:pPr>
            <a:r>
              <a:rPr lang="en-US" sz="1400">
                <a:solidFill>
                  <a:srgbClr val="954F07"/>
                </a:solidFill>
                <a:latin typeface="+mj-lt"/>
                <a:hlinkClick r:id="rId6" action="ppaction://hlinksldjump">
                  <a:extLst>
                    <a:ext uri="{A12FA001-AC4F-418D-AE19-62706E023703}">
                      <ahyp:hlinkClr xmlns:ahyp="http://schemas.microsoft.com/office/drawing/2018/hyperlinkcolor" val="tx"/>
                    </a:ext>
                  </a:extLst>
                </a:hlinkClick>
              </a:rPr>
              <a:t>DEFORESTATION- AND CONVERSION-FREE SOURCING</a:t>
            </a:r>
          </a:p>
          <a:p>
            <a:pPr marL="137160" indent="-137160">
              <a:lnSpc>
                <a:spcPts val="1400"/>
              </a:lnSpc>
              <a:buFont typeface="Arial" panose="020B0604020202020204" pitchFamily="34" charset="0"/>
              <a:buChar char="•"/>
            </a:pPr>
            <a:r>
              <a:rPr lang="en-US" sz="1400">
                <a:solidFill>
                  <a:srgbClr val="954F07"/>
                </a:solidFill>
                <a:latin typeface="+mj-lt"/>
                <a:hlinkClick r:id="rId6" action="ppaction://hlinksldjump">
                  <a:extLst>
                    <a:ext uri="{A12FA001-AC4F-418D-AE19-62706E023703}">
                      <ahyp:hlinkClr xmlns:ahyp="http://schemas.microsoft.com/office/drawing/2018/hyperlinkcolor" val="tx"/>
                    </a:ext>
                  </a:extLst>
                </a:hlinkClick>
              </a:rPr>
              <a:t>SUSTAINABLY SOURCED </a:t>
            </a:r>
            <a:br>
              <a:rPr lang="en-US" sz="1400">
                <a:solidFill>
                  <a:srgbClr val="954F07"/>
                </a:solidFill>
                <a:latin typeface="+mj-lt"/>
                <a:hlinkClick r:id="rId6" action="ppaction://hlinksldjump">
                  <a:extLst>
                    <a:ext uri="{A12FA001-AC4F-418D-AE19-62706E023703}">
                      <ahyp:hlinkClr xmlns:ahyp="http://schemas.microsoft.com/office/drawing/2018/hyperlinkcolor" val="tx"/>
                    </a:ext>
                  </a:extLst>
                </a:hlinkClick>
              </a:rPr>
            </a:br>
            <a:r>
              <a:rPr lang="en-US" sz="1400">
                <a:solidFill>
                  <a:srgbClr val="954F07"/>
                </a:solidFill>
                <a:latin typeface="+mj-lt"/>
                <a:hlinkClick r:id="rId6" action="ppaction://hlinksldjump">
                  <a:extLst>
                    <a:ext uri="{A12FA001-AC4F-418D-AE19-62706E023703}">
                      <ahyp:hlinkClr xmlns:ahyp="http://schemas.microsoft.com/office/drawing/2018/hyperlinkcolor" val="tx"/>
                    </a:ext>
                  </a:extLst>
                </a:hlinkClick>
              </a:rPr>
              <a:t>INGREDIENTS</a:t>
            </a:r>
          </a:p>
          <a:p>
            <a:pPr marL="137160" indent="-137160">
              <a:lnSpc>
                <a:spcPts val="1400"/>
              </a:lnSpc>
              <a:buFont typeface="Arial" panose="020B0604020202020204" pitchFamily="34" charset="0"/>
              <a:buChar char="•"/>
            </a:pPr>
            <a:r>
              <a:rPr lang="en-US" sz="1400">
                <a:solidFill>
                  <a:srgbClr val="954F07"/>
                </a:solidFill>
                <a:latin typeface="+mj-lt"/>
                <a:hlinkClick r:id="rId6" action="ppaction://hlinksldjump">
                  <a:extLst>
                    <a:ext uri="{A12FA001-AC4F-418D-AE19-62706E023703}">
                      <ahyp:hlinkClr xmlns:ahyp="http://schemas.microsoft.com/office/drawing/2018/hyperlinkcolor" val="tx"/>
                    </a:ext>
                  </a:extLst>
                </a:hlinkClick>
              </a:rPr>
              <a:t>LIVELIHOODS</a:t>
            </a:r>
            <a:endParaRPr lang="en-US" sz="1400">
              <a:solidFill>
                <a:srgbClr val="954F07"/>
              </a:solidFill>
              <a:latin typeface="+mj-lt"/>
            </a:endParaRPr>
          </a:p>
          <a:p>
            <a:pPr marL="137160" indent="-137160">
              <a:lnSpc>
                <a:spcPts val="1400"/>
              </a:lnSpc>
              <a:spcBef>
                <a:spcPts val="400"/>
              </a:spcBef>
              <a:buFont typeface="Arial" panose="020B0604020202020204" pitchFamily="34" charset="0"/>
              <a:buChar char="•"/>
            </a:pPr>
            <a:endParaRPr lang="en-US" sz="1400">
              <a:solidFill>
                <a:srgbClr val="954F07"/>
              </a:solidFill>
              <a:latin typeface="+mj-lt"/>
            </a:endParaRPr>
          </a:p>
          <a:p>
            <a:pPr marL="137160" indent="-137160">
              <a:lnSpc>
                <a:spcPts val="1400"/>
              </a:lnSpc>
              <a:spcBef>
                <a:spcPts val="400"/>
              </a:spcBef>
              <a:buFont typeface="Arial" panose="020B0604020202020204" pitchFamily="34" charset="0"/>
              <a:buChar char="•"/>
            </a:pPr>
            <a:endParaRPr lang="en-US" sz="1400">
              <a:solidFill>
                <a:srgbClr val="954F07"/>
              </a:solidFill>
              <a:latin typeface="+mj-lt"/>
            </a:endParaRPr>
          </a:p>
        </p:txBody>
      </p:sp>
      <p:sp>
        <p:nvSpPr>
          <p:cNvPr id="40" name="Text Placeholder 8">
            <a:extLst>
              <a:ext uri="{FF2B5EF4-FFF2-40B4-BE49-F238E27FC236}">
                <a16:creationId xmlns:a16="http://schemas.microsoft.com/office/drawing/2014/main" id="{4C2CC747-2FC7-5F5A-791A-C258E1FE6F28}"/>
              </a:ext>
            </a:extLst>
          </p:cNvPr>
          <p:cNvSpPr txBox="1">
            <a:spLocks/>
          </p:cNvSpPr>
          <p:nvPr/>
        </p:nvSpPr>
        <p:spPr>
          <a:xfrm>
            <a:off x="3447288" y="2344699"/>
            <a:ext cx="2648712" cy="2260706"/>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400"/>
              </a:lnSpc>
              <a:spcBef>
                <a:spcPts val="400"/>
              </a:spcBef>
            </a:pPr>
            <a:r>
              <a:rPr lang="en-US" sz="1400">
                <a:solidFill>
                  <a:srgbClr val="A4CAEE"/>
                </a:solidFill>
                <a:latin typeface="+mj-lt"/>
              </a:rPr>
              <a:t>CLIMATE</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7" action="ppaction://hlinksldjump">
                  <a:extLst>
                    <a:ext uri="{A12FA001-AC4F-418D-AE19-62706E023703}">
                      <ahyp:hlinkClr xmlns:ahyp="http://schemas.microsoft.com/office/drawing/2018/hyperlinkcolor" val="tx"/>
                    </a:ext>
                  </a:extLst>
                </a:hlinkClick>
              </a:rPr>
              <a:t>SCOPE 1 &amp; 2 EMISSIONS</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7" action="ppaction://hlinksldjump">
                  <a:extLst>
                    <a:ext uri="{A12FA001-AC4F-418D-AE19-62706E023703}">
                      <ahyp:hlinkClr xmlns:ahyp="http://schemas.microsoft.com/office/drawing/2018/hyperlinkcolor" val="tx"/>
                    </a:ext>
                  </a:extLst>
                </a:hlinkClick>
              </a:rPr>
              <a:t>SCOPE 3 FLAG</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7" action="ppaction://hlinksldjump">
                  <a:extLst>
                    <a:ext uri="{A12FA001-AC4F-418D-AE19-62706E023703}">
                      <ahyp:hlinkClr xmlns:ahyp="http://schemas.microsoft.com/office/drawing/2018/hyperlinkcolor" val="tx"/>
                    </a:ext>
                  </a:extLst>
                </a:hlinkClick>
              </a:rPr>
              <a:t>SCOPE 3 E&amp;I EMISSIONS</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7" action="ppaction://hlinksldjump">
                  <a:extLst>
                    <a:ext uri="{A12FA001-AC4F-418D-AE19-62706E023703}">
                      <ahyp:hlinkClr xmlns:ahyp="http://schemas.microsoft.com/office/drawing/2018/hyperlinkcolor" val="tx"/>
                    </a:ext>
                  </a:extLst>
                </a:hlinkClick>
              </a:rPr>
              <a:t>RENEWABLE ENERGY</a:t>
            </a:r>
            <a:endParaRPr lang="en-US" sz="1400">
              <a:solidFill>
                <a:srgbClr val="013459"/>
              </a:solidFill>
              <a:latin typeface="+mj-lt"/>
            </a:endParaRPr>
          </a:p>
          <a:p>
            <a:pPr>
              <a:lnSpc>
                <a:spcPts val="1400"/>
              </a:lnSpc>
              <a:spcBef>
                <a:spcPts val="1000"/>
              </a:spcBef>
            </a:pPr>
            <a:r>
              <a:rPr lang="en-US" sz="1400">
                <a:solidFill>
                  <a:srgbClr val="A4CAEE"/>
                </a:solidFill>
                <a:latin typeface="+mj-lt"/>
              </a:rPr>
              <a:t>WATER</a:t>
            </a:r>
            <a:endParaRPr lang="en-US" sz="1400">
              <a:solidFill>
                <a:srgbClr val="01355A"/>
              </a:solidFill>
              <a:latin typeface="+mj-lt"/>
            </a:endParaRP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8" action="ppaction://hlinksldjump">
                  <a:extLst>
                    <a:ext uri="{A12FA001-AC4F-418D-AE19-62706E023703}">
                      <ahyp:hlinkClr xmlns:ahyp="http://schemas.microsoft.com/office/drawing/2018/hyperlinkcolor" val="tx"/>
                    </a:ext>
                  </a:extLst>
                </a:hlinkClick>
              </a:rPr>
              <a:t>2030 OPERATIONAL </a:t>
            </a:r>
            <a:br>
              <a:rPr lang="en-US" sz="1400">
                <a:solidFill>
                  <a:srgbClr val="013459"/>
                </a:solidFill>
                <a:latin typeface="+mj-lt"/>
                <a:hlinkClick r:id="rId8" action="ppaction://hlinksldjump">
                  <a:extLst>
                    <a:ext uri="{A12FA001-AC4F-418D-AE19-62706E023703}">
                      <ahyp:hlinkClr xmlns:ahyp="http://schemas.microsoft.com/office/drawing/2018/hyperlinkcolor" val="tx"/>
                    </a:ext>
                  </a:extLst>
                </a:hlinkClick>
              </a:rPr>
            </a:br>
            <a:r>
              <a:rPr lang="en-US" sz="1400">
                <a:solidFill>
                  <a:srgbClr val="013459"/>
                </a:solidFill>
                <a:latin typeface="+mj-lt"/>
                <a:hlinkClick r:id="rId8" action="ppaction://hlinksldjump">
                  <a:extLst>
                    <a:ext uri="{A12FA001-AC4F-418D-AE19-62706E023703}">
                      <ahyp:hlinkClr xmlns:ahyp="http://schemas.microsoft.com/office/drawing/2018/hyperlinkcolor" val="tx"/>
                    </a:ext>
                  </a:extLst>
                </a:hlinkClick>
              </a:rPr>
              <a:t>WATER-USE EFFICIENCY</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8" action="ppaction://hlinksldjump">
                  <a:extLst>
                    <a:ext uri="{A12FA001-AC4F-418D-AE19-62706E023703}">
                      <ahyp:hlinkClr xmlns:ahyp="http://schemas.microsoft.com/office/drawing/2018/hyperlinkcolor" val="tx"/>
                    </a:ext>
                  </a:extLst>
                </a:hlinkClick>
              </a:rPr>
              <a:t>2025 REPLENISHMENT</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8" action="ppaction://hlinksldjump">
                  <a:extLst>
                    <a:ext uri="{A12FA001-AC4F-418D-AE19-62706E023703}">
                      <ahyp:hlinkClr xmlns:ahyp="http://schemas.microsoft.com/office/drawing/2018/hyperlinkcolor" val="tx"/>
                    </a:ext>
                  </a:extLst>
                </a:hlinkClick>
              </a:rPr>
              <a:t>2030 REPLENISHMENT</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8" action="ppaction://hlinksldjump">
                  <a:extLst>
                    <a:ext uri="{A12FA001-AC4F-418D-AE19-62706E023703}">
                      <ahyp:hlinkClr xmlns:ahyp="http://schemas.microsoft.com/office/drawing/2018/hyperlinkcolor" val="tx"/>
                    </a:ext>
                  </a:extLst>
                </a:hlinkClick>
              </a:rPr>
              <a:t>WATERSHED (AWS)</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8" action="ppaction://hlinksldjump">
                  <a:extLst>
                    <a:ext uri="{A12FA001-AC4F-418D-AE19-62706E023703}">
                      <ahyp:hlinkClr xmlns:ahyp="http://schemas.microsoft.com/office/drawing/2018/hyperlinkcolor" val="tx"/>
                    </a:ext>
                  </a:extLst>
                </a:hlinkClick>
              </a:rPr>
              <a:t>NET WATER POSITIVE</a:t>
            </a:r>
            <a:endParaRPr lang="en-US" sz="1400">
              <a:solidFill>
                <a:srgbClr val="013459"/>
              </a:solidFill>
              <a:latin typeface="+mj-lt"/>
            </a:endParaRPr>
          </a:p>
          <a:p>
            <a:pPr marL="137160" indent="-137160">
              <a:lnSpc>
                <a:spcPts val="1400"/>
              </a:lnSpc>
              <a:spcBef>
                <a:spcPts val="400"/>
              </a:spcBef>
              <a:buFont typeface="Arial" panose="020B0604020202020204" pitchFamily="34" charset="0"/>
              <a:buChar char="•"/>
            </a:pPr>
            <a:endParaRPr lang="en-US" sz="1400">
              <a:solidFill>
                <a:srgbClr val="954F07"/>
              </a:solidFill>
              <a:latin typeface="+mj-lt"/>
            </a:endParaRPr>
          </a:p>
          <a:p>
            <a:pPr marL="137160" indent="-137160">
              <a:lnSpc>
                <a:spcPts val="1400"/>
              </a:lnSpc>
              <a:spcBef>
                <a:spcPts val="400"/>
              </a:spcBef>
              <a:buFont typeface="Arial" panose="020B0604020202020204" pitchFamily="34" charset="0"/>
              <a:buChar char="•"/>
            </a:pPr>
            <a:endParaRPr lang="en-US" sz="1400">
              <a:solidFill>
                <a:srgbClr val="954F07"/>
              </a:solidFill>
              <a:latin typeface="+mj-lt"/>
            </a:endParaRPr>
          </a:p>
        </p:txBody>
      </p:sp>
      <p:sp>
        <p:nvSpPr>
          <p:cNvPr id="42" name="Text Placeholder 8">
            <a:extLst>
              <a:ext uri="{FF2B5EF4-FFF2-40B4-BE49-F238E27FC236}">
                <a16:creationId xmlns:a16="http://schemas.microsoft.com/office/drawing/2014/main" id="{6B2A4933-D010-B617-793B-F81243E088F7}"/>
              </a:ext>
            </a:extLst>
          </p:cNvPr>
          <p:cNvSpPr txBox="1">
            <a:spLocks/>
          </p:cNvSpPr>
          <p:nvPr/>
        </p:nvSpPr>
        <p:spPr>
          <a:xfrm>
            <a:off x="6094474" y="2344699"/>
            <a:ext cx="2648712" cy="2260706"/>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400"/>
              </a:lnSpc>
              <a:spcBef>
                <a:spcPts val="400"/>
              </a:spcBef>
            </a:pPr>
            <a:r>
              <a:rPr lang="en-US" sz="1400">
                <a:solidFill>
                  <a:srgbClr val="A4CAEE"/>
                </a:solidFill>
                <a:latin typeface="+mj-lt"/>
              </a:rPr>
              <a:t>PACKAGING</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9" action="ppaction://hlinksldjump">
                  <a:extLst>
                    <a:ext uri="{A12FA001-AC4F-418D-AE19-62706E023703}">
                      <ahyp:hlinkClr xmlns:ahyp="http://schemas.microsoft.com/office/drawing/2018/hyperlinkcolor" val="tx"/>
                    </a:ext>
                  </a:extLst>
                </a:hlinkClick>
              </a:rPr>
              <a:t>VIRGIN PLASTIC REDUCTION (TONNAGE)</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9" action="ppaction://hlinksldjump">
                  <a:extLst>
                    <a:ext uri="{A12FA001-AC4F-418D-AE19-62706E023703}">
                      <ahyp:hlinkClr xmlns:ahyp="http://schemas.microsoft.com/office/drawing/2018/hyperlinkcolor" val="tx"/>
                    </a:ext>
                  </a:extLst>
                </a:hlinkClick>
              </a:rPr>
              <a:t>RECYCLED CONTENT</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9" action="ppaction://hlinksldjump">
                  <a:extLst>
                    <a:ext uri="{A12FA001-AC4F-418D-AE19-62706E023703}">
                      <ahyp:hlinkClr xmlns:ahyp="http://schemas.microsoft.com/office/drawing/2018/hyperlinkcolor" val="tx"/>
                    </a:ext>
                  </a:extLst>
                </a:hlinkClick>
              </a:rPr>
              <a:t>RCBR/RRC</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9" action="ppaction://hlinksldjump">
                  <a:extLst>
                    <a:ext uri="{A12FA001-AC4F-418D-AE19-62706E023703}">
                      <ahyp:hlinkClr xmlns:ahyp="http://schemas.microsoft.com/office/drawing/2018/hyperlinkcolor" val="tx"/>
                    </a:ext>
                  </a:extLst>
                </a:hlinkClick>
              </a:rPr>
              <a:t>INNOVATIVE PACKAGING MATERIALS</a:t>
            </a:r>
            <a:endParaRPr lang="en-US" sz="1400">
              <a:solidFill>
                <a:srgbClr val="013459"/>
              </a:solidFill>
              <a:latin typeface="+mj-lt"/>
            </a:endParaRPr>
          </a:p>
          <a:p>
            <a:pPr>
              <a:lnSpc>
                <a:spcPts val="1400"/>
              </a:lnSpc>
              <a:spcBef>
                <a:spcPts val="1000"/>
              </a:spcBef>
            </a:pPr>
            <a:r>
              <a:rPr lang="en-US" sz="1400">
                <a:solidFill>
                  <a:srgbClr val="A4CAEE"/>
                </a:solidFill>
                <a:latin typeface="+mj-lt"/>
              </a:rPr>
              <a:t>PEOPLE</a:t>
            </a:r>
            <a:endParaRPr lang="en-US" sz="1400">
              <a:solidFill>
                <a:srgbClr val="01355A"/>
              </a:solidFill>
              <a:latin typeface="+mj-lt"/>
            </a:endParaRP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10" action="ppaction://hlinksldjump">
                  <a:extLst>
                    <a:ext uri="{A12FA001-AC4F-418D-AE19-62706E023703}">
                      <ahyp:hlinkClr xmlns:ahyp="http://schemas.microsoft.com/office/drawing/2018/hyperlinkcolor" val="tx"/>
                    </a:ext>
                  </a:extLst>
                </a:hlinkClick>
              </a:rPr>
              <a:t>VOLUNTEER GROWTH</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10" action="ppaction://hlinksldjump">
                  <a:extLst>
                    <a:ext uri="{A12FA001-AC4F-418D-AE19-62706E023703}">
                      <ahyp:hlinkClr xmlns:ahyp="http://schemas.microsoft.com/office/drawing/2018/hyperlinkcolor" val="tx"/>
                    </a:ext>
                  </a:extLst>
                </a:hlinkClick>
              </a:rPr>
              <a:t>FOOD SECURITY</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10" action="ppaction://hlinksldjump">
                  <a:extLst>
                    <a:ext uri="{A12FA001-AC4F-418D-AE19-62706E023703}">
                      <ahyp:hlinkClr xmlns:ahyp="http://schemas.microsoft.com/office/drawing/2018/hyperlinkcolor" val="tx"/>
                    </a:ext>
                  </a:extLst>
                </a:hlinkClick>
              </a:rPr>
              <a:t>INJURY-FREE WORK ENVIRONMENT</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10" action="ppaction://hlinksldjump">
                  <a:extLst>
                    <a:ext uri="{A12FA001-AC4F-418D-AE19-62706E023703}">
                      <ahyp:hlinkClr xmlns:ahyp="http://schemas.microsoft.com/office/drawing/2018/hyperlinkcolor" val="tx"/>
                    </a:ext>
                  </a:extLst>
                </a:hlinkClick>
              </a:rPr>
              <a:t>HUMAN RIGHTS</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10" action="ppaction://hlinksldjump">
                  <a:extLst>
                    <a:ext uri="{A12FA001-AC4F-418D-AE19-62706E023703}">
                      <ahyp:hlinkClr xmlns:ahyp="http://schemas.microsoft.com/office/drawing/2018/hyperlinkcolor" val="tx"/>
                    </a:ext>
                  </a:extLst>
                </a:hlinkClick>
              </a:rPr>
              <a:t>SUPPLIER CODE OF CONDUCT</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10" action="ppaction://hlinksldjump">
                  <a:extLst>
                    <a:ext uri="{A12FA001-AC4F-418D-AE19-62706E023703}">
                      <ahyp:hlinkClr xmlns:ahyp="http://schemas.microsoft.com/office/drawing/2018/hyperlinkcolor" val="tx"/>
                    </a:ext>
                  </a:extLst>
                </a:hlinkClick>
              </a:rPr>
              <a:t>PAY EQUITY</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10" action="ppaction://hlinksldjump">
                  <a:extLst>
                    <a:ext uri="{A12FA001-AC4F-418D-AE19-62706E023703}">
                      <ahyp:hlinkClr xmlns:ahyp="http://schemas.microsoft.com/office/drawing/2018/hyperlinkcolor" val="tx"/>
                    </a:ext>
                  </a:extLst>
                </a:hlinkClick>
              </a:rPr>
              <a:t>SAFE WATER ACCESS</a:t>
            </a:r>
          </a:p>
          <a:p>
            <a:pPr marL="137160" indent="-137160">
              <a:lnSpc>
                <a:spcPts val="1400"/>
              </a:lnSpc>
              <a:spcBef>
                <a:spcPts val="400"/>
              </a:spcBef>
              <a:buFont typeface="Arial" panose="020B0604020202020204" pitchFamily="34" charset="0"/>
              <a:buChar char="•"/>
            </a:pPr>
            <a:r>
              <a:rPr lang="en-US" sz="1400">
                <a:solidFill>
                  <a:srgbClr val="013459"/>
                </a:solidFill>
                <a:latin typeface="+mj-lt"/>
                <a:hlinkClick r:id="rId10" action="ppaction://hlinksldjump">
                  <a:extLst>
                    <a:ext uri="{A12FA001-AC4F-418D-AE19-62706E023703}">
                      <ahyp:hlinkClr xmlns:ahyp="http://schemas.microsoft.com/office/drawing/2018/hyperlinkcolor" val="tx"/>
                    </a:ext>
                  </a:extLst>
                </a:hlinkClick>
              </a:rPr>
              <a:t>JOB GROWTH</a:t>
            </a:r>
            <a:endParaRPr lang="en-US" sz="1400">
              <a:solidFill>
                <a:srgbClr val="013459"/>
              </a:solidFill>
              <a:latin typeface="+mj-lt"/>
            </a:endParaRPr>
          </a:p>
          <a:p>
            <a:pPr marL="137160" indent="-137160">
              <a:lnSpc>
                <a:spcPts val="1400"/>
              </a:lnSpc>
              <a:spcBef>
                <a:spcPts val="400"/>
              </a:spcBef>
              <a:buFont typeface="Arial" panose="020B0604020202020204" pitchFamily="34" charset="0"/>
              <a:buChar char="•"/>
            </a:pPr>
            <a:endParaRPr lang="en-US" sz="1400">
              <a:solidFill>
                <a:srgbClr val="954F07"/>
              </a:solidFill>
              <a:latin typeface="+mj-lt"/>
            </a:endParaRPr>
          </a:p>
        </p:txBody>
      </p:sp>
      <p:sp>
        <p:nvSpPr>
          <p:cNvPr id="43" name="Text Placeholder 8">
            <a:extLst>
              <a:ext uri="{FF2B5EF4-FFF2-40B4-BE49-F238E27FC236}">
                <a16:creationId xmlns:a16="http://schemas.microsoft.com/office/drawing/2014/main" id="{6C3AE2FA-9649-46AD-508F-DB9E5E437C03}"/>
              </a:ext>
            </a:extLst>
          </p:cNvPr>
          <p:cNvSpPr txBox="1">
            <a:spLocks/>
          </p:cNvSpPr>
          <p:nvPr/>
        </p:nvSpPr>
        <p:spPr>
          <a:xfrm>
            <a:off x="9365042" y="2344699"/>
            <a:ext cx="2374264" cy="2260706"/>
          </a:xfrm>
          <a:prstGeom prst="rect">
            <a:avLst/>
          </a:prstGeom>
        </p:spPr>
        <p:txBody>
          <a:bodyPr lIns="0" tIns="0" rIns="0" bIns="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lnSpc>
                <a:spcPts val="1400"/>
              </a:lnSpc>
              <a:buFont typeface="Arial" panose="020B0604020202020204" pitchFamily="34" charset="0"/>
              <a:buChar char="•"/>
            </a:pPr>
            <a:r>
              <a:rPr lang="en-US" sz="1400">
                <a:solidFill>
                  <a:srgbClr val="922F11"/>
                </a:solidFill>
                <a:latin typeface="+mj-lt"/>
                <a:hlinkClick r:id="rId11" action="ppaction://hlinksldjump">
                  <a:extLst>
                    <a:ext uri="{A12FA001-AC4F-418D-AE19-62706E023703}">
                      <ahyp:hlinkClr xmlns:ahyp="http://schemas.microsoft.com/office/drawing/2018/hyperlinkcolor" val="tx"/>
                    </a:ext>
                  </a:extLst>
                </a:hlinkClick>
              </a:rPr>
              <a:t>REDUCE ADDED SUGARS</a:t>
            </a:r>
          </a:p>
          <a:p>
            <a:pPr marL="137160" indent="-137160">
              <a:lnSpc>
                <a:spcPts val="1400"/>
              </a:lnSpc>
              <a:buFont typeface="Arial" panose="020B0604020202020204" pitchFamily="34" charset="0"/>
              <a:buChar char="•"/>
            </a:pPr>
            <a:r>
              <a:rPr lang="en-US" sz="1400">
                <a:solidFill>
                  <a:srgbClr val="922F11"/>
                </a:solidFill>
                <a:latin typeface="+mj-lt"/>
                <a:hlinkClick r:id="rId11" action="ppaction://hlinksldjump">
                  <a:extLst>
                    <a:ext uri="{A12FA001-AC4F-418D-AE19-62706E023703}">
                      <ahyp:hlinkClr xmlns:ahyp="http://schemas.microsoft.com/office/drawing/2018/hyperlinkcolor" val="tx"/>
                    </a:ext>
                  </a:extLst>
                </a:hlinkClick>
              </a:rPr>
              <a:t>REDUCE SATURATED FATS</a:t>
            </a:r>
          </a:p>
          <a:p>
            <a:pPr marL="137160" indent="-137160">
              <a:lnSpc>
                <a:spcPts val="1400"/>
              </a:lnSpc>
              <a:buFont typeface="Arial" panose="020B0604020202020204" pitchFamily="34" charset="0"/>
              <a:buChar char="•"/>
            </a:pPr>
            <a:r>
              <a:rPr lang="en-US" sz="1400">
                <a:solidFill>
                  <a:srgbClr val="922F11"/>
                </a:solidFill>
                <a:latin typeface="+mj-lt"/>
                <a:hlinkClick r:id="rId11" action="ppaction://hlinksldjump">
                  <a:extLst>
                    <a:ext uri="{A12FA001-AC4F-418D-AE19-62706E023703}">
                      <ahyp:hlinkClr xmlns:ahyp="http://schemas.microsoft.com/office/drawing/2018/hyperlinkcolor" val="tx"/>
                    </a:ext>
                  </a:extLst>
                </a:hlinkClick>
              </a:rPr>
              <a:t>PLANET &amp; PEOPLE BRANDS</a:t>
            </a:r>
          </a:p>
          <a:p>
            <a:pPr marL="137160" indent="-137160">
              <a:lnSpc>
                <a:spcPts val="1400"/>
              </a:lnSpc>
              <a:buFont typeface="Arial" panose="020B0604020202020204" pitchFamily="34" charset="0"/>
              <a:buChar char="•"/>
            </a:pPr>
            <a:r>
              <a:rPr lang="en-US" sz="1400">
                <a:solidFill>
                  <a:srgbClr val="922F11"/>
                </a:solidFill>
                <a:latin typeface="+mj-lt"/>
                <a:hlinkClick r:id="rId11" action="ppaction://hlinksldjump">
                  <a:extLst>
                    <a:ext uri="{A12FA001-AC4F-418D-AE19-62706E023703}">
                      <ahyp:hlinkClr xmlns:ahyp="http://schemas.microsoft.com/office/drawing/2018/hyperlinkcolor" val="tx"/>
                    </a:ext>
                  </a:extLst>
                </a:hlinkClick>
              </a:rPr>
              <a:t>REDUCE SODIUM</a:t>
            </a:r>
          </a:p>
          <a:p>
            <a:pPr marL="137160" indent="-137160">
              <a:lnSpc>
                <a:spcPts val="1400"/>
              </a:lnSpc>
              <a:buFont typeface="Arial" panose="020B0604020202020204" pitchFamily="34" charset="0"/>
              <a:buChar char="•"/>
            </a:pPr>
            <a:r>
              <a:rPr lang="en-US" sz="1400">
                <a:solidFill>
                  <a:srgbClr val="922F11"/>
                </a:solidFill>
                <a:latin typeface="+mj-lt"/>
                <a:hlinkClick r:id="rId11" action="ppaction://hlinksldjump">
                  <a:extLst>
                    <a:ext uri="{A12FA001-AC4F-418D-AE19-62706E023703}">
                      <ahyp:hlinkClr xmlns:ahyp="http://schemas.microsoft.com/office/drawing/2018/hyperlinkcolor" val="tx"/>
                    </a:ext>
                  </a:extLst>
                </a:hlinkClick>
              </a:rPr>
              <a:t>DIVERSE INGREDIENTS</a:t>
            </a:r>
            <a:endParaRPr lang="en-US" sz="1400">
              <a:solidFill>
                <a:srgbClr val="922F11"/>
              </a:solidFill>
              <a:latin typeface="+mj-lt"/>
            </a:endParaRPr>
          </a:p>
          <a:p>
            <a:pPr marL="137160" indent="-137160">
              <a:lnSpc>
                <a:spcPts val="1400"/>
              </a:lnSpc>
              <a:spcBef>
                <a:spcPts val="400"/>
              </a:spcBef>
              <a:buFont typeface="Arial" panose="020B0604020202020204" pitchFamily="34" charset="0"/>
              <a:buChar char="•"/>
            </a:pPr>
            <a:endParaRPr lang="en-US" sz="1400">
              <a:solidFill>
                <a:srgbClr val="922F11"/>
              </a:solidFill>
              <a:latin typeface="+mj-lt"/>
            </a:endParaRPr>
          </a:p>
          <a:p>
            <a:pPr marL="137160" indent="-137160">
              <a:lnSpc>
                <a:spcPts val="1400"/>
              </a:lnSpc>
              <a:spcBef>
                <a:spcPts val="400"/>
              </a:spcBef>
              <a:buFont typeface="Arial" panose="020B0604020202020204" pitchFamily="34" charset="0"/>
              <a:buChar char="•"/>
            </a:pPr>
            <a:endParaRPr lang="en-US" sz="1400">
              <a:solidFill>
                <a:srgbClr val="922F11"/>
              </a:solidFill>
              <a:latin typeface="+mj-lt"/>
            </a:endParaRPr>
          </a:p>
        </p:txBody>
      </p:sp>
      <p:sp>
        <p:nvSpPr>
          <p:cNvPr id="3" name="Rounded Rectangle 2">
            <a:extLst>
              <a:ext uri="{FF2B5EF4-FFF2-40B4-BE49-F238E27FC236}">
                <a16:creationId xmlns:a16="http://schemas.microsoft.com/office/drawing/2014/main" id="{A8C9A15B-8E2F-6614-CBFA-4DB407CBF77E}"/>
              </a:ext>
            </a:extLst>
          </p:cNvPr>
          <p:cNvSpPr/>
          <p:nvPr/>
        </p:nvSpPr>
        <p:spPr>
          <a:xfrm>
            <a:off x="9220200" y="246397"/>
            <a:ext cx="2667000" cy="441204"/>
          </a:xfrm>
          <a:prstGeom prst="roundRect">
            <a:avLst>
              <a:gd name="adj" fmla="val 17814"/>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a:solidFill>
                  <a:srgbClr val="2B660E"/>
                </a:solidFill>
                <a:latin typeface="+mj-lt"/>
              </a:rPr>
              <a:t>CLICK ON EACH GOAL TO VIEW IN DETAIL</a:t>
            </a:r>
          </a:p>
        </p:txBody>
      </p:sp>
      <p:pic>
        <p:nvPicPr>
          <p:cNvPr id="8" name="Picture 7" descr="A green leaves on a black background&#10;&#10;AI-generated content may be incorrect.">
            <a:extLst>
              <a:ext uri="{FF2B5EF4-FFF2-40B4-BE49-F238E27FC236}">
                <a16:creationId xmlns:a16="http://schemas.microsoft.com/office/drawing/2014/main" id="{FD7F642E-6A28-F1E9-3B26-C5DBCF610FB6}"/>
              </a:ext>
            </a:extLst>
          </p:cNvPr>
          <p:cNvPicPr>
            <a:picLocks noChangeAspect="1"/>
          </p:cNvPicPr>
          <p:nvPr/>
        </p:nvPicPr>
        <p:blipFill>
          <a:blip r:embed="rId12"/>
          <a:stretch>
            <a:fillRect/>
          </a:stretch>
        </p:blipFill>
        <p:spPr>
          <a:xfrm flipH="1">
            <a:off x="11639882" y="37602"/>
            <a:ext cx="494636" cy="546921"/>
          </a:xfrm>
          <a:prstGeom prst="rect">
            <a:avLst/>
          </a:prstGeom>
        </p:spPr>
      </p:pic>
    </p:spTree>
    <p:extLst>
      <p:ext uri="{BB962C8B-B14F-4D97-AF65-F5344CB8AC3E}">
        <p14:creationId xmlns:p14="http://schemas.microsoft.com/office/powerpoint/2010/main" val="23896913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2.xml><?xml version="1.0" encoding="utf-8"?>
<ds:datastoreItem xmlns:ds="http://schemas.openxmlformats.org/officeDocument/2006/customXml" ds:itemID="{08F7F776-AB6D-49C3-A1B3-662AF0C4BA90}"/>
</file>

<file path=customXml/itemProps3.xml><?xml version="1.0" encoding="utf-8"?>
<ds:datastoreItem xmlns:ds="http://schemas.openxmlformats.org/officeDocument/2006/customXml" ds:itemID="{7ADD4A1F-2AFD-42A8-A959-40AF59A2239D}">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7f5b135c-cfae-40d3-8ca1-70614c99b4b6"/>
    <ds:schemaRef ds:uri="http://purl.org/dc/dcmitype/"/>
    <ds:schemaRef ds:uri="http://schemas.openxmlformats.org/package/2006/metadata/core-properties"/>
    <ds:schemaRef ds:uri="e857c35d-03fd-423e-b114-9dc0e2c72e52"/>
    <ds:schemaRef ds:uri="http://www.w3.org/XML/1998/namespace"/>
  </ds:schemaRefs>
</ds:datastoreItem>
</file>

<file path=docMetadata/LabelInfo.xml><?xml version="1.0" encoding="utf-8"?>
<clbl:labelList xmlns:clbl="http://schemas.microsoft.com/office/2020/mipLabelMetadata">
  <clbl:label id="{58532329-be11-4890-9a1f-358987518ed8}" enabled="1" method="Standard" siteId="{42cc3295-cd0e-449c-b98e-5ce5b560c1d3}" removed="0"/>
</clbl:labelList>
</file>

<file path=docProps/app.xml><?xml version="1.0" encoding="utf-8"?>
<Properties xmlns="http://schemas.openxmlformats.org/officeDocument/2006/extended-properties" xmlns:vt="http://schemas.openxmlformats.org/officeDocument/2006/docPropsVTypes">
  <Template>Office Theme</Template>
  <TotalTime>49</TotalTime>
  <Words>9369</Words>
  <Application>Microsoft Office PowerPoint</Application>
  <PresentationFormat>Widescreen</PresentationFormat>
  <Paragraphs>932</Paragraphs>
  <Slides>53</Slides>
  <Notes>48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5" baseType="lpstr">
      <vt:lpstr>Gilroy Medium</vt:lpstr>
      <vt:lpstr>Georgia</vt:lpstr>
      <vt:lpstr>Arial</vt:lpstr>
      <vt:lpstr>Fibra One Regular</vt:lpstr>
      <vt:lpstr>Arial Narrow</vt:lpstr>
      <vt:lpstr>Symbol</vt:lpstr>
      <vt:lpstr>GT Pressura LCG Black</vt:lpstr>
      <vt:lpstr>Calibri</vt:lpstr>
      <vt:lpstr>Poppins SemiBold</vt:lpstr>
      <vt:lpstr>Montserrat</vt:lpstr>
      <vt:lpstr>Office Theme</vt:lpstr>
      <vt:lpstr>think-cell Slide</vt:lpstr>
      <vt:lpstr>PowerPoint Presentation</vt:lpstr>
      <vt:lpstr>TABLE OF CONTENTS</vt:lpstr>
      <vt:lpstr>USE THIS TOOLKIT TO GAIN…</vt:lpstr>
      <vt:lpstr>ABOUT THIS TOOLKIT</vt:lpstr>
      <vt:lpstr>PowerPoint Presentation</vt:lpstr>
      <vt:lpstr>Customer engagement model</vt:lpstr>
      <vt:lpstr>Ask of the Commercial Organization</vt:lpstr>
      <vt:lpstr>PEP+ STRATEGY</vt:lpstr>
      <vt:lpstr>Pep+ goals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PEP+ Sell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2024 Highlights—Global Results</vt:lpstr>
      <vt:lpstr>PowerPoint Presentation</vt:lpstr>
      <vt:lpstr>PowerPoint Presentation</vt:lpstr>
      <vt:lpstr>PowerPoint Presentation</vt:lpstr>
      <vt:lpstr>PowerPoint Presentation</vt:lpstr>
      <vt:lpstr>Tools &amp;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Pep+  2026 Commercial Toolkit</dc:title>
  <dc:creator>Watanabe, Ken - Contractor {PEP}</dc:creator>
  <cp:lastModifiedBy>Popowski, Nicole {PEP}</cp:lastModifiedBy>
  <cp:revision>3</cp:revision>
  <dcterms:created xsi:type="dcterms:W3CDTF">2025-10-17T20:50:14Z</dcterms:created>
  <dcterms:modified xsi:type="dcterms:W3CDTF">2026-04-08T20:07:07Z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MSIP_Label_58532329-be11-4890-9a1f-358987518ed8_Enabled">
    <vt:lpwstr>true</vt:lpwstr>
  </property>
  <property fmtid="{D5CDD505-2E9C-101B-9397-08002B2CF9AE}" pid="7" name="MSIP_Label_58532329-be11-4890-9a1f-358987518ed8_SetDate">
    <vt:lpwstr>2025-12-15T22:22:47Z</vt:lpwstr>
  </property>
  <property fmtid="{D5CDD505-2E9C-101B-9397-08002B2CF9AE}" pid="8" name="MSIP_Label_58532329-be11-4890-9a1f-358987518ed8_Method">
    <vt:lpwstr>Standard</vt:lpwstr>
  </property>
  <property fmtid="{D5CDD505-2E9C-101B-9397-08002B2CF9AE}" pid="9" name="MSIP_Label_58532329-be11-4890-9a1f-358987518ed8_Name">
    <vt:lpwstr>Internal</vt:lpwstr>
  </property>
  <property fmtid="{D5CDD505-2E9C-101B-9397-08002B2CF9AE}" pid="10" name="MSIP_Label_58532329-be11-4890-9a1f-358987518ed8_SiteId">
    <vt:lpwstr>42cc3295-cd0e-449c-b98e-5ce5b560c1d3</vt:lpwstr>
  </property>
  <property fmtid="{D5CDD505-2E9C-101B-9397-08002B2CF9AE}" pid="11" name="MSIP_Label_58532329-be11-4890-9a1f-358987518ed8_ActionId">
    <vt:lpwstr>78962dca-1628-4bdd-a5a9-b4a4baf9f977</vt:lpwstr>
  </property>
  <property fmtid="{D5CDD505-2E9C-101B-9397-08002B2CF9AE}" pid="12" name="MSIP_Label_58532329-be11-4890-9a1f-358987518ed8_ContentBits">
    <vt:lpwstr>0</vt:lpwstr>
  </property>
  <property fmtid="{D5CDD505-2E9C-101B-9397-08002B2CF9AE}" pid="13" name="MSIP_Label_58532329-be11-4890-9a1f-358987518ed8_Tag">
    <vt:lpwstr>10, 3, 0, 2</vt:lpwstr>
  </property>
</Properties>
</file>