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10"/>
  </p:notesMasterIdLst>
  <p:sldIdLst>
    <p:sldId id="271" r:id="rId3"/>
    <p:sldId id="258" r:id="rId4"/>
    <p:sldId id="2147327098" r:id="rId5"/>
    <p:sldId id="2147327139" r:id="rId6"/>
    <p:sldId id="2147327101" r:id="rId7"/>
    <p:sldId id="2147327127" r:id="rId8"/>
    <p:sldId id="2147327122" r:id="rId9"/>
  </p:sldIdLst>
  <p:sldSz cx="12192000" cy="6858000"/>
  <p:notesSz cx="6858000" cy="9144000"/>
  <p:embeddedFontLst>
    <p:embeddedFont>
      <p:font typeface="Avenir Next LT Pro" panose="020B0504020202020204" pitchFamily="34" charset="0"/>
      <p:regular r:id="rId11"/>
      <p:bold r:id="rId12"/>
      <p:italic r:id="rId13"/>
      <p:boldItalic r:id="rId14"/>
    </p:embeddedFont>
    <p:embeddedFont>
      <p:font typeface="Avenir Next LT Pro Demi" panose="020B0704020202020204" pitchFamily="34" charset="0"/>
      <p:bold r:id="rId15"/>
      <p:boldItalic r:id="rId16"/>
    </p:embeddedFont>
    <p:embeddedFont>
      <p:font typeface="Calibri" panose="020F0502020204030204" pitchFamily="34" charset="0"/>
      <p:regular r:id="rId17"/>
      <p:bold r:id="rId18"/>
      <p:italic r:id="rId19"/>
      <p:boldItalic r:id="rId20"/>
    </p:embeddedFont>
    <p:embeddedFont>
      <p:font typeface="Poppins" panose="00000500000000000000" pitchFamily="2" charset="0"/>
      <p:regular r:id="rId21"/>
      <p:bold r:id="rId22"/>
      <p:italic r:id="rId23"/>
      <p:boldItalic r:id="rId24"/>
    </p:embeddedFont>
    <p:embeddedFont>
      <p:font typeface="Poppins SemiBold" panose="00000700000000000000" pitchFamily="2" charset="0"/>
      <p:regular r:id="rId25"/>
      <p:bold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11" userDrawn="1">
          <p15:clr>
            <a:srgbClr val="A4A3A4"/>
          </p15:clr>
        </p15:guide>
        <p15:guide id="3"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190F3-3F56-D4A9-D0D9-9D5040A4E609}" name="Slater, Victoria - Contractor {PEP}"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B43"/>
    <a:srgbClr val="0065E5"/>
    <a:srgbClr val="001D90"/>
    <a:srgbClr val="4FE2F3"/>
    <a:srgbClr val="143DCF"/>
    <a:srgbClr val="FFC72C"/>
    <a:srgbClr val="93D500"/>
    <a:srgbClr val="005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CC3E4-D312-4363-AE99-569042DA5DBD}" v="1" dt="2023-04-11T23:19:02.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353" autoAdjust="0"/>
  </p:normalViewPr>
  <p:slideViewPr>
    <p:cSldViewPr snapToGrid="0">
      <p:cViewPr varScale="1">
        <p:scale>
          <a:sx n="65" d="100"/>
          <a:sy n="65" d="100"/>
        </p:scale>
        <p:origin x="900" y="60"/>
      </p:cViewPr>
      <p:guideLst>
        <p:guide orient="horz" pos="686"/>
        <p:guide pos="211"/>
        <p:guide pos="7469"/>
      </p:guideLst>
    </p:cSldViewPr>
  </p:slideViewPr>
  <p:notesTextViewPr>
    <p:cViewPr>
      <p:scale>
        <a:sx n="3" d="2"/>
        <a:sy n="3" d="2"/>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font" Target="fonts/font11.fntdata"/><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er, Victoria - Contractor {PBC}" userId="5f951401-9e5d-4057-9874-b9d577f46923" providerId="ADAL" clId="{D6DCC3E4-D312-4363-AE99-569042DA5DBD}"/>
    <pc:docChg chg="delSld">
      <pc:chgData name="Slater, Victoria - Contractor {PBC}" userId="5f951401-9e5d-4057-9874-b9d577f46923" providerId="ADAL" clId="{D6DCC3E4-D312-4363-AE99-569042DA5DBD}" dt="2023-04-11T23:19:05.674" v="0" actId="47"/>
      <pc:docMkLst>
        <pc:docMk/>
      </pc:docMkLst>
      <pc:sldChg chg="del">
        <pc:chgData name="Slater, Victoria - Contractor {PBC}" userId="5f951401-9e5d-4057-9874-b9d577f46923" providerId="ADAL" clId="{D6DCC3E4-D312-4363-AE99-569042DA5DBD}" dt="2023-04-11T23:19:05.674" v="0" actId="47"/>
        <pc:sldMkLst>
          <pc:docMk/>
          <pc:sldMk cId="1985825500" sldId="21473271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E0282-F9C1-461E-B475-6F6928C7C4D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FAA65-4147-47BF-98D1-FD1288EC9B70}" type="slidenum">
              <a:rPr lang="en-US" smtClean="0"/>
              <a:t>‹#›</a:t>
            </a:fld>
            <a:endParaRPr lang="en-US"/>
          </a:p>
        </p:txBody>
      </p:sp>
    </p:spTree>
    <p:extLst>
      <p:ext uri="{BB962C8B-B14F-4D97-AF65-F5344CB8AC3E}">
        <p14:creationId xmlns:p14="http://schemas.microsoft.com/office/powerpoint/2010/main" val="109841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2</a:t>
            </a:fld>
            <a:endParaRPr lang="en-US"/>
          </a:p>
        </p:txBody>
      </p:sp>
    </p:spTree>
    <p:extLst>
      <p:ext uri="{BB962C8B-B14F-4D97-AF65-F5344CB8AC3E}">
        <p14:creationId xmlns:p14="http://schemas.microsoft.com/office/powerpoint/2010/main" val="308445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3</a:t>
            </a:fld>
            <a:endParaRPr lang="en-US"/>
          </a:p>
        </p:txBody>
      </p:sp>
    </p:spTree>
    <p:extLst>
      <p:ext uri="{BB962C8B-B14F-4D97-AF65-F5344CB8AC3E}">
        <p14:creationId xmlns:p14="http://schemas.microsoft.com/office/powerpoint/2010/main" val="3620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5</a:t>
            </a:fld>
            <a:endParaRPr lang="en-US"/>
          </a:p>
        </p:txBody>
      </p:sp>
    </p:spTree>
    <p:extLst>
      <p:ext uri="{BB962C8B-B14F-4D97-AF65-F5344CB8AC3E}">
        <p14:creationId xmlns:p14="http://schemas.microsoft.com/office/powerpoint/2010/main" val="395778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6</a:t>
            </a:fld>
            <a:endParaRPr lang="en-US"/>
          </a:p>
        </p:txBody>
      </p:sp>
    </p:spTree>
    <p:extLst>
      <p:ext uri="{BB962C8B-B14F-4D97-AF65-F5344CB8AC3E}">
        <p14:creationId xmlns:p14="http://schemas.microsoft.com/office/powerpoint/2010/main" val="284798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7</a:t>
            </a:fld>
            <a:endParaRPr lang="en-US"/>
          </a:p>
        </p:txBody>
      </p:sp>
    </p:spTree>
    <p:extLst>
      <p:ext uri="{BB962C8B-B14F-4D97-AF65-F5344CB8AC3E}">
        <p14:creationId xmlns:p14="http://schemas.microsoft.com/office/powerpoint/2010/main" val="2413977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53910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08258"/>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9605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0209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425675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2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98519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dirty="0"/>
              <a:t>Thank you!</a:t>
            </a:r>
          </a:p>
        </p:txBody>
      </p:sp>
    </p:spTree>
    <p:extLst>
      <p:ext uri="{BB962C8B-B14F-4D97-AF65-F5344CB8AC3E}">
        <p14:creationId xmlns:p14="http://schemas.microsoft.com/office/powerpoint/2010/main" val="114018866"/>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39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331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120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219670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8106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0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3428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4397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353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1764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7639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34554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3828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7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3097541636"/>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40472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2058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37692159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43614540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1915879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346791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91472109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5669250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3258104345"/>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938622431"/>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a:grayscl/>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2628240683"/>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77933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794732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16786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608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22830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399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6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53641934"/>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63515691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78797684"/>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8776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 name="Picture 13" descr="Text&#10;&#10;Description automatically generated with medium confidence">
            <a:extLst>
              <a:ext uri="{FF2B5EF4-FFF2-40B4-BE49-F238E27FC236}">
                <a16:creationId xmlns:a16="http://schemas.microsoft.com/office/drawing/2014/main" id="{523122A8-53C5-9B5F-1904-4EDDA375B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137" y="97789"/>
            <a:ext cx="2328527" cy="439833"/>
          </a:xfrm>
          <a:prstGeom prst="rect">
            <a:avLst/>
          </a:prstGeom>
        </p:spPr>
      </p:pic>
    </p:spTree>
    <p:extLst>
      <p:ext uri="{BB962C8B-B14F-4D97-AF65-F5344CB8AC3E}">
        <p14:creationId xmlns:p14="http://schemas.microsoft.com/office/powerpoint/2010/main" val="403020163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84308743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9" r:id="rId4"/>
    <p:sldLayoutId id="2147483665" r:id="rId5"/>
    <p:sldLayoutId id="2147483661" r:id="rId6"/>
    <p:sldLayoutId id="2147483662" r:id="rId7"/>
    <p:sldLayoutId id="2147483676" r:id="rId8"/>
    <p:sldLayoutId id="2147483666" r:id="rId9"/>
    <p:sldLayoutId id="2147483670" r:id="rId10"/>
    <p:sldLayoutId id="2147483671" r:id="rId11"/>
    <p:sldLayoutId id="2147483672" r:id="rId12"/>
    <p:sldLayoutId id="2147483660" r:id="rId13"/>
    <p:sldLayoutId id="2147483663" r:id="rId14"/>
    <p:sldLayoutId id="2147483673" r:id="rId15"/>
    <p:sldLayoutId id="2147483667"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4" r:id="rId27"/>
    <p:sldLayoutId id="214748367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39887575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4.png"/><Relationship Id="rId7"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0.emf"/><Relationship Id="rId4" Type="http://schemas.openxmlformats.org/officeDocument/2006/relationships/image" Target="../media/image39.emf"/></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neonetworkexchange.com/pepren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t-hero-animation-v2">
            <a:hlinkClick r:id="" action="ppaction://media"/>
            <a:extLst>
              <a:ext uri="{FF2B5EF4-FFF2-40B4-BE49-F238E27FC236}">
                <a16:creationId xmlns:a16="http://schemas.microsoft.com/office/drawing/2014/main" id="{26375762-9747-4405-AE22-0260176A1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8"/>
            <a:ext cx="12192972" cy="6858547"/>
          </a:xfrm>
          <a:prstGeom prst="rect">
            <a:avLst/>
          </a:prstGeom>
        </p:spPr>
      </p:pic>
      <p:sp>
        <p:nvSpPr>
          <p:cNvPr id="10" name="Text Placeholder 1">
            <a:extLst>
              <a:ext uri="{FF2B5EF4-FFF2-40B4-BE49-F238E27FC236}">
                <a16:creationId xmlns:a16="http://schemas.microsoft.com/office/drawing/2014/main" id="{06CEC7F2-A529-42BB-9044-6DEE9423AF85}"/>
              </a:ext>
            </a:extLst>
          </p:cNvPr>
          <p:cNvSpPr txBox="1">
            <a:spLocks/>
          </p:cNvSpPr>
          <p:nvPr/>
        </p:nvSpPr>
        <p:spPr>
          <a:xfrm>
            <a:off x="1892571" y="1809057"/>
            <a:ext cx="8406858" cy="15115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solidFill>
                  <a:schemeClr val="bg1"/>
                </a:solidFill>
                <a:latin typeface="Poppins SemiBold" pitchFamily="2" charset="77"/>
                <a:cs typeface="Poppins SemiBold" pitchFamily="2" charset="77"/>
              </a:rPr>
              <a:t>Let’s partner today for a more sustainable tomorrow.</a:t>
            </a:r>
          </a:p>
        </p:txBody>
      </p:sp>
      <p:pic>
        <p:nvPicPr>
          <p:cNvPr id="12" name="Picture 11" descr="Text&#10;&#10;Description automatically generated with medium confidence">
            <a:extLst>
              <a:ext uri="{FF2B5EF4-FFF2-40B4-BE49-F238E27FC236}">
                <a16:creationId xmlns:a16="http://schemas.microsoft.com/office/drawing/2014/main" id="{7B9545E6-1A28-4FB7-8C68-C854D3EDA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89" y="4258206"/>
            <a:ext cx="6319220" cy="1180872"/>
          </a:xfrm>
          <a:prstGeom prst="rect">
            <a:avLst/>
          </a:prstGeom>
        </p:spPr>
      </p:pic>
      <p:sp>
        <p:nvSpPr>
          <p:cNvPr id="13" name="Text Placeholder 1">
            <a:extLst>
              <a:ext uri="{FF2B5EF4-FFF2-40B4-BE49-F238E27FC236}">
                <a16:creationId xmlns:a16="http://schemas.microsoft.com/office/drawing/2014/main" id="{B3DB11BE-5102-4A71-AD17-6DEEDA1D45F4}"/>
              </a:ext>
            </a:extLst>
          </p:cNvPr>
          <p:cNvSpPr txBox="1">
            <a:spLocks/>
          </p:cNvSpPr>
          <p:nvPr/>
        </p:nvSpPr>
        <p:spPr>
          <a:xfrm>
            <a:off x="3530447" y="3743378"/>
            <a:ext cx="5131105" cy="388540"/>
          </a:xfrm>
          <a:prstGeom prst="rect">
            <a:avLst/>
          </a:prstGeom>
        </p:spPr>
        <p:txBody>
          <a:bodyPr vert="horz" lIns="68580" tIns="34290" rIns="68580" bIns="34290" rtlCol="0" anchor="t">
            <a:noAutofit/>
          </a:bodyPr>
          <a:lstStyle>
            <a:lvl1pPr marL="389335" indent="-389335" algn="l" defTabSz="685800" rtl="0" eaLnBrk="1" latinLnBrk="0" hangingPunct="1">
              <a:lnSpc>
                <a:spcPct val="100000"/>
              </a:lnSpc>
              <a:spcBef>
                <a:spcPts val="0"/>
              </a:spcBef>
              <a:buFont typeface="Arial" panose="020B0604020202020204" pitchFamily="34" charset="0"/>
              <a:buChar char="•"/>
              <a:tabLst/>
              <a:defRPr sz="4500" b="1" i="0" kern="1200">
                <a:solidFill>
                  <a:schemeClr val="bg1"/>
                </a:solidFill>
                <a:latin typeface="Calibri" panose="020F0502020204030204" pitchFamily="34" charset="0"/>
                <a:ea typeface="+mn-ea"/>
                <a:cs typeface="Calibri" panose="020F0502020204030204" pitchFamily="34" charset="0"/>
              </a:defRPr>
            </a:lvl1pPr>
            <a:lvl2pPr marL="559594" marR="0" indent="-345281" algn="l" defTabSz="6858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4500" b="0" i="0" kern="1200">
                <a:solidFill>
                  <a:schemeClr val="bg1"/>
                </a:solidFill>
                <a:latin typeface="Calibri" panose="020F0502020204030204" pitchFamily="34" charset="0"/>
                <a:ea typeface="+mn-ea"/>
                <a:cs typeface="Calibri" panose="020F0502020204030204" pitchFamily="34" charset="0"/>
              </a:defRPr>
            </a:lvl2pPr>
            <a:lvl3pPr marL="815579" indent="-335756" algn="l" defTabSz="685800" rtl="0" eaLnBrk="1" latinLnBrk="0" hangingPunct="1">
              <a:lnSpc>
                <a:spcPct val="100000"/>
              </a:lnSpc>
              <a:spcBef>
                <a:spcPts val="375"/>
              </a:spcBef>
              <a:buSzPct val="70000"/>
              <a:buFont typeface="Courier New" panose="02070309020205020404" pitchFamily="49" charset="0"/>
              <a:buChar char="o"/>
              <a:tabLst>
                <a:tab pos="767954" algn="l"/>
              </a:tabLst>
              <a:defRPr sz="4500" kern="1200">
                <a:solidFill>
                  <a:schemeClr val="bg1"/>
                </a:solidFill>
                <a:latin typeface="+mn-lt"/>
                <a:ea typeface="+mn-ea"/>
                <a:cs typeface="+mn-cs"/>
              </a:defRPr>
            </a:lvl3pPr>
            <a:lvl4pPr marL="1120379" indent="-353616"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4pPr>
            <a:lvl5pPr marL="1415654" indent="-351235"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2400" b="0" dirty="0">
                <a:latin typeface="Poppins" panose="00000500000000000000" pitchFamily="2" charset="0"/>
                <a:cs typeface="Poppins" panose="00000500000000000000" pitchFamily="2" charset="0"/>
              </a:rPr>
              <a:t>Introducing</a:t>
            </a:r>
            <a:r>
              <a:rPr lang="en-US" sz="24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53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482578-24FD-7875-B514-BA26B030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0" y="1493420"/>
            <a:ext cx="3871161" cy="3871161"/>
          </a:xfrm>
          <a:prstGeom prst="rect">
            <a:avLst/>
          </a:prstGeom>
        </p:spPr>
      </p:pic>
      <p:sp>
        <p:nvSpPr>
          <p:cNvPr id="21" name="Rectangle 20">
            <a:extLst>
              <a:ext uri="{FF2B5EF4-FFF2-40B4-BE49-F238E27FC236}">
                <a16:creationId xmlns:a16="http://schemas.microsoft.com/office/drawing/2014/main" id="{D0404D2B-B4E8-B5D0-3CAE-C41F66E4B7C8}"/>
              </a:ext>
            </a:extLst>
          </p:cNvPr>
          <p:cNvSpPr/>
          <p:nvPr/>
        </p:nvSpPr>
        <p:spPr>
          <a:xfrm>
            <a:off x="6642100" y="0"/>
            <a:ext cx="5549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8">
            <a:extLst>
              <a:ext uri="{FF2B5EF4-FFF2-40B4-BE49-F238E27FC236}">
                <a16:creationId xmlns:a16="http://schemas.microsoft.com/office/drawing/2014/main" id="{C1874572-3786-CDA0-863E-D4610FB47C4F}"/>
              </a:ext>
            </a:extLst>
          </p:cNvPr>
          <p:cNvSpPr>
            <a:spLocks noGrp="1"/>
          </p:cNvSpPr>
          <p:nvPr>
            <p:ph type="body" sz="quarter" idx="13"/>
          </p:nvPr>
        </p:nvSpPr>
        <p:spPr>
          <a:xfrm>
            <a:off x="989057" y="2217578"/>
            <a:ext cx="5057848" cy="2645970"/>
          </a:xfrm>
        </p:spPr>
        <p:txBody>
          <a:bodyPr/>
          <a:lstStyle/>
          <a:p>
            <a:r>
              <a:rPr lang="en-IN" sz="5400" b="1" dirty="0">
                <a:solidFill>
                  <a:srgbClr val="4FE2F3"/>
                </a:solidFill>
                <a:latin typeface="Poppins SemiBold" pitchFamily="2" charset="77"/>
                <a:cs typeface="Poppins SemiBold" pitchFamily="2" charset="77"/>
              </a:rPr>
              <a:t>What is Partners for Tomorrow?</a:t>
            </a:r>
          </a:p>
        </p:txBody>
      </p:sp>
      <p:pic>
        <p:nvPicPr>
          <p:cNvPr id="24" name="Picture 23" descr="Diagram&#10;&#10;Description automatically generated">
            <a:extLst>
              <a:ext uri="{FF2B5EF4-FFF2-40B4-BE49-F238E27FC236}">
                <a16:creationId xmlns:a16="http://schemas.microsoft.com/office/drawing/2014/main" id="{5AD8BFA8-9E31-17F8-F54E-44735170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118" y="1268068"/>
            <a:ext cx="4321864" cy="4321864"/>
          </a:xfrm>
          <a:prstGeom prst="rect">
            <a:avLst/>
          </a:prstGeom>
        </p:spPr>
      </p:pic>
      <p:pic>
        <p:nvPicPr>
          <p:cNvPr id="25" name="Picture 24" descr="Diagram&#10;&#10;Description automatically generated">
            <a:extLst>
              <a:ext uri="{FF2B5EF4-FFF2-40B4-BE49-F238E27FC236}">
                <a16:creationId xmlns:a16="http://schemas.microsoft.com/office/drawing/2014/main" id="{8EEA5F0C-2DD4-A7B0-99DF-69590B1A8357}"/>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9386" r="9386" b="9112"/>
          <a:stretch/>
        </p:blipFill>
        <p:spPr>
          <a:xfrm>
            <a:off x="7631155" y="1643105"/>
            <a:ext cx="3571788" cy="3571788"/>
          </a:xfrm>
          <a:prstGeom prst="ellipse">
            <a:avLst/>
          </a:prstGeom>
        </p:spPr>
      </p:pic>
    </p:spTree>
    <p:extLst>
      <p:ext uri="{BB962C8B-B14F-4D97-AF65-F5344CB8AC3E}">
        <p14:creationId xmlns:p14="http://schemas.microsoft.com/office/powerpoint/2010/main" val="3312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 fill="hold" nodeType="afterEffect">
                                  <p:stCondLst>
                                    <p:cond delay="500"/>
                                  </p:stCondLst>
                                  <p:childTnLst>
                                    <p:animRot by="43200000">
                                      <p:cBhvr>
                                        <p:cTn id="6" dur="2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RECYCLING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A0A578FB-3482-58A2-76EE-3C99417BCE7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43607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AGRICULTURE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ENERGY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LEARNING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RECYCLING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PACKAGING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800"/>
              <a:buFont typeface="Arial"/>
              <a:buNone/>
              <a:tabLst/>
              <a:defRPr/>
            </a:pPr>
            <a:r>
              <a:rPr kumimoji="0" lang="en" sz="2400" b="1" i="0" u="none" strike="noStrike" kern="1200" cap="none" spc="0" normalizeH="0" baseline="0" noProof="0" dirty="0">
                <a:ln>
                  <a:noFill/>
                </a:ln>
                <a:solidFill>
                  <a:srgbClr val="0065E5"/>
                </a:solidFill>
                <a:effectLst/>
                <a:uLnTx/>
                <a:uFillTx/>
                <a:latin typeface="Poppins SemiBold"/>
                <a:ea typeface="Poppins SemiBold"/>
                <a:cs typeface="Poppins SemiBold" pitchFamily="2" charset="77"/>
                <a:sym typeface="Poppins SemiBold"/>
              </a:rPr>
              <a:t>Partners for Tomorrow: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Rectangle 1">
            <a:extLst>
              <a:ext uri="{FF2B5EF4-FFF2-40B4-BE49-F238E27FC236}">
                <a16:creationId xmlns:a16="http://schemas.microsoft.com/office/drawing/2014/main" id="{92ACCE1B-677E-FF7B-7188-C484127D4E4F}"/>
              </a:ext>
            </a:extLst>
          </p:cNvPr>
          <p:cNvSpPr/>
          <p:nvPr/>
        </p:nvSpPr>
        <p:spPr>
          <a:xfrm>
            <a:off x="312851" y="4675141"/>
            <a:ext cx="1977722"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sow+ Agriculture</a:t>
            </a:r>
          </a:p>
        </p:txBody>
      </p:sp>
      <p:sp>
        <p:nvSpPr>
          <p:cNvPr id="3" name="Rectangle 2">
            <a:extLst>
              <a:ext uri="{FF2B5EF4-FFF2-40B4-BE49-F238E27FC236}">
                <a16:creationId xmlns:a16="http://schemas.microsoft.com/office/drawing/2014/main" id="{B29C7EB0-E343-02F7-AE37-CC29F11A5ED2}"/>
              </a:ext>
            </a:extLst>
          </p:cNvPr>
          <p:cNvSpPr/>
          <p:nvPr/>
        </p:nvSpPr>
        <p:spPr>
          <a:xfrm>
            <a:off x="2421202" y="5533678"/>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Summit</a:t>
            </a:r>
          </a:p>
        </p:txBody>
      </p:sp>
      <p:sp>
        <p:nvSpPr>
          <p:cNvPr id="4" name="Rectangle 3">
            <a:extLst>
              <a:ext uri="{FF2B5EF4-FFF2-40B4-BE49-F238E27FC236}">
                <a16:creationId xmlns:a16="http://schemas.microsoft.com/office/drawing/2014/main" id="{D77ADC5D-D694-4703-28B5-3C299BB68F4F}"/>
              </a:ext>
            </a:extLst>
          </p:cNvPr>
          <p:cNvSpPr/>
          <p:nvPr/>
        </p:nvSpPr>
        <p:spPr>
          <a:xfrm>
            <a:off x="4856619" y="6347935"/>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pep+ REnew</a:t>
            </a:r>
          </a:p>
        </p:txBody>
      </p:sp>
      <p:sp>
        <p:nvSpPr>
          <p:cNvPr id="5" name="Rectangle 4">
            <a:extLst>
              <a:ext uri="{FF2B5EF4-FFF2-40B4-BE49-F238E27FC236}">
                <a16:creationId xmlns:a16="http://schemas.microsoft.com/office/drawing/2014/main" id="{7B666E58-F0A8-F02B-969F-578591A583A3}"/>
              </a:ext>
            </a:extLst>
          </p:cNvPr>
          <p:cNvSpPr/>
          <p:nvPr/>
        </p:nvSpPr>
        <p:spPr>
          <a:xfrm>
            <a:off x="7193959" y="553333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SodaStream Professional</a:t>
            </a:r>
          </a:p>
        </p:txBody>
      </p:sp>
      <p:sp>
        <p:nvSpPr>
          <p:cNvPr id="6" name="Rectangle 5">
            <a:extLst>
              <a:ext uri="{FF2B5EF4-FFF2-40B4-BE49-F238E27FC236}">
                <a16:creationId xmlns:a16="http://schemas.microsoft.com/office/drawing/2014/main" id="{8C8C88EB-72D7-F04E-363E-AE0897353D09}"/>
              </a:ext>
            </a:extLst>
          </p:cNvPr>
          <p:cNvSpPr/>
          <p:nvPr/>
        </p:nvSpPr>
        <p:spPr>
          <a:xfrm>
            <a:off x="7193959" y="5820211"/>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Sustainable Cups</a:t>
            </a:r>
          </a:p>
        </p:txBody>
      </p:sp>
      <p:sp>
        <p:nvSpPr>
          <p:cNvPr id="7" name="Rectangle 6">
            <a:extLst>
              <a:ext uri="{FF2B5EF4-FFF2-40B4-BE49-F238E27FC236}">
                <a16:creationId xmlns:a16="http://schemas.microsoft.com/office/drawing/2014/main" id="{EC00DFD3-57DF-EAC4-1D5B-FB1083F56B57}"/>
              </a:ext>
            </a:extLst>
          </p:cNvPr>
          <p:cNvSpPr/>
          <p:nvPr/>
        </p:nvSpPr>
        <p:spPr>
          <a:xfrm>
            <a:off x="9547558" y="4690342"/>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CIRQU</a:t>
            </a:r>
          </a:p>
        </p:txBody>
      </p:sp>
      <p:sp>
        <p:nvSpPr>
          <p:cNvPr id="10" name="Rectangle 9">
            <a:extLst>
              <a:ext uri="{FF2B5EF4-FFF2-40B4-BE49-F238E27FC236}">
                <a16:creationId xmlns:a16="http://schemas.microsoft.com/office/drawing/2014/main" id="{1A19F355-FF75-3B26-33B0-11757E219B14}"/>
              </a:ext>
            </a:extLst>
          </p:cNvPr>
          <p:cNvSpPr/>
          <p:nvPr/>
        </p:nvSpPr>
        <p:spPr>
          <a:xfrm>
            <a:off x="9547558" y="4977219"/>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Recycling Bins</a:t>
            </a:r>
          </a:p>
        </p:txBody>
      </p:sp>
      <p:sp>
        <p:nvSpPr>
          <p:cNvPr id="11" name="Rectangle 10">
            <a:extLst>
              <a:ext uri="{FF2B5EF4-FFF2-40B4-BE49-F238E27FC236}">
                <a16:creationId xmlns:a16="http://schemas.microsoft.com/office/drawing/2014/main" id="{92926279-FF2E-434E-3A59-E4531A93408A}"/>
              </a:ext>
            </a:extLst>
          </p:cNvPr>
          <p:cNvSpPr/>
          <p:nvPr/>
        </p:nvSpPr>
        <p:spPr>
          <a:xfrm>
            <a:off x="9547558" y="526409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Recycle Rally</a:t>
            </a:r>
          </a:p>
        </p:txBody>
      </p:sp>
      <p:sp>
        <p:nvSpPr>
          <p:cNvPr id="13" name="Date Placeholder 2">
            <a:extLst>
              <a:ext uri="{FF2B5EF4-FFF2-40B4-BE49-F238E27FC236}">
                <a16:creationId xmlns:a16="http://schemas.microsoft.com/office/drawing/2014/main" id="{576C1937-9455-943B-0B89-5147BEEBF874}"/>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12" name="Rectangle 11">
            <a:extLst>
              <a:ext uri="{FF2B5EF4-FFF2-40B4-BE49-F238E27FC236}">
                <a16:creationId xmlns:a16="http://schemas.microsoft.com/office/drawing/2014/main" id="{239438EA-3638-4D5B-4EAD-C31D0251B5B4}"/>
              </a:ext>
            </a:extLst>
          </p:cNvPr>
          <p:cNvSpPr/>
          <p:nvPr/>
        </p:nvSpPr>
        <p:spPr>
          <a:xfrm>
            <a:off x="2233271" y="5820210"/>
            <a:ext cx="2987039"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Action Center</a:t>
            </a:r>
          </a:p>
        </p:txBody>
      </p:sp>
    </p:spTree>
    <p:extLst>
      <p:ext uri="{BB962C8B-B14F-4D97-AF65-F5344CB8AC3E}">
        <p14:creationId xmlns:p14="http://schemas.microsoft.com/office/powerpoint/2010/main" val="178551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C0C0E6CB-7907-D952-C8E8-8616C99457F5}"/>
              </a:ext>
            </a:extLst>
          </p:cNvPr>
          <p:cNvCxnSpPr>
            <a:cxnSpLocks/>
          </p:cNvCxnSpPr>
          <p:nvPr/>
        </p:nvCxnSpPr>
        <p:spPr>
          <a:xfrm flipH="1" flipV="1">
            <a:off x="6913502" y="3200400"/>
            <a:ext cx="1103447"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669C54-1B2A-8A04-6476-83536C37D5D4}"/>
              </a:ext>
            </a:extLst>
          </p:cNvPr>
          <p:cNvCxnSpPr>
            <a:cxnSpLocks/>
          </p:cNvCxnSpPr>
          <p:nvPr/>
        </p:nvCxnSpPr>
        <p:spPr>
          <a:xfrm flipH="1" flipV="1">
            <a:off x="7345681" y="2393683"/>
            <a:ext cx="2987039" cy="7043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1E3033-BC3D-6C78-CD09-84126B95D7CE}"/>
              </a:ext>
            </a:extLst>
          </p:cNvPr>
          <p:cNvCxnSpPr>
            <a:cxnSpLocks/>
          </p:cNvCxnSpPr>
          <p:nvPr/>
        </p:nvCxnSpPr>
        <p:spPr>
          <a:xfrm flipV="1">
            <a:off x="1859280" y="2377440"/>
            <a:ext cx="2987040" cy="720602"/>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AGRICULTURE</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alphaModFix amt="25000"/>
          </a:blip>
          <a:stretch>
            <a:fillRect/>
          </a:stretch>
        </p:blipFill>
        <p:spPr>
          <a:xfrm>
            <a:off x="673782" y="2775614"/>
            <a:ext cx="1189236" cy="1189236"/>
          </a:xfrm>
          <a:prstGeom prst="rect">
            <a:avLst/>
          </a:prstGeom>
        </p:spPr>
      </p:pic>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RECYCLING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PACKAGING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5">
            <a:alphaModFix amt="25000"/>
          </a:blip>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6">
            <a:alphaModFix/>
          </a:blip>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7">
            <a:alphaModFix amt="25000"/>
          </a:blip>
          <a:stretch>
            <a:fillRect/>
          </a:stretch>
        </p:blipFill>
        <p:spPr>
          <a:xfrm>
            <a:off x="7915182" y="3611880"/>
            <a:ext cx="1188720" cy="1188720"/>
          </a:xfrm>
          <a:prstGeom prst="rect">
            <a:avLst/>
          </a:prstGeom>
        </p:spPr>
      </p:pic>
      <p:cxnSp>
        <p:nvCxnSpPr>
          <p:cNvPr id="2" name="Straight Connector 1">
            <a:extLst>
              <a:ext uri="{FF2B5EF4-FFF2-40B4-BE49-F238E27FC236}">
                <a16:creationId xmlns:a16="http://schemas.microsoft.com/office/drawing/2014/main" id="{DBA0C1A5-8340-EFDE-F61E-A12E7A60BDCB}"/>
              </a:ext>
            </a:extLst>
          </p:cNvPr>
          <p:cNvCxnSpPr>
            <a:cxnSpLocks/>
          </p:cNvCxnSpPr>
          <p:nvPr/>
        </p:nvCxnSpPr>
        <p:spPr>
          <a:xfrm flipV="1">
            <a:off x="4125433" y="3200400"/>
            <a:ext cx="1079979"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D83F35B-2AEC-89F1-A087-80C6C6CB76E1}"/>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LEARNING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7" name="Picture 6">
            <a:extLst>
              <a:ext uri="{FF2B5EF4-FFF2-40B4-BE49-F238E27FC236}">
                <a16:creationId xmlns:a16="http://schemas.microsoft.com/office/drawing/2014/main" id="{FF34B7C1-04C5-0177-B49C-0094C8331058}"/>
              </a:ext>
            </a:extLst>
          </p:cNvPr>
          <p:cNvPicPr>
            <a:picLocks noChangeAspect="1"/>
          </p:cNvPicPr>
          <p:nvPr/>
        </p:nvPicPr>
        <p:blipFill>
          <a:blip r:embed="rId8">
            <a:alphaModFix amt="25000"/>
          </a:blip>
          <a:stretch>
            <a:fillRect/>
          </a:stretch>
        </p:blipFill>
        <p:spPr>
          <a:xfrm>
            <a:off x="3084769" y="3613814"/>
            <a:ext cx="1187891" cy="1187891"/>
          </a:xfrm>
          <a:prstGeom prst="rect">
            <a:avLst/>
          </a:prstGeom>
        </p:spPr>
      </p:pic>
      <p:sp>
        <p:nvSpPr>
          <p:cNvPr id="10" name="Rectangle 9">
            <a:extLst>
              <a:ext uri="{FF2B5EF4-FFF2-40B4-BE49-F238E27FC236}">
                <a16:creationId xmlns:a16="http://schemas.microsoft.com/office/drawing/2014/main" id="{7545B6FC-B82E-864C-B317-58DD601DD47E}"/>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cxnSp>
        <p:nvCxnSpPr>
          <p:cNvPr id="11" name="Straight Connector 10">
            <a:extLst>
              <a:ext uri="{FF2B5EF4-FFF2-40B4-BE49-F238E27FC236}">
                <a16:creationId xmlns:a16="http://schemas.microsoft.com/office/drawing/2014/main" id="{6507B0E0-5A67-9D0C-2E81-C3CAFFEF781C}"/>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14" name="Google Shape;321;p27">
            <a:extLst>
              <a:ext uri="{FF2B5EF4-FFF2-40B4-BE49-F238E27FC236}">
                <a16:creationId xmlns:a16="http://schemas.microsoft.com/office/drawing/2014/main" id="{2B379D61-66A6-7723-82B6-CFAD4C525D6E}"/>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5" name="Date Placeholder 2">
            <a:extLst>
              <a:ext uri="{FF2B5EF4-FFF2-40B4-BE49-F238E27FC236}">
                <a16:creationId xmlns:a16="http://schemas.microsoft.com/office/drawing/2014/main" id="{D0D2B3BA-30AD-6A54-92EB-F0A683B0A13C}"/>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2718970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1;p27">
            <a:extLst>
              <a:ext uri="{FF2B5EF4-FFF2-40B4-BE49-F238E27FC236}">
                <a16:creationId xmlns:a16="http://schemas.microsoft.com/office/drawing/2014/main" id="{43E73B30-E3B8-C790-4CA3-40907559C432}"/>
              </a:ext>
            </a:extLst>
          </p:cNvPr>
          <p:cNvSpPr txBox="1"/>
          <p:nvPr/>
        </p:nvSpPr>
        <p:spPr>
          <a:xfrm>
            <a:off x="914399" y="1841761"/>
            <a:ext cx="4097439" cy="3832844"/>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3200" b="1" dirty="0">
                <a:solidFill>
                  <a:srgbClr val="001D90"/>
                </a:solidFill>
                <a:latin typeface="+mj-lt"/>
                <a:ea typeface="Poppins SemiBold"/>
                <a:cs typeface="Poppins SemiBold" pitchFamily="2" charset="77"/>
                <a:sym typeface="Poppins SemiBold"/>
              </a:rPr>
              <a:t>Renewable energy isn’t as accessible as it should be.</a:t>
            </a:r>
          </a:p>
          <a:p>
            <a:pPr marL="0" marR="0" lvl="0" indent="0" rtl="0">
              <a:spcBef>
                <a:spcPts val="1000"/>
              </a:spcBef>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Through a first-of-its-kind food and beverage industry partnership, PepsiCo has created pep+ </a:t>
            </a:r>
            <a:r>
              <a:rPr lang="en-US" sz="1600" dirty="0" err="1">
                <a:solidFill>
                  <a:srgbClr val="001D90"/>
                </a:solidFill>
                <a:latin typeface="Poppins" pitchFamily="2" charset="77"/>
                <a:ea typeface="Poppins SemiBold"/>
                <a:cs typeface="Poppins" pitchFamily="2" charset="77"/>
                <a:sym typeface="Poppins SemiBold"/>
              </a:rPr>
              <a:t>REnew</a:t>
            </a:r>
            <a:r>
              <a:rPr lang="en-US" sz="1600" dirty="0">
                <a:solidFill>
                  <a:srgbClr val="001D90"/>
                </a:solidFill>
                <a:latin typeface="Poppins" pitchFamily="2" charset="77"/>
                <a:ea typeface="Poppins SemiBold"/>
                <a:cs typeface="Poppins" pitchFamily="2" charset="77"/>
                <a:sym typeface="Poppins SemiBold"/>
              </a:rPr>
              <a:t> with Schneider Electric — an independent advisor on renewable energy purchasing — to help value chain partners adopt renewable energy practices and reduce their carbon footprint. </a:t>
            </a:r>
          </a:p>
          <a:p>
            <a:pPr marL="0" marR="0" lvl="0" indent="0" rtl="0">
              <a:spcBef>
                <a:spcPts val="1000"/>
              </a:spcBef>
              <a:spcAft>
                <a:spcPts val="0"/>
              </a:spcAft>
              <a:buClr>
                <a:schemeClr val="dk1"/>
              </a:buClr>
              <a:buSzPts val="800"/>
              <a:buFont typeface="Arial"/>
              <a:buNone/>
            </a:pPr>
            <a:r>
              <a:rPr lang="en-US" b="1" dirty="0">
                <a:solidFill>
                  <a:srgbClr val="0065E5"/>
                </a:solidFill>
                <a:latin typeface="Poppins SemiBold" pitchFamily="2" charset="77"/>
                <a:ea typeface="Poppins SemiBold"/>
                <a:cs typeface="Poppins SemiBold" pitchFamily="2" charset="77"/>
                <a:sym typeface="Poppins SemiBold"/>
              </a:rPr>
              <a:t>Join us to create buying power.</a:t>
            </a:r>
          </a:p>
        </p:txBody>
      </p:sp>
      <p:pic>
        <p:nvPicPr>
          <p:cNvPr id="4" name="Google Shape;348;p28">
            <a:extLst>
              <a:ext uri="{FF2B5EF4-FFF2-40B4-BE49-F238E27FC236}">
                <a16:creationId xmlns:a16="http://schemas.microsoft.com/office/drawing/2014/main" id="{44A26D2D-DA90-E830-BC30-B916B5D35440}"/>
              </a:ext>
            </a:extLst>
          </p:cNvPr>
          <p:cNvPicPr preferRelativeResize="0"/>
          <p:nvPr/>
        </p:nvPicPr>
        <p:blipFill rotWithShape="1">
          <a:blip r:embed="rId3">
            <a:extLst>
              <a:ext uri="{28A0092B-C50C-407E-A947-70E740481C1C}">
                <a14:useLocalDpi xmlns:a14="http://schemas.microsoft.com/office/drawing/2010/main" val="0"/>
              </a:ext>
            </a:extLst>
          </a:blip>
          <a:srcRect l="6996" t="525" r="39082" b="1912"/>
          <a:stretch/>
        </p:blipFill>
        <p:spPr>
          <a:xfrm>
            <a:off x="6096000" y="658368"/>
            <a:ext cx="6096000" cy="6199632"/>
          </a:xfrm>
          <a:prstGeom prst="roundRect">
            <a:avLst>
              <a:gd name="adj" fmla="val 0"/>
            </a:avLst>
          </a:prstGeom>
          <a:noFill/>
          <a:ln>
            <a:noFill/>
          </a:ln>
        </p:spPr>
      </p:pic>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pep+ REnew</a:t>
            </a:r>
          </a:p>
        </p:txBody>
      </p:sp>
      <p:pic>
        <p:nvPicPr>
          <p:cNvPr id="7" name="Picture 6">
            <a:extLst>
              <a:ext uri="{FF2B5EF4-FFF2-40B4-BE49-F238E27FC236}">
                <a16:creationId xmlns:a16="http://schemas.microsoft.com/office/drawing/2014/main" id="{FDA73B26-B5FA-F724-8B77-BC6FC97F1648}"/>
              </a:ext>
            </a:extLst>
          </p:cNvPr>
          <p:cNvPicPr>
            <a:picLocks noChangeAspect="1"/>
          </p:cNvPicPr>
          <p:nvPr/>
        </p:nvPicPr>
        <p:blipFill>
          <a:blip r:embed="rId4"/>
          <a:stretch>
            <a:fillRect/>
          </a:stretch>
        </p:blipFill>
        <p:spPr>
          <a:xfrm>
            <a:off x="6277338" y="3436265"/>
            <a:ext cx="640466" cy="643837"/>
          </a:xfrm>
          <a:prstGeom prst="rect">
            <a:avLst/>
          </a:prstGeom>
        </p:spPr>
      </p:pic>
      <p:pic>
        <p:nvPicPr>
          <p:cNvPr id="8" name="Picture 7">
            <a:extLst>
              <a:ext uri="{FF2B5EF4-FFF2-40B4-BE49-F238E27FC236}">
                <a16:creationId xmlns:a16="http://schemas.microsoft.com/office/drawing/2014/main" id="{7B8A9E88-8256-0B6F-E999-708A520A86DD}"/>
              </a:ext>
            </a:extLst>
          </p:cNvPr>
          <p:cNvPicPr>
            <a:picLocks noChangeAspect="1"/>
          </p:cNvPicPr>
          <p:nvPr/>
        </p:nvPicPr>
        <p:blipFill>
          <a:blip r:embed="rId5"/>
          <a:stretch>
            <a:fillRect/>
          </a:stretch>
        </p:blipFill>
        <p:spPr>
          <a:xfrm>
            <a:off x="5301206" y="4071572"/>
            <a:ext cx="3440815" cy="2786427"/>
          </a:xfrm>
          <a:prstGeom prst="rect">
            <a:avLst/>
          </a:prstGeom>
        </p:spPr>
      </p:pic>
      <p:sp>
        <p:nvSpPr>
          <p:cNvPr id="2" name="Date Placeholder 2">
            <a:extLst>
              <a:ext uri="{FF2B5EF4-FFF2-40B4-BE49-F238E27FC236}">
                <a16:creationId xmlns:a16="http://schemas.microsoft.com/office/drawing/2014/main" id="{E9040AA3-40B8-50C5-0838-28458D236EAD}"/>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152338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764133-84E1-7F68-CEB8-B17F3A96C1CC}"/>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r="23240"/>
          <a:stretch/>
        </p:blipFill>
        <p:spPr>
          <a:xfrm>
            <a:off x="0" y="659218"/>
            <a:ext cx="12192000" cy="6198782"/>
          </a:xfrm>
          <a:prstGeom prst="rect">
            <a:avLst/>
          </a:prstGeom>
        </p:spPr>
      </p:pic>
      <p:sp>
        <p:nvSpPr>
          <p:cNvPr id="16" name="Rectangle 15">
            <a:extLst>
              <a:ext uri="{FF2B5EF4-FFF2-40B4-BE49-F238E27FC236}">
                <a16:creationId xmlns:a16="http://schemas.microsoft.com/office/drawing/2014/main" id="{F74101F8-09D1-610D-629C-A4F56D4D4B6A}"/>
              </a:ext>
            </a:extLst>
          </p:cNvPr>
          <p:cNvSpPr/>
          <p:nvPr/>
        </p:nvSpPr>
        <p:spPr>
          <a:xfrm>
            <a:off x="0" y="659218"/>
            <a:ext cx="12192000" cy="6198782"/>
          </a:xfrm>
          <a:prstGeom prst="rect">
            <a:avLst/>
          </a:prstGeom>
          <a:gradFill flip="none" rotWithShape="1">
            <a:gsLst>
              <a:gs pos="0">
                <a:srgbClr val="001D90">
                  <a:lumMod val="57000"/>
                </a:srgbClr>
              </a:gs>
              <a:gs pos="93000">
                <a:srgbClr val="001D9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pep+ REnew: HOW IT WORKS</a:t>
            </a:r>
          </a:p>
        </p:txBody>
      </p:sp>
      <p:sp>
        <p:nvSpPr>
          <p:cNvPr id="11" name="Google Shape;321;p27">
            <a:extLst>
              <a:ext uri="{FF2B5EF4-FFF2-40B4-BE49-F238E27FC236}">
                <a16:creationId xmlns:a16="http://schemas.microsoft.com/office/drawing/2014/main" id="{6D4F9CC7-7A0D-FDD0-587E-E5A882ACD0BA}"/>
              </a:ext>
            </a:extLst>
          </p:cNvPr>
          <p:cNvSpPr txBox="1"/>
          <p:nvPr/>
        </p:nvSpPr>
        <p:spPr>
          <a:xfrm>
            <a:off x="365760" y="1162680"/>
            <a:ext cx="4495607" cy="1231106"/>
          </a:xfrm>
          <a:prstGeom prst="rect">
            <a:avLst/>
          </a:prstGeom>
          <a:noFill/>
          <a:ln>
            <a:noFill/>
          </a:ln>
        </p:spPr>
        <p:txBody>
          <a:bodyPr spcFirstLastPara="1" wrap="square" lIns="0" tIns="0" rIns="0" bIns="0" anchor="t" anchorCtr="0">
            <a:spAutoFit/>
          </a:bodyPr>
          <a:lstStyle/>
          <a:p>
            <a:pPr marL="0" marR="0" lvl="0" indent="0" rtl="0">
              <a:spcAft>
                <a:spcPts val="0"/>
              </a:spcAft>
              <a:buClr>
                <a:schemeClr val="dk1"/>
              </a:buClr>
              <a:buSzPts val="800"/>
              <a:buFont typeface="Arial"/>
              <a:buNone/>
            </a:pPr>
            <a:r>
              <a:rPr lang="en-US" sz="1600" dirty="0">
                <a:solidFill>
                  <a:schemeClr val="bg1"/>
                </a:solidFill>
                <a:latin typeface="Poppins" pitchFamily="2" charset="77"/>
                <a:ea typeface="Poppins SemiBold"/>
                <a:cs typeface="Poppins" pitchFamily="2" charset="77"/>
                <a:sym typeface="Poppins SemiBold"/>
              </a:rPr>
              <a:t>By creating greater access to large-scale renewable electricity, pep+ </a:t>
            </a:r>
            <a:r>
              <a:rPr lang="en-US" sz="1600" dirty="0" err="1">
                <a:solidFill>
                  <a:schemeClr val="bg1"/>
                </a:solidFill>
                <a:latin typeface="Poppins" pitchFamily="2" charset="77"/>
                <a:ea typeface="Poppins SemiBold"/>
                <a:cs typeface="Poppins" pitchFamily="2" charset="77"/>
                <a:sym typeface="Poppins SemiBold"/>
              </a:rPr>
              <a:t>REnew</a:t>
            </a:r>
            <a:r>
              <a:rPr lang="en-US" sz="1600" dirty="0">
                <a:solidFill>
                  <a:schemeClr val="bg1"/>
                </a:solidFill>
                <a:latin typeface="Poppins" pitchFamily="2" charset="77"/>
                <a:ea typeface="Poppins SemiBold"/>
                <a:cs typeface="Poppins" pitchFamily="2" charset="77"/>
                <a:sym typeface="Poppins SemiBold"/>
              </a:rPr>
              <a:t> aspires to add more renewable electricity capacity to power grids, where able. There are two components to the program:</a:t>
            </a:r>
          </a:p>
        </p:txBody>
      </p:sp>
      <p:sp>
        <p:nvSpPr>
          <p:cNvPr id="12" name="Google Shape;321;p27">
            <a:extLst>
              <a:ext uri="{FF2B5EF4-FFF2-40B4-BE49-F238E27FC236}">
                <a16:creationId xmlns:a16="http://schemas.microsoft.com/office/drawing/2014/main" id="{C34B19FA-63EE-4624-F54F-D32F60D5E84A}"/>
              </a:ext>
            </a:extLst>
          </p:cNvPr>
          <p:cNvSpPr txBox="1"/>
          <p:nvPr/>
        </p:nvSpPr>
        <p:spPr>
          <a:xfrm>
            <a:off x="365760" y="2903046"/>
            <a:ext cx="4192053" cy="2546338"/>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2400" b="1" dirty="0">
                <a:solidFill>
                  <a:srgbClr val="8EDB43"/>
                </a:solidFill>
                <a:latin typeface="+mj-lt"/>
                <a:ea typeface="Poppins SemiBold"/>
                <a:cs typeface="Poppins SemiBold" pitchFamily="2" charset="77"/>
                <a:sym typeface="Poppins SemiBold"/>
              </a:rPr>
              <a:t>Learning</a:t>
            </a:r>
            <a:endParaRPr lang="en" sz="2400" b="1" dirty="0">
              <a:solidFill>
                <a:srgbClr val="8EDB43"/>
              </a:solidFill>
              <a:latin typeface="+mj-lt"/>
              <a:ea typeface="Poppins SemiBold"/>
              <a:cs typeface="Poppins SemiBold" pitchFamily="2" charset="77"/>
              <a:sym typeface="Poppins SemiBold"/>
            </a:endParaRPr>
          </a:p>
          <a:p>
            <a:pPr marR="0" lvl="0" rtl="0">
              <a:spcBef>
                <a:spcPts val="1000"/>
              </a:spcBef>
              <a:spcAft>
                <a:spcPts val="0"/>
              </a:spcAft>
              <a:buClr>
                <a:schemeClr val="dk1"/>
              </a:buClr>
              <a:buSzPts val="800"/>
            </a:pPr>
            <a:r>
              <a:rPr lang="en-US" sz="1400" dirty="0">
                <a:solidFill>
                  <a:schemeClr val="bg1"/>
                </a:solidFill>
                <a:latin typeface="Poppins" pitchFamily="2" charset="77"/>
                <a:ea typeface="Poppins SemiBold"/>
                <a:cs typeface="Poppins" pitchFamily="2" charset="77"/>
                <a:sym typeface="Poppins SemiBold"/>
              </a:rPr>
              <a:t>We’ll help to educate our partners about </a:t>
            </a:r>
            <a:br>
              <a:rPr lang="en-US" sz="1400" dirty="0">
                <a:solidFill>
                  <a:schemeClr val="bg1"/>
                </a:solidFill>
                <a:latin typeface="Poppins" pitchFamily="2" charset="77"/>
                <a:ea typeface="Poppins SemiBold"/>
                <a:cs typeface="Poppins" pitchFamily="2" charset="77"/>
                <a:sym typeface="Poppins SemiBold"/>
              </a:rPr>
            </a:br>
            <a:r>
              <a:rPr lang="en-US" sz="1400" dirty="0">
                <a:solidFill>
                  <a:schemeClr val="bg1"/>
                </a:solidFill>
                <a:latin typeface="Poppins" pitchFamily="2" charset="77"/>
                <a:ea typeface="Poppins SemiBold"/>
                <a:cs typeface="Poppins" pitchFamily="2" charset="77"/>
                <a:sym typeface="Poppins SemiBold"/>
              </a:rPr>
              <a:t>their renewable energy choices.</a:t>
            </a:r>
          </a:p>
          <a:p>
            <a:pPr marL="0" marR="0" lvl="0" indent="0" rtl="0">
              <a:lnSpc>
                <a:spcPct val="90000"/>
              </a:lnSpc>
              <a:spcBef>
                <a:spcPts val="0"/>
              </a:spcBef>
              <a:spcAft>
                <a:spcPts val="0"/>
              </a:spcAft>
              <a:buClr>
                <a:schemeClr val="dk1"/>
              </a:buClr>
              <a:buSzPts val="800"/>
              <a:buFont typeface="Arial"/>
              <a:buNone/>
            </a:pPr>
            <a:endParaRPr lang="en-US" sz="2400" b="1" dirty="0">
              <a:solidFill>
                <a:srgbClr val="8EDB43"/>
              </a:solidFill>
              <a:latin typeface="+mj-lt"/>
              <a:ea typeface="Poppins SemiBold"/>
              <a:cs typeface="Poppins SemiBold" pitchFamily="2" charset="77"/>
              <a:sym typeface="Poppins SemiBold"/>
            </a:endParaRPr>
          </a:p>
          <a:p>
            <a:pPr marL="0" marR="0" lvl="0" indent="0" rtl="0">
              <a:lnSpc>
                <a:spcPct val="90000"/>
              </a:lnSpc>
              <a:spcBef>
                <a:spcPts val="0"/>
              </a:spcBef>
              <a:spcAft>
                <a:spcPts val="0"/>
              </a:spcAft>
              <a:buClr>
                <a:schemeClr val="dk1"/>
              </a:buClr>
              <a:buSzPts val="800"/>
              <a:buFont typeface="Arial"/>
              <a:buNone/>
            </a:pPr>
            <a:r>
              <a:rPr lang="en-US" sz="2400" b="1" dirty="0">
                <a:solidFill>
                  <a:srgbClr val="8EDB43"/>
                </a:solidFill>
                <a:latin typeface="+mj-lt"/>
                <a:ea typeface="Poppins SemiBold"/>
                <a:cs typeface="Poppins SemiBold" pitchFamily="2" charset="77"/>
                <a:sym typeface="Poppins SemiBold"/>
              </a:rPr>
              <a:t>Creating Buying Power</a:t>
            </a:r>
          </a:p>
          <a:p>
            <a:pPr marR="0" lvl="0" rtl="0">
              <a:spcBef>
                <a:spcPts val="1000"/>
              </a:spcBef>
              <a:spcAft>
                <a:spcPts val="0"/>
              </a:spcAft>
              <a:buClr>
                <a:schemeClr val="dk1"/>
              </a:buClr>
              <a:buSzPts val="800"/>
            </a:pPr>
            <a:r>
              <a:rPr lang="en-US" sz="1400" dirty="0">
                <a:solidFill>
                  <a:schemeClr val="bg1"/>
                </a:solidFill>
                <a:latin typeface="Poppins" pitchFamily="2" charset="77"/>
                <a:ea typeface="Poppins SemiBold"/>
                <a:cs typeface="Poppins" pitchFamily="2" charset="77"/>
                <a:sym typeface="Poppins SemiBold"/>
              </a:rPr>
              <a:t>Through aggregate power purchasing agreements (PPAs), we’ll combine energy buyers into one entity so they can negotiate from a stronger position.</a:t>
            </a:r>
          </a:p>
        </p:txBody>
      </p:sp>
      <p:sp>
        <p:nvSpPr>
          <p:cNvPr id="13" name="Rounded Rectangle 12">
            <a:hlinkClick r:id="rId4"/>
            <a:extLst>
              <a:ext uri="{FF2B5EF4-FFF2-40B4-BE49-F238E27FC236}">
                <a16:creationId xmlns:a16="http://schemas.microsoft.com/office/drawing/2014/main" id="{E8507BC0-863E-2B7F-BFA2-1C911E960721}"/>
              </a:ext>
            </a:extLst>
          </p:cNvPr>
          <p:cNvSpPr/>
          <p:nvPr/>
        </p:nvSpPr>
        <p:spPr>
          <a:xfrm>
            <a:off x="8231090" y="5449384"/>
            <a:ext cx="3657599" cy="616688"/>
          </a:xfrm>
          <a:prstGeom prst="roundRect">
            <a:avLst>
              <a:gd name="adj" fmla="val 50000"/>
            </a:avLst>
          </a:prstGeom>
          <a:solidFill>
            <a:srgbClr val="8ED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43DCF"/>
                </a:solidFill>
                <a:latin typeface="Poppins SemiBold" pitchFamily="2" charset="77"/>
                <a:cs typeface="Poppins SemiBold" pitchFamily="2" charset="77"/>
              </a:rPr>
              <a:t>REGISTER VIA THE pep+ RENEW WEBSITE</a:t>
            </a:r>
          </a:p>
        </p:txBody>
      </p:sp>
      <p:sp>
        <p:nvSpPr>
          <p:cNvPr id="17" name="Rounded Rectangular Callout 16">
            <a:extLst>
              <a:ext uri="{FF2B5EF4-FFF2-40B4-BE49-F238E27FC236}">
                <a16:creationId xmlns:a16="http://schemas.microsoft.com/office/drawing/2014/main" id="{9E44FF72-EDB7-59FE-4EDD-2FDCC72EC99C}"/>
              </a:ext>
            </a:extLst>
          </p:cNvPr>
          <p:cNvSpPr/>
          <p:nvPr/>
        </p:nvSpPr>
        <p:spPr>
          <a:xfrm>
            <a:off x="5920225" y="3210565"/>
            <a:ext cx="2689410" cy="1430179"/>
          </a:xfrm>
          <a:prstGeom prst="wedgeRoundRectCallout">
            <a:avLst>
              <a:gd name="adj1" fmla="val 41862"/>
              <a:gd name="adj2" fmla="val 92754"/>
              <a:gd name="adj3" fmla="val 16667"/>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1D90"/>
                </a:solidFill>
                <a:effectLst/>
                <a:uLnTx/>
                <a:uFillTx/>
                <a:ea typeface="+mn-ea"/>
                <a:cs typeface="+mn-cs"/>
                <a:sym typeface="Calibri"/>
              </a:rPr>
              <a:t>This free program is offering participation to our customers and suppliers. Enrollment is open on an ongoing basis. Register via the pep+ </a:t>
            </a:r>
            <a:r>
              <a:rPr kumimoji="0" lang="en-US" sz="1200" i="0" u="none" strike="noStrike" kern="0" cap="none" spc="0" normalizeH="0" baseline="0" noProof="0" dirty="0" err="1">
                <a:ln>
                  <a:noFill/>
                </a:ln>
                <a:solidFill>
                  <a:srgbClr val="001D90"/>
                </a:solidFill>
                <a:effectLst/>
                <a:uLnTx/>
                <a:uFillTx/>
                <a:ea typeface="+mn-ea"/>
                <a:cs typeface="+mn-cs"/>
                <a:sym typeface="Calibri"/>
              </a:rPr>
              <a:t>REnew</a:t>
            </a:r>
            <a:r>
              <a:rPr kumimoji="0" lang="en-US" sz="1200" i="0" u="none" strike="noStrike" kern="0" cap="none" spc="0" normalizeH="0" baseline="0" noProof="0" dirty="0">
                <a:ln>
                  <a:noFill/>
                </a:ln>
                <a:solidFill>
                  <a:srgbClr val="001D90"/>
                </a:solidFill>
                <a:effectLst/>
                <a:uLnTx/>
                <a:uFillTx/>
                <a:ea typeface="+mn-ea"/>
                <a:cs typeface="+mn-cs"/>
                <a:sym typeface="Calibri"/>
              </a:rPr>
              <a:t> website today!</a:t>
            </a:r>
          </a:p>
        </p:txBody>
      </p:sp>
      <p:sp>
        <p:nvSpPr>
          <p:cNvPr id="2" name="Date Placeholder 2">
            <a:extLst>
              <a:ext uri="{FF2B5EF4-FFF2-40B4-BE49-F238E27FC236}">
                <a16:creationId xmlns:a16="http://schemas.microsoft.com/office/drawing/2014/main" id="{24459F63-4B44-90BC-0488-6073932968B4}"/>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70806439"/>
      </p:ext>
    </p:extLst>
  </p:cSld>
  <p:clrMapOvr>
    <a:masterClrMapping/>
  </p:clrMapOvr>
</p:sld>
</file>

<file path=ppt/theme/theme1.xml><?xml version="1.0" encoding="utf-8"?>
<a:theme xmlns:a="http://schemas.openxmlformats.org/drawingml/2006/main" name="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6191</TotalTime>
  <Words>341</Words>
  <Application>Microsoft Office PowerPoint</Application>
  <PresentationFormat>Widescreen</PresentationFormat>
  <Paragraphs>72</Paragraphs>
  <Slides>7</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Courier New</vt:lpstr>
      <vt:lpstr>Poppins SemiBold</vt:lpstr>
      <vt:lpstr>Poppins</vt:lpstr>
      <vt:lpstr>Avenir Next LT Pro</vt:lpstr>
      <vt:lpstr>Calibri</vt:lpstr>
      <vt:lpstr>Arial</vt:lpstr>
      <vt:lpstr>Helvetica Neue</vt:lpstr>
      <vt:lpstr>Avenir Next LT Pro Demi</vt:lpstr>
      <vt:lpstr>Office Theme</vt:lpstr>
      <vt:lpstr>SodaStream Professional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Gottupulla, Raghudeep {PEP}</dc:creator>
  <cp:lastModifiedBy>Slater, Victoria - Contractor {PBC}</cp:lastModifiedBy>
  <cp:revision>46</cp:revision>
  <dcterms:created xsi:type="dcterms:W3CDTF">2023-02-14T11:11:50Z</dcterms:created>
  <dcterms:modified xsi:type="dcterms:W3CDTF">2023-04-11T23:19:21Z</dcterms:modified>
</cp:coreProperties>
</file>